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58"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C4D4CA-D50F-4A9C-B37F-C3FA4655E349}"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475AF-8DA4-425C-A6E1-9F1E1EC857EF}" type="slidenum">
              <a:rPr lang="en-US" smtClean="0"/>
              <a:t>‹#›</a:t>
            </a:fld>
            <a:endParaRPr lang="en-US"/>
          </a:p>
        </p:txBody>
      </p:sp>
    </p:spTree>
    <p:extLst>
      <p:ext uri="{BB962C8B-B14F-4D97-AF65-F5344CB8AC3E}">
        <p14:creationId xmlns:p14="http://schemas.microsoft.com/office/powerpoint/2010/main" val="202010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C4D4CA-D50F-4A9C-B37F-C3FA4655E349}"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475AF-8DA4-425C-A6E1-9F1E1EC857EF}" type="slidenum">
              <a:rPr lang="en-US" smtClean="0"/>
              <a:t>‹#›</a:t>
            </a:fld>
            <a:endParaRPr lang="en-US"/>
          </a:p>
        </p:txBody>
      </p:sp>
    </p:spTree>
    <p:extLst>
      <p:ext uri="{BB962C8B-B14F-4D97-AF65-F5344CB8AC3E}">
        <p14:creationId xmlns:p14="http://schemas.microsoft.com/office/powerpoint/2010/main" val="82498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C4D4CA-D50F-4A9C-B37F-C3FA4655E349}"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475AF-8DA4-425C-A6E1-9F1E1EC857EF}" type="slidenum">
              <a:rPr lang="en-US" smtClean="0"/>
              <a:t>‹#›</a:t>
            </a:fld>
            <a:endParaRPr lang="en-US"/>
          </a:p>
        </p:txBody>
      </p:sp>
    </p:spTree>
    <p:extLst>
      <p:ext uri="{BB962C8B-B14F-4D97-AF65-F5344CB8AC3E}">
        <p14:creationId xmlns:p14="http://schemas.microsoft.com/office/powerpoint/2010/main" val="211177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C4D4CA-D50F-4A9C-B37F-C3FA4655E349}"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475AF-8DA4-425C-A6E1-9F1E1EC857EF}" type="slidenum">
              <a:rPr lang="en-US" smtClean="0"/>
              <a:t>‹#›</a:t>
            </a:fld>
            <a:endParaRPr lang="en-US"/>
          </a:p>
        </p:txBody>
      </p:sp>
    </p:spTree>
    <p:extLst>
      <p:ext uri="{BB962C8B-B14F-4D97-AF65-F5344CB8AC3E}">
        <p14:creationId xmlns:p14="http://schemas.microsoft.com/office/powerpoint/2010/main" val="151481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C4D4CA-D50F-4A9C-B37F-C3FA4655E349}"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475AF-8DA4-425C-A6E1-9F1E1EC857EF}" type="slidenum">
              <a:rPr lang="en-US" smtClean="0"/>
              <a:t>‹#›</a:t>
            </a:fld>
            <a:endParaRPr lang="en-US"/>
          </a:p>
        </p:txBody>
      </p:sp>
    </p:spTree>
    <p:extLst>
      <p:ext uri="{BB962C8B-B14F-4D97-AF65-F5344CB8AC3E}">
        <p14:creationId xmlns:p14="http://schemas.microsoft.com/office/powerpoint/2010/main" val="3370228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C4D4CA-D50F-4A9C-B37F-C3FA4655E349}"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475AF-8DA4-425C-A6E1-9F1E1EC857EF}" type="slidenum">
              <a:rPr lang="en-US" smtClean="0"/>
              <a:t>‹#›</a:t>
            </a:fld>
            <a:endParaRPr lang="en-US"/>
          </a:p>
        </p:txBody>
      </p:sp>
    </p:spTree>
    <p:extLst>
      <p:ext uri="{BB962C8B-B14F-4D97-AF65-F5344CB8AC3E}">
        <p14:creationId xmlns:p14="http://schemas.microsoft.com/office/powerpoint/2010/main" val="277569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C4D4CA-D50F-4A9C-B37F-C3FA4655E349}" type="datetimeFigureOut">
              <a:rPr lang="en-US" smtClean="0"/>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C475AF-8DA4-425C-A6E1-9F1E1EC857EF}" type="slidenum">
              <a:rPr lang="en-US" smtClean="0"/>
              <a:t>‹#›</a:t>
            </a:fld>
            <a:endParaRPr lang="en-US"/>
          </a:p>
        </p:txBody>
      </p:sp>
    </p:spTree>
    <p:extLst>
      <p:ext uri="{BB962C8B-B14F-4D97-AF65-F5344CB8AC3E}">
        <p14:creationId xmlns:p14="http://schemas.microsoft.com/office/powerpoint/2010/main" val="284515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C4D4CA-D50F-4A9C-B37F-C3FA4655E349}" type="datetimeFigureOut">
              <a:rPr lang="en-US" smtClean="0"/>
              <a:t>3/15/2024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C475AF-8DA4-425C-A6E1-9F1E1EC857EF}" type="slidenum">
              <a:rPr lang="en-US" smtClean="0"/>
              <a:t>‹#›</a:t>
            </a:fld>
            <a:endParaRPr lang="en-US"/>
          </a:p>
        </p:txBody>
      </p:sp>
    </p:spTree>
    <p:extLst>
      <p:ext uri="{BB962C8B-B14F-4D97-AF65-F5344CB8AC3E}">
        <p14:creationId xmlns:p14="http://schemas.microsoft.com/office/powerpoint/2010/main" val="1122084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4D4CA-D50F-4A9C-B37F-C3FA4655E349}" type="datetimeFigureOut">
              <a:rPr lang="en-US" smtClean="0"/>
              <a:t>3/15/2024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C475AF-8DA4-425C-A6E1-9F1E1EC857EF}" type="slidenum">
              <a:rPr lang="en-US" smtClean="0"/>
              <a:t>‹#›</a:t>
            </a:fld>
            <a:endParaRPr lang="en-US"/>
          </a:p>
        </p:txBody>
      </p:sp>
    </p:spTree>
    <p:extLst>
      <p:ext uri="{BB962C8B-B14F-4D97-AF65-F5344CB8AC3E}">
        <p14:creationId xmlns:p14="http://schemas.microsoft.com/office/powerpoint/2010/main" val="55920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C4D4CA-D50F-4A9C-B37F-C3FA4655E349}"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475AF-8DA4-425C-A6E1-9F1E1EC857EF}" type="slidenum">
              <a:rPr lang="en-US" smtClean="0"/>
              <a:t>‹#›</a:t>
            </a:fld>
            <a:endParaRPr lang="en-US"/>
          </a:p>
        </p:txBody>
      </p:sp>
    </p:spTree>
    <p:extLst>
      <p:ext uri="{BB962C8B-B14F-4D97-AF65-F5344CB8AC3E}">
        <p14:creationId xmlns:p14="http://schemas.microsoft.com/office/powerpoint/2010/main" val="303182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C4D4CA-D50F-4A9C-B37F-C3FA4655E349}"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475AF-8DA4-425C-A6E1-9F1E1EC857EF}" type="slidenum">
              <a:rPr lang="en-US" smtClean="0"/>
              <a:t>‹#›</a:t>
            </a:fld>
            <a:endParaRPr lang="en-US"/>
          </a:p>
        </p:txBody>
      </p:sp>
    </p:spTree>
    <p:extLst>
      <p:ext uri="{BB962C8B-B14F-4D97-AF65-F5344CB8AC3E}">
        <p14:creationId xmlns:p14="http://schemas.microsoft.com/office/powerpoint/2010/main" val="361997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4D4CA-D50F-4A9C-B37F-C3FA4655E349}" type="datetimeFigureOut">
              <a:rPr lang="en-US" smtClean="0"/>
              <a:t>3/15/2024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475AF-8DA4-425C-A6E1-9F1E1EC857EF}" type="slidenum">
              <a:rPr lang="en-US" smtClean="0"/>
              <a:t>‹#›</a:t>
            </a:fld>
            <a:endParaRPr lang="en-US"/>
          </a:p>
        </p:txBody>
      </p:sp>
    </p:spTree>
    <p:extLst>
      <p:ext uri="{BB962C8B-B14F-4D97-AF65-F5344CB8AC3E}">
        <p14:creationId xmlns:p14="http://schemas.microsoft.com/office/powerpoint/2010/main" val="122751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Rounded MT Bold" panose="020F0704030504030204" pitchFamily="34" charset="0"/>
              </a:rPr>
              <a:t>Registers</a:t>
            </a:r>
            <a:endParaRPr lang="en-US" dirty="0">
              <a:latin typeface="Arial Rounded MT Bold" panose="020F0704030504030204" pitchFamily="34" charset="0"/>
            </a:endParaRPr>
          </a:p>
        </p:txBody>
      </p:sp>
      <p:sp>
        <p:nvSpPr>
          <p:cNvPr id="3" name="Subtitle 2"/>
          <p:cNvSpPr>
            <a:spLocks noGrp="1"/>
          </p:cNvSpPr>
          <p:nvPr>
            <p:ph type="subTitle" idx="1"/>
          </p:nvPr>
        </p:nvSpPr>
        <p:spPr/>
        <p:txBody>
          <a:bodyPr>
            <a:normAutofit fontScale="70000" lnSpcReduction="20000"/>
          </a:bodyPr>
          <a:lstStyle/>
          <a:p>
            <a:endParaRPr lang="en-US" sz="3200" b="1" dirty="0" smtClean="0">
              <a:latin typeface="Arial Black" panose="020B0A04020102020204" pitchFamily="34" charset="0"/>
            </a:endParaRPr>
          </a:p>
          <a:p>
            <a:r>
              <a:rPr lang="en-US" sz="3200" b="1" dirty="0" smtClean="0">
                <a:latin typeface="Arial Black" panose="020B0A04020102020204" pitchFamily="34" charset="0"/>
              </a:rPr>
              <a:t>Computer Organization And Assembly Language</a:t>
            </a:r>
            <a:br>
              <a:rPr lang="en-US" sz="3200" b="1" dirty="0" smtClean="0">
                <a:latin typeface="Arial Black" panose="020B0A04020102020204" pitchFamily="34" charset="0"/>
              </a:rPr>
            </a:br>
            <a:endParaRPr lang="en-US" sz="3200" b="1" dirty="0" smtClean="0">
              <a:latin typeface="Arial Black" panose="020B0A04020102020204" pitchFamily="34" charset="0"/>
            </a:endParaRPr>
          </a:p>
          <a:p>
            <a:endParaRPr lang="en-US" sz="3200" b="1" dirty="0">
              <a:latin typeface="Arial Black" panose="020B0A04020102020204" pitchFamily="34" charset="0"/>
            </a:endParaRPr>
          </a:p>
          <a:p>
            <a:r>
              <a:rPr lang="en-US" sz="3200" b="1" dirty="0" smtClean="0">
                <a:latin typeface="Arial Black" panose="020B0A04020102020204" pitchFamily="34" charset="0"/>
              </a:rPr>
              <a:t>Muhammad Asim</a:t>
            </a:r>
          </a:p>
          <a:p>
            <a:endParaRPr lang="en-US" sz="3200" b="1" dirty="0">
              <a:latin typeface="Arial Black" panose="020B0A04020102020204" pitchFamily="34" charset="0"/>
            </a:endParaRPr>
          </a:p>
        </p:txBody>
      </p:sp>
    </p:spTree>
    <p:extLst>
      <p:ext uri="{BB962C8B-B14F-4D97-AF65-F5344CB8AC3E}">
        <p14:creationId xmlns:p14="http://schemas.microsoft.com/office/powerpoint/2010/main" val="157882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lack" panose="020B0A04020102020204" pitchFamily="34" charset="0"/>
              </a:rPr>
              <a:t>Segment Register(contd..)</a:t>
            </a:r>
            <a:endParaRPr lang="en-US" dirty="0"/>
          </a:p>
        </p:txBody>
      </p:sp>
      <p:sp>
        <p:nvSpPr>
          <p:cNvPr id="3" name="Content Placeholder 2"/>
          <p:cNvSpPr>
            <a:spLocks noGrp="1"/>
          </p:cNvSpPr>
          <p:nvPr>
            <p:ph idx="1"/>
          </p:nvPr>
        </p:nvSpPr>
        <p:spPr/>
        <p:txBody>
          <a:bodyPr/>
          <a:lstStyle/>
          <a:p>
            <a:pPr marL="0" indent="0">
              <a:buNone/>
            </a:pPr>
            <a:r>
              <a:rPr lang="en-US" dirty="0" smtClean="0"/>
              <a:t>We </a:t>
            </a:r>
            <a:r>
              <a:rPr lang="en-US" dirty="0"/>
              <a:t>give segment address and offset address both 16 bits addresses as a </a:t>
            </a:r>
            <a:r>
              <a:rPr lang="en-US" dirty="0" smtClean="0"/>
              <a:t>programmer. After </a:t>
            </a:r>
            <a:r>
              <a:rPr lang="en-US" dirty="0"/>
              <a:t>giving this address it is the duty of processor to covert both this address into physical address(real address</a:t>
            </a:r>
            <a:r>
              <a:rPr lang="en-US" dirty="0" smtClean="0"/>
              <a:t>).</a:t>
            </a:r>
          </a:p>
          <a:p>
            <a:pPr marL="0" indent="0">
              <a:buNone/>
            </a:pPr>
            <a:r>
              <a:rPr lang="en-US" dirty="0" smtClean="0"/>
              <a:t>Segment base address</a:t>
            </a:r>
          </a:p>
          <a:p>
            <a:pPr marL="0" indent="0">
              <a:buNone/>
            </a:pPr>
            <a:r>
              <a:rPr lang="en-US" dirty="0" smtClean="0"/>
              <a:t>Code </a:t>
            </a:r>
            <a:r>
              <a:rPr lang="en-US" dirty="0" smtClean="0"/>
              <a:t>segment: offset</a:t>
            </a:r>
          </a:p>
          <a:p>
            <a:pPr marL="0" indent="0">
              <a:buNone/>
            </a:pPr>
            <a:r>
              <a:rPr lang="en-US" dirty="0" smtClean="0"/>
              <a:t>CS:IP</a:t>
            </a:r>
            <a:endParaRPr lang="en-US" dirty="0"/>
          </a:p>
          <a:p>
            <a:pPr marL="0" indent="0">
              <a:buNone/>
            </a:pPr>
            <a:r>
              <a:rPr lang="en-US" dirty="0" smtClean="0"/>
              <a:t> </a:t>
            </a:r>
            <a:r>
              <a:rPr lang="en-US" dirty="0"/>
              <a:t>physical </a:t>
            </a:r>
            <a:r>
              <a:rPr lang="en-US" dirty="0" smtClean="0"/>
              <a:t>address = segment </a:t>
            </a:r>
            <a:r>
              <a:rPr lang="en-US" dirty="0"/>
              <a:t>address * </a:t>
            </a:r>
            <a:r>
              <a:rPr lang="en-US" dirty="0" smtClean="0"/>
              <a:t>10h + offset </a:t>
            </a:r>
            <a:r>
              <a:rPr lang="en-US" dirty="0"/>
              <a:t>address </a:t>
            </a:r>
            <a:endParaRPr lang="en-US" dirty="0" smtClean="0"/>
          </a:p>
          <a:p>
            <a:pPr marL="0" indent="0">
              <a:buNone/>
            </a:pPr>
            <a:r>
              <a:rPr lang="en-US" dirty="0" smtClean="0"/>
              <a:t>=</a:t>
            </a:r>
            <a:r>
              <a:rPr lang="en-US" dirty="0" smtClean="0"/>
              <a:t>1000*10+2345 </a:t>
            </a:r>
            <a:endParaRPr lang="en-US" dirty="0"/>
          </a:p>
          <a:p>
            <a:pPr marL="0" indent="0">
              <a:buNone/>
            </a:pPr>
            <a:r>
              <a:rPr lang="en-US" dirty="0" smtClean="0"/>
              <a:t>=12345H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586" y="8567408"/>
            <a:ext cx="4667901" cy="4867954"/>
          </a:xfrm>
          <a:prstGeom prst="rect">
            <a:avLst/>
          </a:prstGeom>
        </p:spPr>
      </p:pic>
    </p:spTree>
    <p:extLst>
      <p:ext uri="{BB962C8B-B14F-4D97-AF65-F5344CB8AC3E}">
        <p14:creationId xmlns:p14="http://schemas.microsoft.com/office/powerpoint/2010/main" val="19961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2" y="365125"/>
            <a:ext cx="10515600" cy="1325563"/>
          </a:xfrm>
        </p:spPr>
        <p:txBody>
          <a:bodyPr/>
          <a:lstStyle/>
          <a:p>
            <a:r>
              <a:rPr lang="en-US" dirty="0" smtClean="0"/>
              <a:t>Example of physical address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Determine the physical address of a memory location given by </a:t>
            </a:r>
            <a:r>
              <a:rPr lang="en-US" dirty="0" smtClean="0"/>
              <a:t>0A51:CD90h.</a:t>
            </a:r>
            <a:endParaRPr lang="en-US" dirty="0" smtClean="0"/>
          </a:p>
          <a:p>
            <a:pPr marL="0" indent="0">
              <a:buNone/>
            </a:pPr>
            <a:r>
              <a:rPr lang="en-US" dirty="0" smtClean="0"/>
              <a:t>Physical Address = segment * 10h + offset</a:t>
            </a:r>
          </a:p>
          <a:p>
            <a:pPr marL="0" indent="0">
              <a:buNone/>
            </a:pPr>
            <a:r>
              <a:rPr lang="en-US" dirty="0"/>
              <a:t> </a:t>
            </a:r>
            <a:r>
              <a:rPr lang="en-US" dirty="0" smtClean="0"/>
              <a:t>                              =0A51*10h+CD90h</a:t>
            </a:r>
          </a:p>
          <a:p>
            <a:pPr marL="0" indent="0">
              <a:buNone/>
            </a:pPr>
            <a:r>
              <a:rPr lang="en-US" dirty="0"/>
              <a:t>	</a:t>
            </a:r>
            <a:r>
              <a:rPr lang="en-US" dirty="0" smtClean="0"/>
              <a:t> 	         =172A0h</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376865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a:t>
            </a:r>
            <a:endParaRPr lang="en-US" b="1" dirty="0"/>
          </a:p>
        </p:txBody>
      </p:sp>
      <p:sp>
        <p:nvSpPr>
          <p:cNvPr id="3" name="Content Placeholder 2"/>
          <p:cNvSpPr>
            <a:spLocks noGrp="1"/>
          </p:cNvSpPr>
          <p:nvPr>
            <p:ph idx="1"/>
          </p:nvPr>
        </p:nvSpPr>
        <p:spPr/>
        <p:txBody>
          <a:bodyPr/>
          <a:lstStyle/>
          <a:p>
            <a:pPr marL="0" indent="0">
              <a:buNone/>
            </a:pPr>
            <a:r>
              <a:rPr lang="en-US" dirty="0"/>
              <a:t>If SS:SP=1234:4267 H find the start , end and the physical address? </a:t>
            </a:r>
          </a:p>
        </p:txBody>
      </p:sp>
    </p:spTree>
    <p:extLst>
      <p:ext uri="{BB962C8B-B14F-4D97-AF65-F5344CB8AC3E}">
        <p14:creationId xmlns:p14="http://schemas.microsoft.com/office/powerpoint/2010/main" val="233976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lack" panose="020B0A04020102020204" pitchFamily="34" charset="0"/>
              </a:rPr>
              <a:t>Registers</a:t>
            </a:r>
            <a:endParaRPr lang="en-US" b="1" dirty="0">
              <a:latin typeface="Arial Black" panose="020B0A04020102020204" pitchFamily="34" charset="0"/>
            </a:endParaRPr>
          </a:p>
        </p:txBody>
      </p:sp>
      <p:sp>
        <p:nvSpPr>
          <p:cNvPr id="3" name="Content Placeholder 2"/>
          <p:cNvSpPr>
            <a:spLocks noGrp="1"/>
          </p:cNvSpPr>
          <p:nvPr>
            <p:ph idx="1"/>
          </p:nvPr>
        </p:nvSpPr>
        <p:spPr/>
        <p:txBody>
          <a:bodyPr>
            <a:normAutofit fontScale="92500"/>
          </a:bodyPr>
          <a:lstStyle/>
          <a:p>
            <a:pPr marL="0" indent="0">
              <a:buNone/>
            </a:pPr>
            <a:r>
              <a:rPr lang="en-US" dirty="0" smtClean="0"/>
              <a:t>A register is a temporary storage area built into a CPU. Some registers are used internally and cannot be accessed outside the processor, while others are user-accessible. Most modern CPU architectures include both types of registers. </a:t>
            </a:r>
          </a:p>
          <a:p>
            <a:pPr marL="0" indent="0">
              <a:buNone/>
            </a:pPr>
            <a:r>
              <a:rPr lang="en-US" dirty="0" smtClean="0"/>
              <a:t>Internal registers include the instruction register (IR), memory buffer register (MBR), memory data register (MDR), and memory address register (MAR). The instruction register fetches instructions from the program counter (PC) and holds each instruction as it is executed by the processor. </a:t>
            </a:r>
          </a:p>
          <a:p>
            <a:pPr marL="0" indent="0">
              <a:buNone/>
            </a:pPr>
            <a:r>
              <a:rPr lang="en-US" dirty="0" smtClean="0"/>
              <a:t>User-accessible registers are larger than internal registers and typically hold data for a longer time. For example, a data register may store individual values referenced being by a currently running program.</a:t>
            </a:r>
          </a:p>
        </p:txBody>
      </p:sp>
    </p:spTree>
    <p:extLst>
      <p:ext uri="{BB962C8B-B14F-4D97-AF65-F5344CB8AC3E}">
        <p14:creationId xmlns:p14="http://schemas.microsoft.com/office/powerpoint/2010/main" val="52301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Register types: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US" b="1" dirty="0" smtClean="0"/>
              <a:t>1-  General purpose registers:</a:t>
            </a:r>
          </a:p>
          <a:p>
            <a:pPr marL="0" indent="0">
              <a:buNone/>
            </a:pPr>
            <a:r>
              <a:rPr lang="en-US" dirty="0"/>
              <a:t> </a:t>
            </a:r>
            <a:r>
              <a:rPr lang="en-US" dirty="0" smtClean="0"/>
              <a:t>      Registers are the most important components of CPU. Each register performs a specific function. A brief description of most important CPU's registers and their functions are given below: </a:t>
            </a:r>
          </a:p>
          <a:p>
            <a:r>
              <a:rPr lang="en-US" b="1" dirty="0" smtClean="0"/>
              <a:t>Memory Address Register (MAR):</a:t>
            </a:r>
            <a:br>
              <a:rPr lang="en-US" b="1" dirty="0" smtClean="0"/>
            </a:br>
            <a:r>
              <a:rPr lang="en-US" dirty="0" smtClean="0"/>
              <a:t>This register holds the address of memory where CPU wants to read or write data. When CPU wants to store some data in the memory or reads the data from the memory, it places the address of the required memory location in the MAR. </a:t>
            </a:r>
            <a:endParaRPr lang="en-US" dirty="0"/>
          </a:p>
        </p:txBody>
      </p:sp>
    </p:spTree>
    <p:extLst>
      <p:ext uri="{BB962C8B-B14F-4D97-AF65-F5344CB8AC3E}">
        <p14:creationId xmlns:p14="http://schemas.microsoft.com/office/powerpoint/2010/main" val="127693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Registers types(contd..)</a:t>
            </a:r>
            <a:endParaRPr lang="en-US" dirty="0"/>
          </a:p>
        </p:txBody>
      </p:sp>
      <p:sp>
        <p:nvSpPr>
          <p:cNvPr id="3" name="Content Placeholder 2"/>
          <p:cNvSpPr>
            <a:spLocks noGrp="1"/>
          </p:cNvSpPr>
          <p:nvPr>
            <p:ph idx="1"/>
          </p:nvPr>
        </p:nvSpPr>
        <p:spPr/>
        <p:txBody>
          <a:bodyPr/>
          <a:lstStyle/>
          <a:p>
            <a:r>
              <a:rPr lang="en-US" b="1" dirty="0" smtClean="0"/>
              <a:t> Memory Buffer Register (MBR): </a:t>
            </a:r>
            <a:br>
              <a:rPr lang="en-US" b="1" dirty="0" smtClean="0"/>
            </a:br>
            <a:r>
              <a:rPr lang="en-US" dirty="0" smtClean="0"/>
              <a:t>This register holds the contents of data or instruction read from, or written in memory. The contents of instruction placed in this register are transferred to the Instruction Register, while the contents of data are transferred to the accumulator or I/O register.</a:t>
            </a:r>
          </a:p>
          <a:p>
            <a:pPr marL="0" indent="0">
              <a:buNone/>
            </a:pPr>
            <a:r>
              <a:rPr lang="en-US" dirty="0"/>
              <a:t> </a:t>
            </a:r>
            <a:r>
              <a:rPr lang="en-US" dirty="0" smtClean="0"/>
              <a:t>  In other words you can say that this register is used to store</a:t>
            </a:r>
            <a:br>
              <a:rPr lang="en-US" dirty="0" smtClean="0"/>
            </a:br>
            <a:r>
              <a:rPr lang="en-US" dirty="0" smtClean="0"/>
              <a:t>   data/instruction coming from the memory or going to the memory.</a:t>
            </a:r>
          </a:p>
        </p:txBody>
      </p:sp>
    </p:spTree>
    <p:extLst>
      <p:ext uri="{BB962C8B-B14F-4D97-AF65-F5344CB8AC3E}">
        <p14:creationId xmlns:p14="http://schemas.microsoft.com/office/powerpoint/2010/main" val="71382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Registers types(contd..)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Program Counter (PC) :</a:t>
            </a:r>
          </a:p>
          <a:p>
            <a:pPr marL="0" indent="0">
              <a:buNone/>
            </a:pPr>
            <a:r>
              <a:rPr lang="en-US" dirty="0" smtClean="0"/>
              <a:t>Program Counter register is also known as Instruction Pointer Register. This register is used to store the address of the next instruction to be fetched for execution. When the instruction is fetched, the value of IP is incremented. Thus this register always points or holds the address of next instruction to be fetched.</a:t>
            </a:r>
          </a:p>
          <a:p>
            <a:pPr marL="0" indent="0">
              <a:buNone/>
            </a:pPr>
            <a:endParaRPr lang="en-US" dirty="0"/>
          </a:p>
        </p:txBody>
      </p:sp>
    </p:spTree>
    <p:extLst>
      <p:ext uri="{BB962C8B-B14F-4D97-AF65-F5344CB8AC3E}">
        <p14:creationId xmlns:p14="http://schemas.microsoft.com/office/powerpoint/2010/main" val="1492956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Registers types(contd..)</a:t>
            </a:r>
            <a:endParaRPr lang="en-US" dirty="0"/>
          </a:p>
        </p:txBody>
      </p:sp>
      <p:sp>
        <p:nvSpPr>
          <p:cNvPr id="3" name="Content Placeholder 2"/>
          <p:cNvSpPr>
            <a:spLocks noGrp="1"/>
          </p:cNvSpPr>
          <p:nvPr>
            <p:ph idx="1"/>
          </p:nvPr>
        </p:nvSpPr>
        <p:spPr/>
        <p:txBody>
          <a:bodyPr>
            <a:normAutofit/>
          </a:bodyPr>
          <a:lstStyle/>
          <a:p>
            <a:r>
              <a:rPr lang="en-US" b="1" dirty="0" smtClean="0"/>
              <a:t>Instruction Register (IR): </a:t>
            </a:r>
          </a:p>
          <a:p>
            <a:pPr marL="0" indent="0">
              <a:buNone/>
            </a:pPr>
            <a:r>
              <a:rPr lang="en-US" dirty="0" smtClean="0"/>
              <a:t>Once an instruction is fetched from main memory, it is stored in the Instruction Register. The control unit takes instruction from this register, decodes and executes it by sending signals to the appropriate component of computer to carry out the task. </a:t>
            </a:r>
          </a:p>
          <a:p>
            <a:r>
              <a:rPr lang="en-US" b="1" dirty="0" smtClean="0"/>
              <a:t>Accumulator Register (AX): </a:t>
            </a:r>
          </a:p>
          <a:p>
            <a:pPr marL="0" indent="0">
              <a:buNone/>
            </a:pPr>
            <a:r>
              <a:rPr lang="en-US" dirty="0" smtClean="0"/>
              <a:t>The accumulator register is located inside the ALU, It is used during arithmetic &amp; logical operations of ALU. The control unit stores data values fetched from main memory in the accumulator for arithmetic or logical operation. </a:t>
            </a:r>
            <a:endParaRPr lang="en-US" dirty="0"/>
          </a:p>
        </p:txBody>
      </p:sp>
    </p:spTree>
    <p:extLst>
      <p:ext uri="{BB962C8B-B14F-4D97-AF65-F5344CB8AC3E}">
        <p14:creationId xmlns:p14="http://schemas.microsoft.com/office/powerpoint/2010/main" val="271217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Registers types(contd..)</a:t>
            </a:r>
            <a:endParaRPr lang="en-US" dirty="0"/>
          </a:p>
        </p:txBody>
      </p:sp>
      <p:sp>
        <p:nvSpPr>
          <p:cNvPr id="3" name="Content Placeholder 2"/>
          <p:cNvSpPr>
            <a:spLocks noGrp="1"/>
          </p:cNvSpPr>
          <p:nvPr>
            <p:ph idx="1"/>
          </p:nvPr>
        </p:nvSpPr>
        <p:spPr>
          <a:xfrm>
            <a:off x="825321" y="1825625"/>
            <a:ext cx="10515600" cy="4351338"/>
          </a:xfrm>
        </p:spPr>
        <p:txBody>
          <a:bodyPr>
            <a:normAutofit/>
          </a:bodyPr>
          <a:lstStyle/>
          <a:p>
            <a:pPr marL="0" indent="0">
              <a:buNone/>
            </a:pPr>
            <a:r>
              <a:rPr lang="en-US" b="1" dirty="0"/>
              <a:t>Stack Control Register</a:t>
            </a:r>
            <a:r>
              <a:rPr lang="en-US" b="1" dirty="0" smtClean="0"/>
              <a:t>:</a:t>
            </a:r>
            <a:br>
              <a:rPr lang="en-US" b="1" dirty="0" smtClean="0"/>
            </a:br>
            <a:r>
              <a:rPr lang="en-US" dirty="0" smtClean="0"/>
              <a:t> </a:t>
            </a:r>
            <a:r>
              <a:rPr lang="en-US" dirty="0"/>
              <a:t>A stack represents a set of memory blocks; the data is stored in and retrieved from these blocks in an order, i.e. First In and Last Out (FILO). The Stack Control Register is used to manage the stacks in memory. The size of this register is 2 </a:t>
            </a:r>
            <a:r>
              <a:rPr lang="en-US" dirty="0" smtClean="0"/>
              <a:t>or </a:t>
            </a:r>
            <a:r>
              <a:rPr lang="en-US" dirty="0"/>
              <a:t>4 bytes</a:t>
            </a:r>
            <a:r>
              <a:rPr lang="en-US" dirty="0" smtClean="0"/>
              <a:t>.</a:t>
            </a:r>
            <a:endParaRPr lang="en-US" dirty="0"/>
          </a:p>
          <a:p>
            <a:pPr marL="0" indent="0">
              <a:buNone/>
            </a:pPr>
            <a:r>
              <a:rPr lang="en-US" b="1" dirty="0"/>
              <a:t>Flag Register (FR): </a:t>
            </a:r>
            <a:r>
              <a:rPr lang="en-US" dirty="0"/>
              <a:t>The Flag register is used to indicate occurrence of a certain condition during an operation of the CPU. It is a special purpose register with size one byte or two bytes. </a:t>
            </a:r>
          </a:p>
        </p:txBody>
      </p:sp>
    </p:spTree>
    <p:extLst>
      <p:ext uri="{BB962C8B-B14F-4D97-AF65-F5344CB8AC3E}">
        <p14:creationId xmlns:p14="http://schemas.microsoft.com/office/powerpoint/2010/main" val="378347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lack" panose="020B0A04020102020204" pitchFamily="34" charset="0"/>
              </a:rPr>
              <a:t>Segment </a:t>
            </a:r>
            <a:r>
              <a:rPr lang="en-US" b="1" dirty="0" smtClean="0">
                <a:latin typeface="Arial Black" panose="020B0A04020102020204" pitchFamily="34" charset="0"/>
              </a:rPr>
              <a:t>Register:</a:t>
            </a:r>
            <a:endParaRPr lang="en-US" b="1" dirty="0"/>
          </a:p>
        </p:txBody>
      </p:sp>
      <p:sp>
        <p:nvSpPr>
          <p:cNvPr id="3" name="Content Placeholder 2"/>
          <p:cNvSpPr>
            <a:spLocks noGrp="1"/>
          </p:cNvSpPr>
          <p:nvPr>
            <p:ph idx="1"/>
          </p:nvPr>
        </p:nvSpPr>
        <p:spPr/>
        <p:txBody>
          <a:bodyPr>
            <a:normAutofit/>
          </a:bodyPr>
          <a:lstStyle/>
          <a:p>
            <a:pPr marL="0" indent="0">
              <a:buNone/>
            </a:pPr>
            <a:r>
              <a:rPr lang="en-US" dirty="0"/>
              <a:t>Segmentation is the process in which the main memory of the computer is logically divided into different segments and each segment has its own base address. It is basically used to enhance the speed of execution of the computer system, so that the processor is able to fetch and execute the data from the memory easily and fast. We create segments in memory (segmentation),To get the starting location of this segments we store the address of this segments in segment register . in short segment registers store the starting location of segments present in memory </a:t>
            </a:r>
            <a:r>
              <a:rPr lang="en-US" dirty="0" smtClean="0"/>
              <a:t>i.e. </a:t>
            </a:r>
            <a:r>
              <a:rPr lang="en-US" dirty="0"/>
              <a:t>segment </a:t>
            </a:r>
            <a:r>
              <a:rPr lang="en-US" dirty="0" smtClean="0"/>
              <a:t>address.</a:t>
            </a:r>
            <a:endParaRPr lang="en-US" dirty="0"/>
          </a:p>
        </p:txBody>
      </p:sp>
    </p:spTree>
    <p:extLst>
      <p:ext uri="{BB962C8B-B14F-4D97-AF65-F5344CB8AC3E}">
        <p14:creationId xmlns:p14="http://schemas.microsoft.com/office/powerpoint/2010/main" val="268502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lack" panose="020B0A04020102020204" pitchFamily="34" charset="0"/>
              </a:rPr>
              <a:t>Segment Register(contd..)</a:t>
            </a:r>
            <a:endParaRPr lang="en-US" b="1" dirty="0">
              <a:latin typeface="Arial Black" panose="020B0A04020102020204" pitchFamily="34"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Need </a:t>
            </a:r>
            <a:r>
              <a:rPr lang="en-US" b="1" dirty="0"/>
              <a:t>for Segmentation </a:t>
            </a:r>
            <a:endParaRPr lang="en-US" b="1" dirty="0" smtClean="0"/>
          </a:p>
          <a:p>
            <a:pPr marL="0" indent="0">
              <a:buNone/>
            </a:pPr>
            <a:r>
              <a:rPr lang="en-US" dirty="0" smtClean="0"/>
              <a:t>– </a:t>
            </a:r>
            <a:r>
              <a:rPr lang="en-US" dirty="0"/>
              <a:t>The Bus Interface Unit (BIU) contains four 16 bit special purpose registers (mentioned below) called as Segment Registers. </a:t>
            </a:r>
            <a:endParaRPr lang="en-US" dirty="0" smtClean="0"/>
          </a:p>
          <a:p>
            <a:pPr marL="0" indent="0">
              <a:buNone/>
            </a:pPr>
            <a:r>
              <a:rPr lang="en-US" dirty="0" smtClean="0"/>
              <a:t> </a:t>
            </a:r>
            <a:r>
              <a:rPr lang="en-US" b="1" dirty="0"/>
              <a:t>Code segment register (CS): </a:t>
            </a:r>
            <a:r>
              <a:rPr lang="en-US" dirty="0"/>
              <a:t>is used for addressing memory location in the code segment of the memory, where the executable program is stored. </a:t>
            </a:r>
          </a:p>
          <a:p>
            <a:pPr marL="0" indent="0">
              <a:buNone/>
            </a:pPr>
            <a:r>
              <a:rPr lang="en-US" b="1" dirty="0" smtClean="0"/>
              <a:t>Data </a:t>
            </a:r>
            <a:r>
              <a:rPr lang="en-US" b="1" dirty="0"/>
              <a:t>segment register (DS</a:t>
            </a:r>
            <a:r>
              <a:rPr lang="en-US" b="1" dirty="0" smtClean="0"/>
              <a:t>):</a:t>
            </a:r>
          </a:p>
          <a:p>
            <a:pPr marL="0" indent="0">
              <a:buNone/>
            </a:pPr>
            <a:r>
              <a:rPr lang="en-US" dirty="0" smtClean="0"/>
              <a:t>points </a:t>
            </a:r>
            <a:r>
              <a:rPr lang="en-US" dirty="0"/>
              <a:t>to the data segment of the memory where the data is stored. </a:t>
            </a:r>
            <a:endParaRPr lang="en-US" dirty="0" smtClean="0"/>
          </a:p>
          <a:p>
            <a:pPr marL="0" indent="0">
              <a:buNone/>
            </a:pPr>
            <a:r>
              <a:rPr lang="en-US" b="1" dirty="0" smtClean="0"/>
              <a:t>Extra </a:t>
            </a:r>
            <a:r>
              <a:rPr lang="en-US" b="1" dirty="0"/>
              <a:t>Segment Register (ES):</a:t>
            </a:r>
            <a:r>
              <a:rPr lang="en-US" dirty="0"/>
              <a:t> also refers to a segment in the memory which is another data segment in the memory. </a:t>
            </a:r>
            <a:endParaRPr lang="en-US" dirty="0" smtClean="0"/>
          </a:p>
          <a:p>
            <a:pPr marL="0" indent="0">
              <a:buNone/>
            </a:pPr>
            <a:r>
              <a:rPr lang="en-US" b="1" dirty="0" smtClean="0"/>
              <a:t>Stack </a:t>
            </a:r>
            <a:r>
              <a:rPr lang="en-US" b="1" dirty="0"/>
              <a:t>Segment Register (SS):</a:t>
            </a:r>
            <a:r>
              <a:rPr lang="en-US" dirty="0"/>
              <a:t> is used for addressing stack segment of the memory. The stack segment is that segment of memory which is used to store stack data.</a:t>
            </a:r>
          </a:p>
          <a:p>
            <a:endParaRPr lang="en-US" dirty="0"/>
          </a:p>
        </p:txBody>
      </p:sp>
    </p:spTree>
    <p:extLst>
      <p:ext uri="{BB962C8B-B14F-4D97-AF65-F5344CB8AC3E}">
        <p14:creationId xmlns:p14="http://schemas.microsoft.com/office/powerpoint/2010/main" val="2046143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TotalTime>
  <Words>705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Arial Rounded MT Bold</vt:lpstr>
      <vt:lpstr>Calibri</vt:lpstr>
      <vt:lpstr>Calibri Light</vt:lpstr>
      <vt:lpstr>Office Theme</vt:lpstr>
      <vt:lpstr>Registers</vt:lpstr>
      <vt:lpstr>Registers</vt:lpstr>
      <vt:lpstr>Register types: </vt:lpstr>
      <vt:lpstr>Registers types(contd..)</vt:lpstr>
      <vt:lpstr>Registers types(contd..)</vt:lpstr>
      <vt:lpstr>Registers types(contd..)</vt:lpstr>
      <vt:lpstr>Registers types(contd..)</vt:lpstr>
      <vt:lpstr>Segment Register:</vt:lpstr>
      <vt:lpstr>Segment Register(contd..)</vt:lpstr>
      <vt:lpstr>Segment Register(contd..)</vt:lpstr>
      <vt:lpstr>Example of physical address</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 CISC And RISC Architecture</dc:title>
  <dc:creator>Zahid_Hussain</dc:creator>
  <cp:lastModifiedBy>Zahid_Hussain</cp:lastModifiedBy>
  <cp:revision>28</cp:revision>
  <dcterms:created xsi:type="dcterms:W3CDTF">2024-03-14T06:33:48Z</dcterms:created>
  <dcterms:modified xsi:type="dcterms:W3CDTF">2024-03-15T10:37:39Z</dcterms:modified>
</cp:coreProperties>
</file>