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1" r:id="rId25"/>
    <p:sldId id="279" r:id="rId26"/>
    <p:sldId id="283" r:id="rId27"/>
    <p:sldId id="280" r:id="rId28"/>
    <p:sldId id="282" r:id="rId29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42" y="48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4B81CA-2066-451D-A11C-F020897AA97C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2FAB96-AA87-4971-92F9-F2E53DFE1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787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2FAB96-AA87-4971-92F9-F2E53DFE1A9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2505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2FAB96-AA87-4971-92F9-F2E53DFE1A9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130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91614" y="461594"/>
            <a:ext cx="5160771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025" y="1509496"/>
            <a:ext cx="8073948" cy="3393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41370" y="2481452"/>
            <a:ext cx="246126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Lecture-06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41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Indirect</a:t>
            </a:r>
            <a:r>
              <a:rPr spc="-20" dirty="0"/>
              <a:t> </a:t>
            </a:r>
            <a:r>
              <a:rPr spc="-5" dirty="0"/>
              <a:t>Addressing</a:t>
            </a:r>
            <a:r>
              <a:rPr spc="-15" dirty="0"/>
              <a:t> </a:t>
            </a:r>
            <a:r>
              <a:rPr spc="-5" dirty="0"/>
              <a:t>(2)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9625" y="1509496"/>
            <a:ext cx="7463155" cy="3922228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865"/>
              </a:spcBef>
              <a:buFont typeface="Arial MT"/>
              <a:buChar char="•"/>
              <a:tabLst>
                <a:tab pos="380365" algn="l"/>
                <a:tab pos="381000" algn="l"/>
              </a:tabLst>
            </a:pPr>
            <a:r>
              <a:rPr sz="3200" spc="-20" dirty="0">
                <a:latin typeface="Calibri"/>
                <a:cs typeface="Calibri"/>
              </a:rPr>
              <a:t>Large </a:t>
            </a:r>
            <a:r>
              <a:rPr sz="3200" spc="-5" dirty="0">
                <a:latin typeface="Calibri"/>
                <a:cs typeface="Calibri"/>
              </a:rPr>
              <a:t>address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space</a:t>
            </a:r>
            <a:endParaRPr sz="3200" dirty="0">
              <a:latin typeface="Calibri"/>
              <a:cs typeface="Calibri"/>
            </a:endParaRPr>
          </a:p>
          <a:p>
            <a:pPr marL="381000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80365" algn="l"/>
                <a:tab pos="381000" algn="l"/>
              </a:tabLst>
            </a:pPr>
            <a:r>
              <a:rPr sz="3200" spc="5" dirty="0">
                <a:latin typeface="Calibri"/>
                <a:cs typeface="Calibri"/>
              </a:rPr>
              <a:t>2</a:t>
            </a:r>
            <a:r>
              <a:rPr sz="3150" spc="7" baseline="25132" dirty="0">
                <a:latin typeface="Calibri"/>
                <a:cs typeface="Calibri"/>
              </a:rPr>
              <a:t>n</a:t>
            </a:r>
            <a:r>
              <a:rPr sz="3150" spc="382" baseline="25132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where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= </a:t>
            </a:r>
            <a:r>
              <a:rPr sz="3200" spc="-20" dirty="0">
                <a:latin typeface="Calibri"/>
                <a:cs typeface="Calibri"/>
              </a:rPr>
              <a:t>word</a:t>
            </a:r>
            <a:r>
              <a:rPr sz="3200" spc="-10" dirty="0">
                <a:latin typeface="Calibri"/>
                <a:cs typeface="Calibri"/>
              </a:rPr>
              <a:t> length</a:t>
            </a:r>
            <a:endParaRPr sz="3200" dirty="0">
              <a:latin typeface="Calibri"/>
              <a:cs typeface="Calibri"/>
            </a:endParaRPr>
          </a:p>
          <a:p>
            <a:pPr marL="381000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80365" algn="l"/>
                <a:tab pos="381000" algn="l"/>
              </a:tabLst>
            </a:pPr>
            <a:r>
              <a:rPr sz="3200" spc="-20" dirty="0">
                <a:latin typeface="Calibri"/>
                <a:cs typeface="Calibri"/>
              </a:rPr>
              <a:t>May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be</a:t>
            </a:r>
            <a:r>
              <a:rPr sz="3200" spc="-15" dirty="0">
                <a:latin typeface="Calibri"/>
                <a:cs typeface="Calibri"/>
              </a:rPr>
              <a:t> nested,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multilevel,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cascaded</a:t>
            </a:r>
            <a:endParaRPr sz="3200" dirty="0">
              <a:latin typeface="Calibri"/>
              <a:cs typeface="Calibri"/>
            </a:endParaRPr>
          </a:p>
          <a:p>
            <a:pPr marL="495300">
              <a:lnSpc>
                <a:spcPct val="100000"/>
              </a:lnSpc>
              <a:spcBef>
                <a:spcPts val="685"/>
              </a:spcBef>
            </a:pPr>
            <a:r>
              <a:rPr sz="2800" spc="-5" dirty="0">
                <a:latin typeface="Arial MT"/>
                <a:cs typeface="Arial MT"/>
              </a:rPr>
              <a:t>–</a:t>
            </a:r>
            <a:r>
              <a:rPr sz="2800" spc="-95" dirty="0">
                <a:latin typeface="Arial MT"/>
                <a:cs typeface="Arial MT"/>
              </a:rPr>
              <a:t> </a:t>
            </a:r>
            <a:r>
              <a:rPr sz="2800" dirty="0">
                <a:latin typeface="Calibri"/>
                <a:cs typeface="Calibri"/>
              </a:rPr>
              <a:t>e.g.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EA </a:t>
            </a:r>
            <a:r>
              <a:rPr sz="2800" spc="-5" dirty="0">
                <a:latin typeface="Calibri"/>
                <a:cs typeface="Calibri"/>
              </a:rPr>
              <a:t>=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 smtClean="0">
                <a:latin typeface="Calibri"/>
                <a:cs typeface="Calibri"/>
              </a:rPr>
              <a:t>(A)</a:t>
            </a:r>
            <a:r>
              <a:rPr lang="en-US" sz="2800" spc="-5" dirty="0" smtClean="0">
                <a:latin typeface="Calibri"/>
                <a:cs typeface="Calibri"/>
              </a:rPr>
              <a:t> or EA=@A   Look in  A, Find address(A) and look there for operand</a:t>
            </a:r>
            <a:endParaRPr sz="2800" dirty="0">
              <a:latin typeface="Calibri"/>
              <a:cs typeface="Calibri"/>
            </a:endParaRPr>
          </a:p>
          <a:p>
            <a:pPr marL="381000" indent="-342900">
              <a:lnSpc>
                <a:spcPct val="100000"/>
              </a:lnSpc>
              <a:spcBef>
                <a:spcPts val="725"/>
              </a:spcBef>
              <a:buFont typeface="Arial MT"/>
              <a:buChar char="•"/>
              <a:tabLst>
                <a:tab pos="380365" algn="l"/>
                <a:tab pos="381000" algn="l"/>
              </a:tabLst>
            </a:pPr>
            <a:r>
              <a:rPr sz="3200" spc="-5" dirty="0" smtClean="0">
                <a:latin typeface="Calibri"/>
                <a:cs typeface="Calibri"/>
              </a:rPr>
              <a:t>Multiple</a:t>
            </a:r>
            <a:r>
              <a:rPr sz="3200" spc="10" dirty="0" smtClean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memory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accesses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to</a:t>
            </a:r>
            <a:r>
              <a:rPr sz="3200" spc="-5" dirty="0">
                <a:latin typeface="Calibri"/>
                <a:cs typeface="Calibri"/>
              </a:rPr>
              <a:t> find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operand</a:t>
            </a:r>
            <a:endParaRPr sz="3200" dirty="0">
              <a:latin typeface="Calibri"/>
              <a:cs typeface="Calibri"/>
            </a:endParaRPr>
          </a:p>
          <a:p>
            <a:pPr marL="381000" indent="-342900">
              <a:lnSpc>
                <a:spcPct val="100000"/>
              </a:lnSpc>
              <a:spcBef>
                <a:spcPts val="765"/>
              </a:spcBef>
              <a:buFont typeface="Arial MT"/>
              <a:buChar char="•"/>
              <a:tabLst>
                <a:tab pos="380365" algn="l"/>
                <a:tab pos="381000" algn="l"/>
              </a:tabLst>
            </a:pPr>
            <a:r>
              <a:rPr sz="3200" spc="-5" dirty="0">
                <a:latin typeface="Calibri"/>
                <a:cs typeface="Calibri"/>
              </a:rPr>
              <a:t>Hence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slower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5852" y="461594"/>
            <a:ext cx="643509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Indirect</a:t>
            </a:r>
            <a:r>
              <a:rPr spc="-15" dirty="0"/>
              <a:t> </a:t>
            </a:r>
            <a:r>
              <a:rPr spc="-5" dirty="0"/>
              <a:t>Addressing</a:t>
            </a:r>
            <a:r>
              <a:rPr spc="-10" dirty="0"/>
              <a:t> </a:t>
            </a:r>
            <a:r>
              <a:rPr spc="-15" dirty="0"/>
              <a:t>Diagram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4000" y="1828863"/>
            <a:ext cx="3732529" cy="60515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05410" rIns="0" bIns="0" rtlCol="0">
            <a:spAutoFit/>
          </a:bodyPr>
          <a:lstStyle/>
          <a:p>
            <a:pPr marL="1233805">
              <a:lnSpc>
                <a:spcPct val="100000"/>
              </a:lnSpc>
              <a:spcBef>
                <a:spcPts val="830"/>
              </a:spcBef>
            </a:pPr>
            <a:r>
              <a:rPr sz="1800" spc="-5" dirty="0">
                <a:latin typeface="Calibri"/>
                <a:cs typeface="Calibri"/>
              </a:rPr>
              <a:t>Address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3400" y="1828863"/>
            <a:ext cx="990600" cy="60515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0541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830"/>
              </a:spcBef>
            </a:pPr>
            <a:r>
              <a:rPr sz="1800" spc="-10" dirty="0">
                <a:latin typeface="Calibri"/>
                <a:cs typeface="Calibri"/>
              </a:rPr>
              <a:t>Opcode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87904" y="1388490"/>
            <a:ext cx="1030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Instruction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5480050" y="2736850"/>
          <a:ext cx="2587625" cy="34258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87625"/>
              </a:tblGrid>
              <a:tr h="684212">
                <a:tc>
                  <a:txBody>
                    <a:bodyPr/>
                    <a:lstStyle/>
                    <a:p>
                      <a:pPr marL="168910">
                        <a:lnSpc>
                          <a:spcPct val="100000"/>
                        </a:lnSpc>
                        <a:spcBef>
                          <a:spcPts val="1420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Pointer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operand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03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776605">
                        <a:lnSpc>
                          <a:spcPct val="100000"/>
                        </a:lnSpc>
                        <a:spcBef>
                          <a:spcPts val="145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Operand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41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842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6098540" y="2226690"/>
            <a:ext cx="8223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Memo</a:t>
            </a:r>
            <a:r>
              <a:rPr sz="1800" spc="5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889250" y="2428875"/>
            <a:ext cx="2595880" cy="694055"/>
          </a:xfrm>
          <a:custGeom>
            <a:avLst/>
            <a:gdLst/>
            <a:ahLst/>
            <a:cxnLst/>
            <a:rect l="l" t="t" r="r" b="b"/>
            <a:pathLst>
              <a:path w="2595879" h="694055">
                <a:moveTo>
                  <a:pt x="2519299" y="617474"/>
                </a:moveTo>
                <a:lnTo>
                  <a:pt x="2519299" y="693674"/>
                </a:lnTo>
                <a:lnTo>
                  <a:pt x="2582799" y="661924"/>
                </a:lnTo>
                <a:lnTo>
                  <a:pt x="2535554" y="661924"/>
                </a:lnTo>
                <a:lnTo>
                  <a:pt x="2538476" y="659129"/>
                </a:lnTo>
                <a:lnTo>
                  <a:pt x="2538476" y="652145"/>
                </a:lnTo>
                <a:lnTo>
                  <a:pt x="2535554" y="649224"/>
                </a:lnTo>
                <a:lnTo>
                  <a:pt x="2582799" y="649224"/>
                </a:lnTo>
                <a:lnTo>
                  <a:pt x="2519299" y="617474"/>
                </a:lnTo>
                <a:close/>
              </a:path>
              <a:path w="2595879" h="694055">
                <a:moveTo>
                  <a:pt x="9906" y="0"/>
                </a:moveTo>
                <a:lnTo>
                  <a:pt x="2793" y="0"/>
                </a:lnTo>
                <a:lnTo>
                  <a:pt x="0" y="2794"/>
                </a:lnTo>
                <a:lnTo>
                  <a:pt x="0" y="659129"/>
                </a:lnTo>
                <a:lnTo>
                  <a:pt x="2793" y="661924"/>
                </a:lnTo>
                <a:lnTo>
                  <a:pt x="2519299" y="661924"/>
                </a:lnTo>
                <a:lnTo>
                  <a:pt x="2519299" y="655574"/>
                </a:lnTo>
                <a:lnTo>
                  <a:pt x="12700" y="655574"/>
                </a:lnTo>
                <a:lnTo>
                  <a:pt x="6350" y="649224"/>
                </a:lnTo>
                <a:lnTo>
                  <a:pt x="12700" y="649224"/>
                </a:lnTo>
                <a:lnTo>
                  <a:pt x="12700" y="2794"/>
                </a:lnTo>
                <a:lnTo>
                  <a:pt x="9906" y="0"/>
                </a:lnTo>
                <a:close/>
              </a:path>
              <a:path w="2595879" h="694055">
                <a:moveTo>
                  <a:pt x="2582799" y="649224"/>
                </a:moveTo>
                <a:lnTo>
                  <a:pt x="2535554" y="649224"/>
                </a:lnTo>
                <a:lnTo>
                  <a:pt x="2538476" y="652145"/>
                </a:lnTo>
                <a:lnTo>
                  <a:pt x="2538476" y="659129"/>
                </a:lnTo>
                <a:lnTo>
                  <a:pt x="2535554" y="661924"/>
                </a:lnTo>
                <a:lnTo>
                  <a:pt x="2582799" y="661924"/>
                </a:lnTo>
                <a:lnTo>
                  <a:pt x="2595499" y="655574"/>
                </a:lnTo>
                <a:lnTo>
                  <a:pt x="2582799" y="649224"/>
                </a:lnTo>
                <a:close/>
              </a:path>
              <a:path w="2595879" h="694055">
                <a:moveTo>
                  <a:pt x="12700" y="649224"/>
                </a:moveTo>
                <a:lnTo>
                  <a:pt x="6350" y="649224"/>
                </a:lnTo>
                <a:lnTo>
                  <a:pt x="12700" y="655574"/>
                </a:lnTo>
                <a:lnTo>
                  <a:pt x="12700" y="649224"/>
                </a:lnTo>
                <a:close/>
              </a:path>
              <a:path w="2595879" h="694055">
                <a:moveTo>
                  <a:pt x="2519299" y="649224"/>
                </a:moveTo>
                <a:lnTo>
                  <a:pt x="12700" y="649224"/>
                </a:lnTo>
                <a:lnTo>
                  <a:pt x="12700" y="655574"/>
                </a:lnTo>
                <a:lnTo>
                  <a:pt x="2519299" y="655574"/>
                </a:lnTo>
                <a:lnTo>
                  <a:pt x="2519299" y="649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069198" y="3078098"/>
            <a:ext cx="241300" cy="1416050"/>
          </a:xfrm>
          <a:custGeom>
            <a:avLst/>
            <a:gdLst/>
            <a:ahLst/>
            <a:cxnLst/>
            <a:rect l="l" t="t" r="r" b="b"/>
            <a:pathLst>
              <a:path w="241300" h="1416050">
                <a:moveTo>
                  <a:pt x="84200" y="1339850"/>
                </a:moveTo>
                <a:lnTo>
                  <a:pt x="8000" y="1377950"/>
                </a:lnTo>
                <a:lnTo>
                  <a:pt x="84200" y="1416050"/>
                </a:lnTo>
                <a:lnTo>
                  <a:pt x="84200" y="1384300"/>
                </a:lnTo>
                <a:lnTo>
                  <a:pt x="67945" y="1384300"/>
                </a:lnTo>
                <a:lnTo>
                  <a:pt x="65150" y="1381506"/>
                </a:lnTo>
                <a:lnTo>
                  <a:pt x="65150" y="1374520"/>
                </a:lnTo>
                <a:lnTo>
                  <a:pt x="67945" y="1371600"/>
                </a:lnTo>
                <a:lnTo>
                  <a:pt x="84200" y="1371600"/>
                </a:lnTo>
                <a:lnTo>
                  <a:pt x="84200" y="1339850"/>
                </a:lnTo>
                <a:close/>
              </a:path>
              <a:path w="241300" h="1416050">
                <a:moveTo>
                  <a:pt x="84200" y="1371600"/>
                </a:moveTo>
                <a:lnTo>
                  <a:pt x="67945" y="1371600"/>
                </a:lnTo>
                <a:lnTo>
                  <a:pt x="65150" y="1374520"/>
                </a:lnTo>
                <a:lnTo>
                  <a:pt x="65150" y="1381506"/>
                </a:lnTo>
                <a:lnTo>
                  <a:pt x="67945" y="1384300"/>
                </a:lnTo>
                <a:lnTo>
                  <a:pt x="84200" y="1384300"/>
                </a:lnTo>
                <a:lnTo>
                  <a:pt x="84200" y="1371600"/>
                </a:lnTo>
                <a:close/>
              </a:path>
              <a:path w="241300" h="1416050">
                <a:moveTo>
                  <a:pt x="228600" y="1371600"/>
                </a:moveTo>
                <a:lnTo>
                  <a:pt x="84200" y="1371600"/>
                </a:lnTo>
                <a:lnTo>
                  <a:pt x="84200" y="1384300"/>
                </a:lnTo>
                <a:lnTo>
                  <a:pt x="238505" y="1384300"/>
                </a:lnTo>
                <a:lnTo>
                  <a:pt x="241300" y="1381506"/>
                </a:lnTo>
                <a:lnTo>
                  <a:pt x="241300" y="1377950"/>
                </a:lnTo>
                <a:lnTo>
                  <a:pt x="228600" y="1377950"/>
                </a:lnTo>
                <a:lnTo>
                  <a:pt x="228600" y="1371600"/>
                </a:lnTo>
                <a:close/>
              </a:path>
              <a:path w="241300" h="1416050">
                <a:moveTo>
                  <a:pt x="228600" y="6350"/>
                </a:moveTo>
                <a:lnTo>
                  <a:pt x="228600" y="1377950"/>
                </a:lnTo>
                <a:lnTo>
                  <a:pt x="234950" y="1371600"/>
                </a:lnTo>
                <a:lnTo>
                  <a:pt x="241300" y="1371600"/>
                </a:lnTo>
                <a:lnTo>
                  <a:pt x="241300" y="12700"/>
                </a:lnTo>
                <a:lnTo>
                  <a:pt x="234950" y="12700"/>
                </a:lnTo>
                <a:lnTo>
                  <a:pt x="228600" y="6350"/>
                </a:lnTo>
                <a:close/>
              </a:path>
              <a:path w="241300" h="1416050">
                <a:moveTo>
                  <a:pt x="241300" y="1371600"/>
                </a:moveTo>
                <a:lnTo>
                  <a:pt x="234950" y="1371600"/>
                </a:lnTo>
                <a:lnTo>
                  <a:pt x="228600" y="1377950"/>
                </a:lnTo>
                <a:lnTo>
                  <a:pt x="241300" y="1377950"/>
                </a:lnTo>
                <a:lnTo>
                  <a:pt x="241300" y="1371600"/>
                </a:lnTo>
                <a:close/>
              </a:path>
              <a:path w="241300" h="1416050">
                <a:moveTo>
                  <a:pt x="238505" y="0"/>
                </a:moveTo>
                <a:lnTo>
                  <a:pt x="2921" y="0"/>
                </a:lnTo>
                <a:lnTo>
                  <a:pt x="0" y="2921"/>
                </a:lnTo>
                <a:lnTo>
                  <a:pt x="0" y="9905"/>
                </a:lnTo>
                <a:lnTo>
                  <a:pt x="2921" y="12700"/>
                </a:lnTo>
                <a:lnTo>
                  <a:pt x="228600" y="12700"/>
                </a:lnTo>
                <a:lnTo>
                  <a:pt x="228600" y="6350"/>
                </a:lnTo>
                <a:lnTo>
                  <a:pt x="241300" y="6350"/>
                </a:lnTo>
                <a:lnTo>
                  <a:pt x="241300" y="2921"/>
                </a:lnTo>
                <a:lnTo>
                  <a:pt x="238505" y="0"/>
                </a:lnTo>
                <a:close/>
              </a:path>
              <a:path w="241300" h="1416050">
                <a:moveTo>
                  <a:pt x="241300" y="6350"/>
                </a:moveTo>
                <a:lnTo>
                  <a:pt x="228600" y="6350"/>
                </a:lnTo>
                <a:lnTo>
                  <a:pt x="234950" y="12700"/>
                </a:lnTo>
                <a:lnTo>
                  <a:pt x="241300" y="12700"/>
                </a:lnTo>
                <a:lnTo>
                  <a:pt x="241300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70201" y="461594"/>
            <a:ext cx="441071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Indirect</a:t>
            </a:r>
            <a:r>
              <a:rPr spc="-40" dirty="0"/>
              <a:t> </a:t>
            </a:r>
            <a:r>
              <a:rPr spc="-5" dirty="0"/>
              <a:t>Addressing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41975" y="2133600"/>
            <a:ext cx="6667162" cy="23044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4783" y="461594"/>
            <a:ext cx="52381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Register</a:t>
            </a:r>
            <a:r>
              <a:rPr spc="-50" dirty="0"/>
              <a:t> </a:t>
            </a:r>
            <a:r>
              <a:rPr spc="-5" dirty="0"/>
              <a:t>Addressing</a:t>
            </a:r>
            <a:r>
              <a:rPr spc="-25" dirty="0"/>
              <a:t> </a:t>
            </a:r>
            <a:r>
              <a:rPr spc="-5" dirty="0"/>
              <a:t>(1)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025" y="1606422"/>
            <a:ext cx="7730490" cy="37839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Operand </a:t>
            </a:r>
            <a:r>
              <a:rPr sz="3200" dirty="0">
                <a:latin typeface="Calibri"/>
                <a:cs typeface="Calibri"/>
              </a:rPr>
              <a:t>is </a:t>
            </a:r>
            <a:r>
              <a:rPr sz="3200" spc="-5" dirty="0">
                <a:latin typeface="Calibri"/>
                <a:cs typeface="Calibri"/>
              </a:rPr>
              <a:t>held </a:t>
            </a:r>
            <a:r>
              <a:rPr sz="3200" dirty="0">
                <a:latin typeface="Calibri"/>
                <a:cs typeface="Calibri"/>
              </a:rPr>
              <a:t>in </a:t>
            </a:r>
            <a:r>
              <a:rPr sz="3200" spc="-15" dirty="0">
                <a:latin typeface="Calibri"/>
                <a:cs typeface="Calibri"/>
              </a:rPr>
              <a:t>register </a:t>
            </a:r>
            <a:r>
              <a:rPr sz="3200" spc="-5" dirty="0">
                <a:latin typeface="Calibri"/>
                <a:cs typeface="Calibri"/>
              </a:rPr>
              <a:t>named </a:t>
            </a:r>
            <a:r>
              <a:rPr sz="3200" dirty="0">
                <a:latin typeface="Calibri"/>
                <a:cs typeface="Calibri"/>
              </a:rPr>
              <a:t>in </a:t>
            </a:r>
            <a:r>
              <a:rPr sz="3200" spc="-5" dirty="0">
                <a:latin typeface="Calibri"/>
                <a:cs typeface="Calibri"/>
              </a:rPr>
              <a:t>address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filed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20" dirty="0">
                <a:latin typeface="Calibri"/>
                <a:cs typeface="Calibri"/>
              </a:rPr>
              <a:t>EA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=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R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Limited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number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of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registers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40" dirty="0">
                <a:latin typeface="Calibri"/>
                <a:cs typeface="Calibri"/>
              </a:rPr>
              <a:t>Very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small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address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field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needed</a:t>
            </a:r>
            <a:endParaRPr sz="32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90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10" dirty="0">
                <a:latin typeface="Calibri"/>
                <a:cs typeface="Calibri"/>
              </a:rPr>
              <a:t>Shorter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instructions</a:t>
            </a:r>
            <a:endParaRPr sz="2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70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25" dirty="0">
                <a:latin typeface="Calibri"/>
                <a:cs typeface="Calibri"/>
              </a:rPr>
              <a:t>Faster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instruction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fetch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5673" y="461594"/>
            <a:ext cx="52400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Register</a:t>
            </a:r>
            <a:r>
              <a:rPr spc="-45" dirty="0"/>
              <a:t> </a:t>
            </a:r>
            <a:r>
              <a:rPr spc="-5" dirty="0"/>
              <a:t>Addressing</a:t>
            </a:r>
            <a:r>
              <a:rPr spc="-15" dirty="0"/>
              <a:t> </a:t>
            </a:r>
            <a:r>
              <a:rPr spc="-5" dirty="0"/>
              <a:t>(2)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10599"/>
            <a:ext cx="8016875" cy="443420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No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memory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access</a:t>
            </a:r>
          </a:p>
          <a:p>
            <a:pPr marL="355600" indent="-342900">
              <a:lnSpc>
                <a:spcPct val="100000"/>
              </a:lnSpc>
              <a:spcBef>
                <a:spcPts val="39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40" dirty="0">
                <a:latin typeface="Calibri"/>
                <a:cs typeface="Calibri"/>
              </a:rPr>
              <a:t>Very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fast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execution</a:t>
            </a:r>
            <a:endParaRPr sz="32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84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40" dirty="0">
                <a:latin typeface="Calibri"/>
                <a:cs typeface="Calibri"/>
              </a:rPr>
              <a:t>Very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limited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address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space</a:t>
            </a:r>
            <a:endParaRPr sz="32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Multiple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registers</a:t>
            </a:r>
            <a:r>
              <a:rPr sz="3200" spc="-10" dirty="0">
                <a:latin typeface="Calibri"/>
                <a:cs typeface="Calibri"/>
              </a:rPr>
              <a:t> helps performance</a:t>
            </a:r>
            <a:endParaRPr sz="3200" dirty="0">
              <a:latin typeface="Calibri"/>
              <a:cs typeface="Calibri"/>
            </a:endParaRPr>
          </a:p>
          <a:p>
            <a:pPr marL="756285" marR="5080" lvl="1" indent="-287020">
              <a:lnSpc>
                <a:spcPts val="3020"/>
              </a:lnSpc>
              <a:spcBef>
                <a:spcPts val="740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15" dirty="0">
                <a:latin typeface="Calibri"/>
                <a:cs typeface="Calibri"/>
              </a:rPr>
              <a:t>Requires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good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assembly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programming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or</a:t>
            </a:r>
            <a:r>
              <a:rPr sz="2800" spc="-10" dirty="0">
                <a:latin typeface="Calibri"/>
                <a:cs typeface="Calibri"/>
              </a:rPr>
              <a:t> compiler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writing</a:t>
            </a:r>
            <a:endParaRPr sz="280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295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5" dirty="0">
                <a:latin typeface="Calibri"/>
                <a:cs typeface="Calibri"/>
              </a:rPr>
              <a:t>N.B.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programming</a:t>
            </a:r>
            <a:endParaRPr sz="2800" dirty="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315"/>
              </a:spcBef>
              <a:buFont typeface="Arial MT"/>
              <a:buChar char="•"/>
              <a:tabLst>
                <a:tab pos="1156335" algn="l"/>
              </a:tabLst>
            </a:pPr>
            <a:r>
              <a:rPr sz="2400" spc="-15" dirty="0">
                <a:latin typeface="Calibri"/>
                <a:cs typeface="Calibri"/>
              </a:rPr>
              <a:t>register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a;</a:t>
            </a:r>
          </a:p>
          <a:p>
            <a:pPr marL="355600" indent="-342900">
              <a:lnSpc>
                <a:spcPct val="100000"/>
              </a:lnSpc>
              <a:spcBef>
                <a:spcPts val="34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75" dirty="0">
                <a:latin typeface="Calibri"/>
                <a:cs typeface="Calibri"/>
              </a:rPr>
              <a:t>c.f.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Direct addressing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4703" y="461594"/>
            <a:ext cx="651890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Register</a:t>
            </a:r>
            <a:r>
              <a:rPr spc="-45" dirty="0"/>
              <a:t> </a:t>
            </a:r>
            <a:r>
              <a:rPr spc="-5" dirty="0"/>
              <a:t>Addressing</a:t>
            </a:r>
            <a:r>
              <a:rPr spc="-15" dirty="0"/>
              <a:t> Diagram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55775" y="2287587"/>
            <a:ext cx="3732529" cy="60515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06045" rIns="0" bIns="0" rtlCol="0">
            <a:spAutoFit/>
          </a:bodyPr>
          <a:lstStyle/>
          <a:p>
            <a:pPr marL="394970">
              <a:lnSpc>
                <a:spcPct val="100000"/>
              </a:lnSpc>
              <a:spcBef>
                <a:spcPts val="835"/>
              </a:spcBef>
            </a:pPr>
            <a:r>
              <a:rPr sz="1800" spc="-15" dirty="0">
                <a:latin typeface="Calibri"/>
                <a:cs typeface="Calibri"/>
              </a:rPr>
              <a:t>Register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Address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5175" y="2287587"/>
            <a:ext cx="990600" cy="60515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0604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835"/>
              </a:spcBef>
            </a:pPr>
            <a:r>
              <a:rPr sz="1800" spc="-10" dirty="0">
                <a:latin typeface="Calibri"/>
                <a:cs typeface="Calibri"/>
              </a:rPr>
              <a:t>Opcode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19933" y="1847215"/>
            <a:ext cx="1030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Instruction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5711825" y="3195701"/>
          <a:ext cx="2587625" cy="342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87625"/>
              </a:tblGrid>
              <a:tr h="6842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85768">
                <a:tc>
                  <a:txBody>
                    <a:bodyPr/>
                    <a:lstStyle/>
                    <a:p>
                      <a:pPr marL="776605">
                        <a:lnSpc>
                          <a:spcPct val="100000"/>
                        </a:lnSpc>
                        <a:spcBef>
                          <a:spcPts val="145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Operand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41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8576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842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6330188" y="2685669"/>
            <a:ext cx="8572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5" dirty="0">
                <a:latin typeface="Calibri"/>
                <a:cs typeface="Calibri"/>
              </a:rPr>
              <a:t>g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spc="-20" dirty="0">
                <a:latin typeface="Calibri"/>
                <a:cs typeface="Calibri"/>
              </a:rPr>
              <a:t>s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121025" y="2887598"/>
            <a:ext cx="2595880" cy="2065655"/>
          </a:xfrm>
          <a:custGeom>
            <a:avLst/>
            <a:gdLst/>
            <a:ahLst/>
            <a:cxnLst/>
            <a:rect l="l" t="t" r="r" b="b"/>
            <a:pathLst>
              <a:path w="2595879" h="2065654">
                <a:moveTo>
                  <a:pt x="2519299" y="1989201"/>
                </a:moveTo>
                <a:lnTo>
                  <a:pt x="2519299" y="2065401"/>
                </a:lnTo>
                <a:lnTo>
                  <a:pt x="2582799" y="2033651"/>
                </a:lnTo>
                <a:lnTo>
                  <a:pt x="2535554" y="2033651"/>
                </a:lnTo>
                <a:lnTo>
                  <a:pt x="2538476" y="2030857"/>
                </a:lnTo>
                <a:lnTo>
                  <a:pt x="2538476" y="2023745"/>
                </a:lnTo>
                <a:lnTo>
                  <a:pt x="2535554" y="2020951"/>
                </a:lnTo>
                <a:lnTo>
                  <a:pt x="2582799" y="2020951"/>
                </a:lnTo>
                <a:lnTo>
                  <a:pt x="2519299" y="1989201"/>
                </a:lnTo>
                <a:close/>
              </a:path>
              <a:path w="2595879" h="2065654">
                <a:moveTo>
                  <a:pt x="9906" y="0"/>
                </a:moveTo>
                <a:lnTo>
                  <a:pt x="2793" y="0"/>
                </a:lnTo>
                <a:lnTo>
                  <a:pt x="0" y="2921"/>
                </a:lnTo>
                <a:lnTo>
                  <a:pt x="0" y="2030857"/>
                </a:lnTo>
                <a:lnTo>
                  <a:pt x="2793" y="2033651"/>
                </a:lnTo>
                <a:lnTo>
                  <a:pt x="2519299" y="2033651"/>
                </a:lnTo>
                <a:lnTo>
                  <a:pt x="2519299" y="2027301"/>
                </a:lnTo>
                <a:lnTo>
                  <a:pt x="12700" y="2027301"/>
                </a:lnTo>
                <a:lnTo>
                  <a:pt x="6350" y="2020951"/>
                </a:lnTo>
                <a:lnTo>
                  <a:pt x="12700" y="2020951"/>
                </a:lnTo>
                <a:lnTo>
                  <a:pt x="12700" y="2921"/>
                </a:lnTo>
                <a:lnTo>
                  <a:pt x="9906" y="0"/>
                </a:lnTo>
                <a:close/>
              </a:path>
              <a:path w="2595879" h="2065654">
                <a:moveTo>
                  <a:pt x="2582799" y="2020951"/>
                </a:moveTo>
                <a:lnTo>
                  <a:pt x="2535554" y="2020951"/>
                </a:lnTo>
                <a:lnTo>
                  <a:pt x="2538476" y="2023745"/>
                </a:lnTo>
                <a:lnTo>
                  <a:pt x="2538476" y="2030857"/>
                </a:lnTo>
                <a:lnTo>
                  <a:pt x="2535554" y="2033651"/>
                </a:lnTo>
                <a:lnTo>
                  <a:pt x="2582799" y="2033651"/>
                </a:lnTo>
                <a:lnTo>
                  <a:pt x="2595499" y="2027301"/>
                </a:lnTo>
                <a:lnTo>
                  <a:pt x="2582799" y="2020951"/>
                </a:lnTo>
                <a:close/>
              </a:path>
              <a:path w="2595879" h="2065654">
                <a:moveTo>
                  <a:pt x="12700" y="2020951"/>
                </a:moveTo>
                <a:lnTo>
                  <a:pt x="6350" y="2020951"/>
                </a:lnTo>
                <a:lnTo>
                  <a:pt x="12700" y="2027301"/>
                </a:lnTo>
                <a:lnTo>
                  <a:pt x="12700" y="2020951"/>
                </a:lnTo>
                <a:close/>
              </a:path>
              <a:path w="2595879" h="2065654">
                <a:moveTo>
                  <a:pt x="2519299" y="2020951"/>
                </a:moveTo>
                <a:lnTo>
                  <a:pt x="12700" y="2020951"/>
                </a:lnTo>
                <a:lnTo>
                  <a:pt x="12700" y="2027301"/>
                </a:lnTo>
                <a:lnTo>
                  <a:pt x="2519299" y="2027301"/>
                </a:lnTo>
                <a:lnTo>
                  <a:pt x="2519299" y="20209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9052" y="461594"/>
            <a:ext cx="44881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Register</a:t>
            </a:r>
            <a:r>
              <a:rPr spc="-85" dirty="0"/>
              <a:t> </a:t>
            </a:r>
            <a:r>
              <a:rPr spc="-5" dirty="0"/>
              <a:t>Addressing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0010" y="2158538"/>
            <a:ext cx="6129043" cy="22032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6925" y="613994"/>
            <a:ext cx="7071995" cy="4823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204720">
              <a:lnSpc>
                <a:spcPct val="100000"/>
              </a:lnSpc>
              <a:spcBef>
                <a:spcPts val="105"/>
              </a:spcBef>
            </a:pPr>
            <a:r>
              <a:rPr sz="2600" spc="-15" dirty="0">
                <a:latin typeface="Calibri"/>
                <a:cs typeface="Calibri"/>
              </a:rPr>
              <a:t>Register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Indirect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Addressing</a:t>
            </a:r>
            <a:endParaRPr sz="2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800" dirty="0">
              <a:latin typeface="Calibri"/>
              <a:cs typeface="Calibri"/>
            </a:endParaRPr>
          </a:p>
          <a:p>
            <a:pPr marL="393700" indent="-3429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93065" algn="l"/>
                <a:tab pos="393700" algn="l"/>
              </a:tabLst>
            </a:pPr>
            <a:r>
              <a:rPr sz="3200" spc="-75" dirty="0">
                <a:latin typeface="Calibri"/>
                <a:cs typeface="Calibri"/>
              </a:rPr>
              <a:t>C.f.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indirect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addressing</a:t>
            </a:r>
            <a:endParaRPr sz="3200" dirty="0">
              <a:latin typeface="Calibri"/>
              <a:cs typeface="Calibri"/>
            </a:endParaRPr>
          </a:p>
          <a:p>
            <a:pPr marL="393700" indent="-342900">
              <a:lnSpc>
                <a:spcPct val="100000"/>
              </a:lnSpc>
              <a:spcBef>
                <a:spcPts val="765"/>
              </a:spcBef>
              <a:buFont typeface="Arial MT"/>
              <a:buChar char="•"/>
              <a:tabLst>
                <a:tab pos="393065" algn="l"/>
                <a:tab pos="393700" algn="l"/>
              </a:tabLst>
            </a:pPr>
            <a:r>
              <a:rPr sz="3200" spc="-20" dirty="0">
                <a:latin typeface="Calibri"/>
                <a:cs typeface="Calibri"/>
              </a:rPr>
              <a:t>EA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=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(R)</a:t>
            </a:r>
          </a:p>
          <a:p>
            <a:pPr marL="393700" marR="43180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93065" algn="l"/>
                <a:tab pos="393700" algn="l"/>
              </a:tabLst>
            </a:pPr>
            <a:r>
              <a:rPr sz="3200" spc="-10" dirty="0">
                <a:latin typeface="Calibri"/>
                <a:cs typeface="Calibri"/>
              </a:rPr>
              <a:t>Operand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memory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cell</a:t>
            </a:r>
            <a:r>
              <a:rPr sz="3200" spc="-15" dirty="0">
                <a:latin typeface="Calibri"/>
                <a:cs typeface="Calibri"/>
              </a:rPr>
              <a:t> pointed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to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by </a:t>
            </a:r>
            <a:r>
              <a:rPr sz="3200" spc="-70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contents </a:t>
            </a:r>
            <a:r>
              <a:rPr sz="3200" spc="-5" dirty="0">
                <a:latin typeface="Calibri"/>
                <a:cs typeface="Calibri"/>
              </a:rPr>
              <a:t>of </a:t>
            </a:r>
            <a:r>
              <a:rPr sz="3200" spc="-15" dirty="0">
                <a:latin typeface="Calibri"/>
                <a:cs typeface="Calibri"/>
              </a:rPr>
              <a:t>register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R</a:t>
            </a:r>
          </a:p>
          <a:p>
            <a:pPr marL="393700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93065" algn="l"/>
                <a:tab pos="393700" algn="l"/>
              </a:tabLst>
            </a:pPr>
            <a:r>
              <a:rPr sz="3200" spc="-20" dirty="0">
                <a:latin typeface="Calibri"/>
                <a:cs typeface="Calibri"/>
              </a:rPr>
              <a:t>Large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address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space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(2</a:t>
            </a:r>
            <a:r>
              <a:rPr sz="3150" spc="7" baseline="25132" dirty="0">
                <a:latin typeface="Calibri"/>
                <a:cs typeface="Calibri"/>
              </a:rPr>
              <a:t>n</a:t>
            </a:r>
            <a:r>
              <a:rPr sz="3200" spc="5" dirty="0">
                <a:latin typeface="Calibri"/>
                <a:cs typeface="Calibri"/>
              </a:rPr>
              <a:t>)</a:t>
            </a:r>
            <a:endParaRPr sz="3200" dirty="0">
              <a:latin typeface="Calibri"/>
              <a:cs typeface="Calibri"/>
            </a:endParaRPr>
          </a:p>
          <a:p>
            <a:pPr marL="393700" marR="106045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93065" algn="l"/>
                <a:tab pos="393700" algn="l"/>
              </a:tabLst>
            </a:pPr>
            <a:r>
              <a:rPr sz="3200" spc="-5" dirty="0">
                <a:latin typeface="Calibri"/>
                <a:cs typeface="Calibri"/>
              </a:rPr>
              <a:t>One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fewer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memory access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than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indirect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addressing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64383" y="656971"/>
            <a:ext cx="4015104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15" dirty="0"/>
              <a:t>Register</a:t>
            </a:r>
            <a:r>
              <a:rPr sz="2100" spc="15" dirty="0"/>
              <a:t> </a:t>
            </a:r>
            <a:r>
              <a:rPr sz="2100" spc="-5" dirty="0"/>
              <a:t>Indirect </a:t>
            </a:r>
            <a:r>
              <a:rPr sz="2100" spc="-10" dirty="0"/>
              <a:t>Addressing</a:t>
            </a:r>
            <a:r>
              <a:rPr sz="2100" spc="15" dirty="0"/>
              <a:t> </a:t>
            </a:r>
            <a:r>
              <a:rPr sz="2100" spc="-15" dirty="0"/>
              <a:t>Diagram</a:t>
            </a:r>
            <a:endParaRPr sz="21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74687" y="2281237"/>
          <a:ext cx="5490844" cy="11414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8350"/>
                <a:gridCol w="990600"/>
                <a:gridCol w="988694"/>
                <a:gridCol w="2743200"/>
              </a:tblGrid>
              <a:tr h="60483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Opcode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060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60400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Register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Address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060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536575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3204210" y="1847215"/>
            <a:ext cx="1030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Instruction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396101" y="3117850"/>
          <a:ext cx="2587625" cy="34258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87625"/>
              </a:tblGrid>
              <a:tr h="6842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777240">
                        <a:lnSpc>
                          <a:spcPct val="100000"/>
                        </a:lnSpc>
                        <a:spcBef>
                          <a:spcPts val="145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Operand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41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842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7014718" y="2607945"/>
            <a:ext cx="8223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Memo</a:t>
            </a:r>
            <a:r>
              <a:rPr sz="1800" spc="5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y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443100" y="3805301"/>
          <a:ext cx="2587625" cy="2739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87625"/>
              </a:tblGrid>
              <a:tr h="6842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85768"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1450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Pointer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Operand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41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8576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842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2213229" y="3447669"/>
            <a:ext cx="8572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5" dirty="0">
                <a:latin typeface="Calibri"/>
                <a:cs typeface="Calibri"/>
              </a:rPr>
              <a:t>g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spc="-20" dirty="0">
                <a:latin typeface="Calibri"/>
                <a:cs typeface="Calibri"/>
              </a:rPr>
              <a:t>s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79450" y="3422650"/>
            <a:ext cx="768350" cy="1454150"/>
          </a:xfrm>
          <a:custGeom>
            <a:avLst/>
            <a:gdLst/>
            <a:ahLst/>
            <a:cxnLst/>
            <a:rect l="l" t="t" r="r" b="b"/>
            <a:pathLst>
              <a:path w="768350" h="1454150">
                <a:moveTo>
                  <a:pt x="692150" y="1377950"/>
                </a:moveTo>
                <a:lnTo>
                  <a:pt x="692150" y="1454150"/>
                </a:lnTo>
                <a:lnTo>
                  <a:pt x="755650" y="1422400"/>
                </a:lnTo>
                <a:lnTo>
                  <a:pt x="708406" y="1422400"/>
                </a:lnTo>
                <a:lnTo>
                  <a:pt x="711200" y="1419606"/>
                </a:lnTo>
                <a:lnTo>
                  <a:pt x="711200" y="1412494"/>
                </a:lnTo>
                <a:lnTo>
                  <a:pt x="708406" y="1409700"/>
                </a:lnTo>
                <a:lnTo>
                  <a:pt x="755650" y="1409700"/>
                </a:lnTo>
                <a:lnTo>
                  <a:pt x="692150" y="1377950"/>
                </a:lnTo>
                <a:close/>
              </a:path>
              <a:path w="768350" h="1454150">
                <a:moveTo>
                  <a:pt x="9855" y="0"/>
                </a:moveTo>
                <a:lnTo>
                  <a:pt x="2844" y="0"/>
                </a:lnTo>
                <a:lnTo>
                  <a:pt x="0" y="2794"/>
                </a:lnTo>
                <a:lnTo>
                  <a:pt x="0" y="1419606"/>
                </a:lnTo>
                <a:lnTo>
                  <a:pt x="2844" y="1422400"/>
                </a:lnTo>
                <a:lnTo>
                  <a:pt x="692150" y="1422400"/>
                </a:lnTo>
                <a:lnTo>
                  <a:pt x="692150" y="1416050"/>
                </a:lnTo>
                <a:lnTo>
                  <a:pt x="12700" y="1416050"/>
                </a:lnTo>
                <a:lnTo>
                  <a:pt x="6350" y="1409700"/>
                </a:lnTo>
                <a:lnTo>
                  <a:pt x="12700" y="1409700"/>
                </a:lnTo>
                <a:lnTo>
                  <a:pt x="12700" y="2794"/>
                </a:lnTo>
                <a:lnTo>
                  <a:pt x="9855" y="0"/>
                </a:lnTo>
                <a:close/>
              </a:path>
              <a:path w="768350" h="1454150">
                <a:moveTo>
                  <a:pt x="755650" y="1409700"/>
                </a:moveTo>
                <a:lnTo>
                  <a:pt x="708406" y="1409700"/>
                </a:lnTo>
                <a:lnTo>
                  <a:pt x="711200" y="1412494"/>
                </a:lnTo>
                <a:lnTo>
                  <a:pt x="711200" y="1419606"/>
                </a:lnTo>
                <a:lnTo>
                  <a:pt x="708406" y="1422400"/>
                </a:lnTo>
                <a:lnTo>
                  <a:pt x="755650" y="1422400"/>
                </a:lnTo>
                <a:lnTo>
                  <a:pt x="768350" y="1416050"/>
                </a:lnTo>
                <a:lnTo>
                  <a:pt x="755650" y="1409700"/>
                </a:lnTo>
                <a:close/>
              </a:path>
              <a:path w="768350" h="1454150">
                <a:moveTo>
                  <a:pt x="12700" y="1409700"/>
                </a:moveTo>
                <a:lnTo>
                  <a:pt x="6350" y="1409700"/>
                </a:lnTo>
                <a:lnTo>
                  <a:pt x="12700" y="1416050"/>
                </a:lnTo>
                <a:lnTo>
                  <a:pt x="12700" y="1409700"/>
                </a:lnTo>
                <a:close/>
              </a:path>
              <a:path w="768350" h="1454150">
                <a:moveTo>
                  <a:pt x="692150" y="1409700"/>
                </a:moveTo>
                <a:lnTo>
                  <a:pt x="12700" y="1409700"/>
                </a:lnTo>
                <a:lnTo>
                  <a:pt x="12700" y="1416050"/>
                </a:lnTo>
                <a:lnTo>
                  <a:pt x="692150" y="1416050"/>
                </a:lnTo>
                <a:lnTo>
                  <a:pt x="692150" y="1409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038600" y="4762500"/>
            <a:ext cx="2362200" cy="76200"/>
          </a:xfrm>
          <a:custGeom>
            <a:avLst/>
            <a:gdLst/>
            <a:ahLst/>
            <a:cxnLst/>
            <a:rect l="l" t="t" r="r" b="b"/>
            <a:pathLst>
              <a:path w="2362200" h="76200">
                <a:moveTo>
                  <a:pt x="2286000" y="0"/>
                </a:moveTo>
                <a:lnTo>
                  <a:pt x="2286000" y="76200"/>
                </a:lnTo>
                <a:lnTo>
                  <a:pt x="2349500" y="44450"/>
                </a:lnTo>
                <a:lnTo>
                  <a:pt x="2298700" y="44450"/>
                </a:lnTo>
                <a:lnTo>
                  <a:pt x="2298700" y="31750"/>
                </a:lnTo>
                <a:lnTo>
                  <a:pt x="2349500" y="31750"/>
                </a:lnTo>
                <a:lnTo>
                  <a:pt x="2286000" y="0"/>
                </a:lnTo>
                <a:close/>
              </a:path>
              <a:path w="2362200" h="76200">
                <a:moveTo>
                  <a:pt x="22860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2286000" y="44450"/>
                </a:lnTo>
                <a:lnTo>
                  <a:pt x="2286000" y="31750"/>
                </a:lnTo>
                <a:close/>
              </a:path>
              <a:path w="2362200" h="76200">
                <a:moveTo>
                  <a:pt x="2349500" y="31750"/>
                </a:moveTo>
                <a:lnTo>
                  <a:pt x="2298700" y="31750"/>
                </a:lnTo>
                <a:lnTo>
                  <a:pt x="2298700" y="44450"/>
                </a:lnTo>
                <a:lnTo>
                  <a:pt x="2349500" y="44450"/>
                </a:lnTo>
                <a:lnTo>
                  <a:pt x="2362200" y="38100"/>
                </a:lnTo>
                <a:lnTo>
                  <a:pt x="23495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91792" y="461594"/>
            <a:ext cx="63696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Register</a:t>
            </a:r>
            <a:r>
              <a:rPr spc="-35" dirty="0"/>
              <a:t> </a:t>
            </a:r>
            <a:r>
              <a:rPr spc="-5" dirty="0"/>
              <a:t>Indirect Addressing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6843" y="2205317"/>
            <a:ext cx="6577727" cy="23263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62276" y="461594"/>
            <a:ext cx="42221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Addressing</a:t>
            </a:r>
            <a:r>
              <a:rPr spc="-55" dirty="0"/>
              <a:t> </a:t>
            </a:r>
            <a:r>
              <a:rPr dirty="0"/>
              <a:t>Modes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025" y="1509496"/>
            <a:ext cx="4267200" cy="4123054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Immediate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Direct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Indirect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20" dirty="0">
                <a:latin typeface="Calibri"/>
                <a:cs typeface="Calibri"/>
              </a:rPr>
              <a:t>Register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20" dirty="0">
                <a:latin typeface="Calibri"/>
                <a:cs typeface="Calibri"/>
              </a:rPr>
              <a:t>Register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Indirect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Displacement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(Indexed)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Stack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95704" y="461594"/>
            <a:ext cx="57505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Displacement</a:t>
            </a:r>
            <a:r>
              <a:rPr spc="-95" dirty="0"/>
              <a:t> </a:t>
            </a:r>
            <a:r>
              <a:rPr spc="-5" dirty="0"/>
              <a:t>Addressing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025" y="1509496"/>
            <a:ext cx="5944870" cy="273494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20" dirty="0">
                <a:latin typeface="Calibri"/>
                <a:cs typeface="Calibri"/>
              </a:rPr>
              <a:t>EA </a:t>
            </a:r>
            <a:r>
              <a:rPr sz="3200" dirty="0">
                <a:latin typeface="Calibri"/>
                <a:cs typeface="Calibri"/>
              </a:rPr>
              <a:t>=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+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(R)</a:t>
            </a:r>
            <a:endParaRPr sz="32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Address</a:t>
            </a:r>
            <a:r>
              <a:rPr sz="3200" spc="-5" dirty="0">
                <a:latin typeface="Calibri"/>
                <a:cs typeface="Calibri"/>
              </a:rPr>
              <a:t> field hold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two values</a:t>
            </a:r>
            <a:endParaRPr sz="320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90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5" dirty="0">
                <a:latin typeface="Calibri"/>
                <a:cs typeface="Calibri"/>
              </a:rPr>
              <a:t>A =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base value</a:t>
            </a:r>
            <a:endParaRPr sz="280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70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5" dirty="0">
                <a:latin typeface="Calibri"/>
                <a:cs typeface="Calibri"/>
              </a:rPr>
              <a:t>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=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register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that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holds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displacement</a:t>
            </a:r>
            <a:endParaRPr sz="280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5" dirty="0">
                <a:latin typeface="Calibri"/>
                <a:cs typeface="Calibri"/>
              </a:rPr>
              <a:t>or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vice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versa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47035" y="631063"/>
            <a:ext cx="42500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Displacement</a:t>
            </a:r>
            <a:r>
              <a:rPr sz="2400" spc="-50" dirty="0"/>
              <a:t> </a:t>
            </a:r>
            <a:r>
              <a:rPr sz="2400" spc="-5" dirty="0"/>
              <a:t>Addressing</a:t>
            </a:r>
            <a:r>
              <a:rPr sz="2400" spc="-20" dirty="0"/>
              <a:t> </a:t>
            </a:r>
            <a:r>
              <a:rPr sz="2400" spc="-15" dirty="0"/>
              <a:t>Diagram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2924682" y="1847215"/>
            <a:ext cx="1030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Instruction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116701" y="3195701"/>
          <a:ext cx="2587625" cy="342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87625"/>
              </a:tblGrid>
              <a:tr h="6842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85768">
                <a:tc>
                  <a:txBody>
                    <a:bodyPr/>
                    <a:lstStyle/>
                    <a:p>
                      <a:pPr marL="777240">
                        <a:lnSpc>
                          <a:spcPct val="100000"/>
                        </a:lnSpc>
                        <a:spcBef>
                          <a:spcPts val="145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Operand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41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8576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842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6735318" y="2685669"/>
            <a:ext cx="8223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Memo</a:t>
            </a:r>
            <a:r>
              <a:rPr sz="1800" spc="5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y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163637" y="3805301"/>
          <a:ext cx="2587625" cy="2739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87625"/>
              </a:tblGrid>
              <a:tr h="6842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85768"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1450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Pointer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Operand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41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8576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842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395287" y="2281237"/>
          <a:ext cx="5490844" cy="11414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8350"/>
                <a:gridCol w="990600"/>
                <a:gridCol w="988694"/>
                <a:gridCol w="381000"/>
                <a:gridCol w="2362200"/>
              </a:tblGrid>
              <a:tr h="60483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Opcode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060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4604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Register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060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240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Address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36575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1933701" y="3447669"/>
            <a:ext cx="8572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5" dirty="0">
                <a:latin typeface="Calibri"/>
                <a:cs typeface="Calibri"/>
              </a:rPr>
              <a:t>g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spc="-20" dirty="0">
                <a:latin typeface="Calibri"/>
                <a:cs typeface="Calibri"/>
              </a:rPr>
              <a:t>s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00050" y="3422650"/>
            <a:ext cx="768350" cy="1454150"/>
          </a:xfrm>
          <a:custGeom>
            <a:avLst/>
            <a:gdLst/>
            <a:ahLst/>
            <a:cxnLst/>
            <a:rect l="l" t="t" r="r" b="b"/>
            <a:pathLst>
              <a:path w="768350" h="1454150">
                <a:moveTo>
                  <a:pt x="692150" y="1377950"/>
                </a:moveTo>
                <a:lnTo>
                  <a:pt x="692150" y="1454150"/>
                </a:lnTo>
                <a:lnTo>
                  <a:pt x="755650" y="1422400"/>
                </a:lnTo>
                <a:lnTo>
                  <a:pt x="708355" y="1422400"/>
                </a:lnTo>
                <a:lnTo>
                  <a:pt x="711200" y="1419606"/>
                </a:lnTo>
                <a:lnTo>
                  <a:pt x="711200" y="1412494"/>
                </a:lnTo>
                <a:lnTo>
                  <a:pt x="708355" y="1409700"/>
                </a:lnTo>
                <a:lnTo>
                  <a:pt x="755650" y="1409700"/>
                </a:lnTo>
                <a:lnTo>
                  <a:pt x="692150" y="1377950"/>
                </a:lnTo>
                <a:close/>
              </a:path>
              <a:path w="768350" h="1454150">
                <a:moveTo>
                  <a:pt x="9855" y="0"/>
                </a:moveTo>
                <a:lnTo>
                  <a:pt x="2844" y="0"/>
                </a:lnTo>
                <a:lnTo>
                  <a:pt x="0" y="2794"/>
                </a:lnTo>
                <a:lnTo>
                  <a:pt x="0" y="1419606"/>
                </a:lnTo>
                <a:lnTo>
                  <a:pt x="2844" y="1422400"/>
                </a:lnTo>
                <a:lnTo>
                  <a:pt x="692150" y="1422400"/>
                </a:lnTo>
                <a:lnTo>
                  <a:pt x="692150" y="1416050"/>
                </a:lnTo>
                <a:lnTo>
                  <a:pt x="12700" y="1416050"/>
                </a:lnTo>
                <a:lnTo>
                  <a:pt x="6350" y="1409700"/>
                </a:lnTo>
                <a:lnTo>
                  <a:pt x="12700" y="1409700"/>
                </a:lnTo>
                <a:lnTo>
                  <a:pt x="12700" y="2794"/>
                </a:lnTo>
                <a:lnTo>
                  <a:pt x="9855" y="0"/>
                </a:lnTo>
                <a:close/>
              </a:path>
              <a:path w="768350" h="1454150">
                <a:moveTo>
                  <a:pt x="755650" y="1409700"/>
                </a:moveTo>
                <a:lnTo>
                  <a:pt x="708355" y="1409700"/>
                </a:lnTo>
                <a:lnTo>
                  <a:pt x="711200" y="1412494"/>
                </a:lnTo>
                <a:lnTo>
                  <a:pt x="711200" y="1419606"/>
                </a:lnTo>
                <a:lnTo>
                  <a:pt x="708355" y="1422400"/>
                </a:lnTo>
                <a:lnTo>
                  <a:pt x="755650" y="1422400"/>
                </a:lnTo>
                <a:lnTo>
                  <a:pt x="768350" y="1416050"/>
                </a:lnTo>
                <a:lnTo>
                  <a:pt x="755650" y="1409700"/>
                </a:lnTo>
                <a:close/>
              </a:path>
              <a:path w="768350" h="1454150">
                <a:moveTo>
                  <a:pt x="12700" y="1409700"/>
                </a:moveTo>
                <a:lnTo>
                  <a:pt x="6350" y="1409700"/>
                </a:lnTo>
                <a:lnTo>
                  <a:pt x="12700" y="1416050"/>
                </a:lnTo>
                <a:lnTo>
                  <a:pt x="12700" y="1409700"/>
                </a:lnTo>
                <a:close/>
              </a:path>
              <a:path w="768350" h="1454150">
                <a:moveTo>
                  <a:pt x="692150" y="1409700"/>
                </a:moveTo>
                <a:lnTo>
                  <a:pt x="12700" y="1409700"/>
                </a:lnTo>
                <a:lnTo>
                  <a:pt x="12700" y="1416050"/>
                </a:lnTo>
                <a:lnTo>
                  <a:pt x="692150" y="1416050"/>
                </a:lnTo>
                <a:lnTo>
                  <a:pt x="692150" y="1409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22851" y="4727575"/>
            <a:ext cx="530225" cy="454025"/>
          </a:xfrm>
          <a:custGeom>
            <a:avLst/>
            <a:gdLst/>
            <a:ahLst/>
            <a:cxnLst/>
            <a:rect l="l" t="t" r="r" b="b"/>
            <a:pathLst>
              <a:path w="530225" h="454025">
                <a:moveTo>
                  <a:pt x="0" y="226949"/>
                </a:moveTo>
                <a:lnTo>
                  <a:pt x="5382" y="181208"/>
                </a:lnTo>
                <a:lnTo>
                  <a:pt x="20822" y="138606"/>
                </a:lnTo>
                <a:lnTo>
                  <a:pt x="45253" y="100055"/>
                </a:lnTo>
                <a:lnTo>
                  <a:pt x="77612" y="66468"/>
                </a:lnTo>
                <a:lnTo>
                  <a:pt x="116836" y="38757"/>
                </a:lnTo>
                <a:lnTo>
                  <a:pt x="161859" y="17833"/>
                </a:lnTo>
                <a:lnTo>
                  <a:pt x="211618" y="4610"/>
                </a:lnTo>
                <a:lnTo>
                  <a:pt x="265049" y="0"/>
                </a:lnTo>
                <a:lnTo>
                  <a:pt x="318484" y="4610"/>
                </a:lnTo>
                <a:lnTo>
                  <a:pt x="368258" y="17833"/>
                </a:lnTo>
                <a:lnTo>
                  <a:pt x="413301" y="38757"/>
                </a:lnTo>
                <a:lnTo>
                  <a:pt x="452548" y="66468"/>
                </a:lnTo>
                <a:lnTo>
                  <a:pt x="484931" y="100055"/>
                </a:lnTo>
                <a:lnTo>
                  <a:pt x="509383" y="138606"/>
                </a:lnTo>
                <a:lnTo>
                  <a:pt x="524836" y="181208"/>
                </a:lnTo>
                <a:lnTo>
                  <a:pt x="530225" y="226949"/>
                </a:lnTo>
                <a:lnTo>
                  <a:pt x="524836" y="272731"/>
                </a:lnTo>
                <a:lnTo>
                  <a:pt x="509383" y="315364"/>
                </a:lnTo>
                <a:lnTo>
                  <a:pt x="484931" y="353938"/>
                </a:lnTo>
                <a:lnTo>
                  <a:pt x="452548" y="387540"/>
                </a:lnTo>
                <a:lnTo>
                  <a:pt x="413301" y="415261"/>
                </a:lnTo>
                <a:lnTo>
                  <a:pt x="368258" y="436189"/>
                </a:lnTo>
                <a:lnTo>
                  <a:pt x="318484" y="449414"/>
                </a:lnTo>
                <a:lnTo>
                  <a:pt x="265049" y="454025"/>
                </a:lnTo>
                <a:lnTo>
                  <a:pt x="211618" y="449414"/>
                </a:lnTo>
                <a:lnTo>
                  <a:pt x="161859" y="436189"/>
                </a:lnTo>
                <a:lnTo>
                  <a:pt x="116836" y="415261"/>
                </a:lnTo>
                <a:lnTo>
                  <a:pt x="77612" y="387540"/>
                </a:lnTo>
                <a:lnTo>
                  <a:pt x="45253" y="353938"/>
                </a:lnTo>
                <a:lnTo>
                  <a:pt x="20822" y="315364"/>
                </a:lnTo>
                <a:lnTo>
                  <a:pt x="5382" y="272731"/>
                </a:lnTo>
                <a:lnTo>
                  <a:pt x="0" y="22694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702809" y="4744973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+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711700" y="2903473"/>
            <a:ext cx="76200" cy="1662430"/>
          </a:xfrm>
          <a:custGeom>
            <a:avLst/>
            <a:gdLst/>
            <a:ahLst/>
            <a:cxnLst/>
            <a:rect l="l" t="t" r="r" b="b"/>
            <a:pathLst>
              <a:path w="76200" h="1662429">
                <a:moveTo>
                  <a:pt x="31750" y="1585976"/>
                </a:moveTo>
                <a:lnTo>
                  <a:pt x="0" y="1585976"/>
                </a:lnTo>
                <a:lnTo>
                  <a:pt x="38100" y="1662176"/>
                </a:lnTo>
                <a:lnTo>
                  <a:pt x="69850" y="1598676"/>
                </a:lnTo>
                <a:lnTo>
                  <a:pt x="31750" y="1598676"/>
                </a:lnTo>
                <a:lnTo>
                  <a:pt x="31750" y="1585976"/>
                </a:lnTo>
                <a:close/>
              </a:path>
              <a:path w="76200" h="1662429">
                <a:moveTo>
                  <a:pt x="44450" y="0"/>
                </a:moveTo>
                <a:lnTo>
                  <a:pt x="31750" y="0"/>
                </a:lnTo>
                <a:lnTo>
                  <a:pt x="31750" y="1598676"/>
                </a:lnTo>
                <a:lnTo>
                  <a:pt x="44450" y="1598676"/>
                </a:lnTo>
                <a:lnTo>
                  <a:pt x="44450" y="0"/>
                </a:lnTo>
                <a:close/>
              </a:path>
              <a:path w="76200" h="1662429">
                <a:moveTo>
                  <a:pt x="76200" y="1585976"/>
                </a:moveTo>
                <a:lnTo>
                  <a:pt x="44450" y="1585976"/>
                </a:lnTo>
                <a:lnTo>
                  <a:pt x="44450" y="1598676"/>
                </a:lnTo>
                <a:lnTo>
                  <a:pt x="69850" y="1598676"/>
                </a:lnTo>
                <a:lnTo>
                  <a:pt x="76200" y="15859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10000" y="4914900"/>
            <a:ext cx="2286000" cy="76200"/>
          </a:xfrm>
          <a:custGeom>
            <a:avLst/>
            <a:gdLst/>
            <a:ahLst/>
            <a:cxnLst/>
            <a:rect l="l" t="t" r="r" b="b"/>
            <a:pathLst>
              <a:path w="2286000" h="76200">
                <a:moveTo>
                  <a:pt x="762000" y="38100"/>
                </a:moveTo>
                <a:lnTo>
                  <a:pt x="749300" y="31750"/>
                </a:lnTo>
                <a:lnTo>
                  <a:pt x="685800" y="0"/>
                </a:lnTo>
                <a:lnTo>
                  <a:pt x="685800" y="31750"/>
                </a:lnTo>
                <a:lnTo>
                  <a:pt x="0" y="31750"/>
                </a:lnTo>
                <a:lnTo>
                  <a:pt x="0" y="44450"/>
                </a:lnTo>
                <a:lnTo>
                  <a:pt x="685800" y="44450"/>
                </a:lnTo>
                <a:lnTo>
                  <a:pt x="685800" y="76200"/>
                </a:lnTo>
                <a:lnTo>
                  <a:pt x="749300" y="44450"/>
                </a:lnTo>
                <a:lnTo>
                  <a:pt x="762000" y="38100"/>
                </a:lnTo>
                <a:close/>
              </a:path>
              <a:path w="2286000" h="76200">
                <a:moveTo>
                  <a:pt x="2286000" y="38100"/>
                </a:moveTo>
                <a:lnTo>
                  <a:pt x="2273300" y="31750"/>
                </a:lnTo>
                <a:lnTo>
                  <a:pt x="2209800" y="0"/>
                </a:lnTo>
                <a:lnTo>
                  <a:pt x="2209800" y="31750"/>
                </a:lnTo>
                <a:lnTo>
                  <a:pt x="1219200" y="31750"/>
                </a:lnTo>
                <a:lnTo>
                  <a:pt x="1219200" y="44450"/>
                </a:lnTo>
                <a:lnTo>
                  <a:pt x="2209800" y="44450"/>
                </a:lnTo>
                <a:lnTo>
                  <a:pt x="2209800" y="76200"/>
                </a:lnTo>
                <a:lnTo>
                  <a:pt x="2273300" y="44450"/>
                </a:lnTo>
                <a:lnTo>
                  <a:pt x="22860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96592" y="461594"/>
            <a:ext cx="57543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Displacement</a:t>
            </a:r>
            <a:r>
              <a:rPr spc="-70" dirty="0"/>
              <a:t> </a:t>
            </a:r>
            <a:r>
              <a:rPr spc="-5" dirty="0"/>
              <a:t>Addressing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03119" y="2340908"/>
            <a:ext cx="6688147" cy="2933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41879" y="461594"/>
            <a:ext cx="445833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Relative</a:t>
            </a:r>
            <a:r>
              <a:rPr spc="-40" dirty="0"/>
              <a:t> </a:t>
            </a:r>
            <a:r>
              <a:rPr spc="-10" dirty="0"/>
              <a:t>Addressing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024" y="1509497"/>
            <a:ext cx="8380376" cy="5158463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A </a:t>
            </a:r>
            <a:r>
              <a:rPr sz="3200" spc="-15" dirty="0">
                <a:latin typeface="Calibri"/>
                <a:cs typeface="Calibri"/>
              </a:rPr>
              <a:t>version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displacement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addressing</a:t>
            </a:r>
            <a:endParaRPr sz="32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R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=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Program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50" dirty="0">
                <a:latin typeface="Calibri"/>
                <a:cs typeface="Calibri"/>
              </a:rPr>
              <a:t>counter,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PC</a:t>
            </a: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20" dirty="0">
                <a:latin typeface="Calibri"/>
                <a:cs typeface="Calibri"/>
              </a:rPr>
              <a:t>EA </a:t>
            </a:r>
            <a:r>
              <a:rPr sz="3200" dirty="0">
                <a:latin typeface="Calibri"/>
                <a:cs typeface="Calibri"/>
              </a:rPr>
              <a:t>=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+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(PC)</a:t>
            </a:r>
            <a:endParaRPr sz="3200" dirty="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76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i.e. </a:t>
            </a:r>
            <a:r>
              <a:rPr sz="3200" spc="-15" dirty="0">
                <a:latin typeface="Calibri"/>
                <a:cs typeface="Calibri"/>
              </a:rPr>
              <a:t>get </a:t>
            </a:r>
            <a:r>
              <a:rPr sz="3200" spc="-10" dirty="0">
                <a:latin typeface="Calibri"/>
                <a:cs typeface="Calibri"/>
              </a:rPr>
              <a:t>operand </a:t>
            </a:r>
            <a:r>
              <a:rPr sz="3200" spc="-15" dirty="0">
                <a:latin typeface="Calibri"/>
                <a:cs typeface="Calibri"/>
              </a:rPr>
              <a:t>from </a:t>
            </a:r>
            <a:r>
              <a:rPr sz="3200" dirty="0">
                <a:latin typeface="Calibri"/>
                <a:cs typeface="Calibri"/>
              </a:rPr>
              <a:t>A cells </a:t>
            </a:r>
            <a:r>
              <a:rPr sz="3200" spc="-15" dirty="0">
                <a:latin typeface="Calibri"/>
                <a:cs typeface="Calibri"/>
              </a:rPr>
              <a:t>from </a:t>
            </a:r>
            <a:r>
              <a:rPr sz="3200" spc="-10" dirty="0">
                <a:latin typeface="Calibri"/>
                <a:cs typeface="Calibri"/>
              </a:rPr>
              <a:t>current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location </a:t>
            </a:r>
            <a:r>
              <a:rPr sz="3200" spc="-15" dirty="0">
                <a:latin typeface="Calibri"/>
                <a:cs typeface="Calibri"/>
              </a:rPr>
              <a:t>pointed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to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by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5" dirty="0" smtClean="0">
                <a:latin typeface="Calibri"/>
                <a:cs typeface="Calibri"/>
              </a:rPr>
              <a:t>PC</a:t>
            </a:r>
            <a:endParaRPr lang="en-US" sz="3200" spc="-5" dirty="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76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US" sz="3200" spc="-5" dirty="0" smtClean="0">
                <a:latin typeface="Calibri"/>
                <a:cs typeface="Calibri"/>
              </a:rPr>
              <a:t>For Example: </a:t>
            </a:r>
          </a:p>
          <a:p>
            <a:pPr marL="12700" marR="5080">
              <a:lnSpc>
                <a:spcPct val="100000"/>
              </a:lnSpc>
              <a:spcBef>
                <a:spcPts val="765"/>
              </a:spcBef>
              <a:tabLst>
                <a:tab pos="354965" algn="l"/>
                <a:tab pos="355600" algn="l"/>
              </a:tabLst>
            </a:pPr>
            <a:r>
              <a:rPr lang="en-US" sz="3200" spc="-5" dirty="0" smtClean="0">
                <a:latin typeface="Calibri"/>
                <a:cs typeface="Calibri"/>
              </a:rPr>
              <a:t>     Load $A or Load A(PC)   // AC</a:t>
            </a:r>
            <a:r>
              <a:rPr lang="en-US" sz="3200" spc="-5" dirty="0" smtClean="0">
                <a:latin typeface="Calibri"/>
                <a:cs typeface="Calibri"/>
                <a:sym typeface="Wingdings" panose="05000000000000000000" pitchFamily="2" charset="2"/>
              </a:rPr>
              <a:t>  M[PC+A]</a:t>
            </a:r>
          </a:p>
          <a:p>
            <a:pPr marL="12700" marR="5080">
              <a:lnSpc>
                <a:spcPct val="100000"/>
              </a:lnSpc>
              <a:spcBef>
                <a:spcPts val="765"/>
              </a:spcBef>
              <a:tabLst>
                <a:tab pos="354965" algn="l"/>
                <a:tab pos="355600" algn="l"/>
              </a:tabLst>
            </a:pPr>
            <a:r>
              <a:rPr lang="en-US" sz="3200" spc="-5" dirty="0" smtClean="0">
                <a:latin typeface="Calibri"/>
                <a:cs typeface="Calibri"/>
                <a:sym typeface="Wingdings" panose="05000000000000000000" pitchFamily="2" charset="2"/>
              </a:rPr>
              <a:t>Address location is relative to “PC”, this is called Relative Mode.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52" y="304800"/>
            <a:ext cx="8891535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75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09420" y="461594"/>
            <a:ext cx="57277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Base-Register</a:t>
            </a:r>
            <a:r>
              <a:rPr spc="-110" dirty="0"/>
              <a:t> </a:t>
            </a:r>
            <a:r>
              <a:rPr spc="-5" dirty="0"/>
              <a:t>Addressing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401" y="1509496"/>
            <a:ext cx="8991600" cy="585609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A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holds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displacement</a:t>
            </a:r>
            <a:endParaRPr sz="32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R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holds </a:t>
            </a:r>
            <a:r>
              <a:rPr sz="3200" spc="-15" dirty="0">
                <a:latin typeface="Calibri"/>
                <a:cs typeface="Calibri"/>
              </a:rPr>
              <a:t>pointer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to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base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address</a:t>
            </a:r>
            <a:endParaRPr sz="32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R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may</a:t>
            </a:r>
            <a:r>
              <a:rPr sz="3200" spc="-5" dirty="0">
                <a:latin typeface="Calibri"/>
                <a:cs typeface="Calibri"/>
              </a:rPr>
              <a:t> be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explicit</a:t>
            </a:r>
            <a:r>
              <a:rPr sz="3200" spc="-5" dirty="0">
                <a:latin typeface="Calibri"/>
                <a:cs typeface="Calibri"/>
              </a:rPr>
              <a:t> or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implicit</a:t>
            </a:r>
            <a:endParaRPr sz="32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5" dirty="0">
                <a:latin typeface="Calibri"/>
                <a:cs typeface="Calibri"/>
              </a:rPr>
              <a:t>e.g.</a:t>
            </a:r>
            <a:r>
              <a:rPr sz="3200" spc="-10" dirty="0">
                <a:latin typeface="Calibri"/>
                <a:cs typeface="Calibri"/>
              </a:rPr>
              <a:t> segment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registers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 smtClean="0">
                <a:latin typeface="Calibri"/>
                <a:cs typeface="Calibri"/>
              </a:rPr>
              <a:t>80x86</a:t>
            </a:r>
            <a:endParaRPr lang="en-US" sz="3200" dirty="0" smtClean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  <a:tabLst>
                <a:tab pos="354965" algn="l"/>
                <a:tab pos="355600" algn="l"/>
              </a:tabLst>
            </a:pPr>
            <a:r>
              <a:rPr lang="en-US" sz="3200" dirty="0">
                <a:latin typeface="Calibri"/>
                <a:cs typeface="Calibri"/>
              </a:rPr>
              <a:t> </a:t>
            </a:r>
            <a:r>
              <a:rPr lang="en-US" sz="3200" dirty="0" smtClean="0">
                <a:latin typeface="Calibri"/>
                <a:cs typeface="Calibri"/>
              </a:rPr>
              <a:t> Register= Base Register</a:t>
            </a:r>
          </a:p>
          <a:p>
            <a:pPr marL="12700">
              <a:lnSpc>
                <a:spcPct val="100000"/>
              </a:lnSpc>
              <a:spcBef>
                <a:spcPts val="765"/>
              </a:spcBef>
              <a:tabLst>
                <a:tab pos="354965" algn="l"/>
                <a:tab pos="355600" algn="l"/>
              </a:tabLst>
            </a:pPr>
            <a:r>
              <a:rPr lang="en-US" sz="3200" dirty="0" smtClean="0">
                <a:latin typeface="Calibri"/>
                <a:cs typeface="Calibri"/>
              </a:rPr>
              <a:t>Effective Address = content of BR + address part of instruction</a:t>
            </a:r>
          </a:p>
          <a:p>
            <a:pPr marL="12700">
              <a:lnSpc>
                <a:spcPct val="100000"/>
              </a:lnSpc>
              <a:spcBef>
                <a:spcPts val="765"/>
              </a:spcBef>
              <a:tabLst>
                <a:tab pos="354965" algn="l"/>
                <a:tab pos="355600" algn="l"/>
              </a:tabLst>
            </a:pPr>
            <a:r>
              <a:rPr lang="en-US" sz="3200" dirty="0" smtClean="0">
                <a:latin typeface="Calibri"/>
                <a:cs typeface="Calibri"/>
              </a:rPr>
              <a:t>EA = (Ri) + A</a:t>
            </a:r>
          </a:p>
          <a:p>
            <a:pPr marL="12700">
              <a:lnSpc>
                <a:spcPct val="100000"/>
              </a:lnSpc>
              <a:spcBef>
                <a:spcPts val="765"/>
              </a:spcBef>
              <a:tabLst>
                <a:tab pos="354965" algn="l"/>
                <a:tab pos="355600" algn="l"/>
              </a:tabLst>
            </a:pPr>
            <a:r>
              <a:rPr lang="en-US" sz="3200" dirty="0" smtClean="0">
                <a:latin typeface="Calibri"/>
                <a:cs typeface="Calibri"/>
              </a:rPr>
              <a:t>e.g. Load A(R1)   // R1 </a:t>
            </a:r>
            <a:r>
              <a:rPr lang="en-US" sz="3200" dirty="0" smtClean="0">
                <a:latin typeface="Calibri"/>
                <a:cs typeface="Calibri"/>
                <a:sym typeface="Wingdings" panose="05000000000000000000" pitchFamily="2" charset="2"/>
              </a:rPr>
              <a:t> M[R1 + A]</a:t>
            </a:r>
            <a:endParaRPr lang="en-US" sz="32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9" y="461594"/>
            <a:ext cx="8229601" cy="5253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82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46451" y="461594"/>
            <a:ext cx="44526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Indexed</a:t>
            </a:r>
            <a:r>
              <a:rPr spc="-45" dirty="0"/>
              <a:t> </a:t>
            </a:r>
            <a:r>
              <a:rPr spc="-10" dirty="0"/>
              <a:t>Addressing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025" y="1509496"/>
            <a:ext cx="8608975" cy="4471096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A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=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base</a:t>
            </a:r>
            <a:endParaRPr sz="32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R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=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displacement</a:t>
            </a:r>
            <a:endParaRPr sz="32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20" dirty="0">
                <a:latin typeface="Calibri"/>
                <a:cs typeface="Calibri"/>
              </a:rPr>
              <a:t>EA </a:t>
            </a:r>
            <a:r>
              <a:rPr sz="3200" dirty="0">
                <a:latin typeface="Calibri"/>
                <a:cs typeface="Calibri"/>
              </a:rPr>
              <a:t>=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+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R</a:t>
            </a: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Good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for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accessing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arrays</a:t>
            </a:r>
            <a:endParaRPr sz="3200" dirty="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695"/>
              </a:spcBef>
            </a:pPr>
            <a:r>
              <a:rPr sz="2800" spc="-5" dirty="0">
                <a:latin typeface="Arial MT"/>
                <a:cs typeface="Arial MT"/>
              </a:rPr>
              <a:t>–</a:t>
            </a:r>
            <a:r>
              <a:rPr sz="2800" spc="-95" dirty="0">
                <a:latin typeface="Arial MT"/>
                <a:cs typeface="Arial MT"/>
              </a:rPr>
              <a:t> </a:t>
            </a:r>
            <a:r>
              <a:rPr sz="2800" spc="-15" dirty="0">
                <a:latin typeface="Calibri"/>
                <a:cs typeface="Calibri"/>
              </a:rPr>
              <a:t>EA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=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+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R</a:t>
            </a:r>
            <a:endParaRPr sz="2800" dirty="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670"/>
              </a:spcBef>
            </a:pPr>
            <a:r>
              <a:rPr sz="2800" spc="-5" dirty="0">
                <a:latin typeface="Arial MT"/>
                <a:cs typeface="Arial MT"/>
              </a:rPr>
              <a:t>–</a:t>
            </a:r>
            <a:r>
              <a:rPr sz="2800" spc="-120" dirty="0">
                <a:latin typeface="Arial MT"/>
                <a:cs typeface="Arial MT"/>
              </a:rPr>
              <a:t> </a:t>
            </a:r>
            <a:r>
              <a:rPr sz="2800" spc="5" dirty="0">
                <a:latin typeface="Calibri"/>
                <a:cs typeface="Calibri"/>
              </a:rPr>
              <a:t>R</a:t>
            </a:r>
            <a:r>
              <a:rPr sz="2800" spc="5" dirty="0" smtClean="0">
                <a:latin typeface="Calibri"/>
                <a:cs typeface="Calibri"/>
              </a:rPr>
              <a:t>++</a:t>
            </a:r>
            <a:endParaRPr lang="en-US" sz="2800" spc="5" dirty="0" smtClean="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670"/>
              </a:spcBef>
            </a:pPr>
            <a:endParaRPr lang="en-US" sz="2800" spc="5" dirty="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670"/>
              </a:spcBef>
            </a:pPr>
            <a:r>
              <a:rPr lang="en-US" sz="2800" spc="5" dirty="0" smtClean="0">
                <a:latin typeface="Calibri"/>
                <a:cs typeface="Calibri"/>
              </a:rPr>
              <a:t>Example:  ADD R1, 20(R2)    //R1</a:t>
            </a:r>
            <a:r>
              <a:rPr lang="en-US" sz="2800" spc="5" dirty="0" smtClean="0">
                <a:latin typeface="Calibri"/>
                <a:cs typeface="Calibri"/>
                <a:sym typeface="Wingdings" panose="05000000000000000000" pitchFamily="2" charset="2"/>
              </a:rPr>
              <a:t> R1 + M[20+R2]</a:t>
            </a:r>
            <a:r>
              <a:rPr lang="en-US" sz="2800" spc="5" dirty="0" smtClean="0">
                <a:latin typeface="Calibri"/>
                <a:cs typeface="Calibri"/>
              </a:rPr>
              <a:t> 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46" y="461594"/>
            <a:ext cx="8981714" cy="555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46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6632" y="461594"/>
            <a:ext cx="51181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Immediate</a:t>
            </a:r>
            <a:r>
              <a:rPr spc="-25" dirty="0"/>
              <a:t> </a:t>
            </a:r>
            <a:r>
              <a:rPr spc="-5" dirty="0"/>
              <a:t>Addressing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10599"/>
            <a:ext cx="6184265" cy="418401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Operand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part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of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instruction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9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Operand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=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address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field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84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5" dirty="0">
                <a:latin typeface="Calibri"/>
                <a:cs typeface="Calibri"/>
              </a:rPr>
              <a:t>e.g.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ADD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5</a:t>
            </a:r>
            <a:endParaRPr sz="32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350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5" dirty="0">
                <a:latin typeface="Calibri"/>
                <a:cs typeface="Calibri"/>
              </a:rPr>
              <a:t>Add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5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contents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-10" dirty="0">
                <a:latin typeface="Calibri"/>
                <a:cs typeface="Calibri"/>
              </a:rPr>
              <a:t> accumulator</a:t>
            </a:r>
            <a:endParaRPr sz="2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340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5" dirty="0">
                <a:latin typeface="Calibri"/>
                <a:cs typeface="Calibri"/>
              </a:rPr>
              <a:t>5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operand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6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No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memory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reference to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fetch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data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8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30" dirty="0">
                <a:latin typeface="Calibri"/>
                <a:cs typeface="Calibri"/>
              </a:rPr>
              <a:t>Fast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8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Limited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range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2283" y="461594"/>
            <a:ext cx="714120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Immediate Addressing</a:t>
            </a:r>
            <a:r>
              <a:rPr spc="-5" dirty="0"/>
              <a:t> </a:t>
            </a:r>
            <a:r>
              <a:rPr spc="-15" dirty="0"/>
              <a:t>Diagram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744851" y="2287587"/>
            <a:ext cx="3732529" cy="60515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06045" rIns="0" bIns="0" rtlCol="0">
            <a:spAutoFit/>
          </a:bodyPr>
          <a:lstStyle/>
          <a:p>
            <a:pPr marL="1233805">
              <a:lnSpc>
                <a:spcPct val="100000"/>
              </a:lnSpc>
              <a:spcBef>
                <a:spcPts val="835"/>
              </a:spcBef>
            </a:pPr>
            <a:r>
              <a:rPr sz="1800" spc="-10" dirty="0">
                <a:latin typeface="Calibri"/>
                <a:cs typeface="Calibri"/>
              </a:rPr>
              <a:t>Operand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54251" y="2287587"/>
            <a:ext cx="990600" cy="60515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0604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835"/>
              </a:spcBef>
            </a:pPr>
            <a:r>
              <a:rPr sz="1800" spc="-10" dirty="0">
                <a:latin typeface="Calibri"/>
                <a:cs typeface="Calibri"/>
              </a:rPr>
              <a:t>Opcode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04210" y="1847215"/>
            <a:ext cx="1030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Instruction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6632" y="461594"/>
            <a:ext cx="51155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Immediate</a:t>
            </a:r>
            <a:r>
              <a:rPr spc="-50" dirty="0"/>
              <a:t> </a:t>
            </a:r>
            <a:r>
              <a:rPr spc="-5" dirty="0"/>
              <a:t>Addressing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0200" y="2057400"/>
            <a:ext cx="5146761" cy="155807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564943" y="3841559"/>
            <a:ext cx="3739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 :  LOAD #5          // AC</a:t>
            </a:r>
            <a:r>
              <a:rPr lang="en-US" dirty="0" smtClean="0">
                <a:sym typeface="Wingdings" panose="05000000000000000000" pitchFamily="2" charset="2"/>
              </a:rPr>
              <a:t> 5</a:t>
            </a:r>
            <a:endParaRPr lang="en-US" dirty="0" smtClean="0"/>
          </a:p>
          <a:p>
            <a:r>
              <a:rPr lang="en-US" dirty="0" smtClean="0"/>
              <a:t>Add #7                              // AC </a:t>
            </a:r>
            <a:r>
              <a:rPr lang="en-US" dirty="0" smtClean="0">
                <a:sym typeface="Wingdings" panose="05000000000000000000" pitchFamily="2" charset="2"/>
              </a:rPr>
              <a:t> AC+7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63748" y="461594"/>
            <a:ext cx="402272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Direct</a:t>
            </a:r>
            <a:r>
              <a:rPr spc="-45" dirty="0"/>
              <a:t> </a:t>
            </a:r>
            <a:r>
              <a:rPr spc="-5" dirty="0"/>
              <a:t>Addressing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17610"/>
            <a:ext cx="7663815" cy="432752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59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000" spc="-10" dirty="0">
                <a:latin typeface="Calibri"/>
                <a:cs typeface="Calibri"/>
              </a:rPr>
              <a:t>Address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field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contains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address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of </a:t>
            </a:r>
            <a:r>
              <a:rPr sz="3000" spc="-15" dirty="0">
                <a:latin typeface="Calibri"/>
                <a:cs typeface="Calibri"/>
              </a:rPr>
              <a:t>operand</a:t>
            </a:r>
            <a:endParaRPr sz="3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6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000" spc="-30" dirty="0">
                <a:latin typeface="Calibri"/>
                <a:cs typeface="Calibri"/>
              </a:rPr>
              <a:t>Effective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address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(EA)</a:t>
            </a:r>
            <a:r>
              <a:rPr sz="3000" dirty="0">
                <a:latin typeface="Calibri"/>
                <a:cs typeface="Calibri"/>
              </a:rPr>
              <a:t> =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address field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(A)</a:t>
            </a:r>
            <a:endParaRPr sz="3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60"/>
              </a:spcBef>
              <a:buFont typeface="Arial MT"/>
              <a:buChar char="•"/>
              <a:tabLst>
                <a:tab pos="354965" algn="l"/>
                <a:tab pos="355600" algn="l"/>
                <a:tab pos="1092835" algn="l"/>
              </a:tabLst>
            </a:pPr>
            <a:r>
              <a:rPr sz="3000" spc="5" dirty="0">
                <a:latin typeface="Calibri"/>
                <a:cs typeface="Calibri"/>
              </a:rPr>
              <a:t>e.g.	</a:t>
            </a:r>
            <a:r>
              <a:rPr sz="3000" dirty="0">
                <a:latin typeface="Calibri"/>
                <a:cs typeface="Calibri"/>
              </a:rPr>
              <a:t>ADD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</a:t>
            </a:r>
            <a:endParaRPr sz="30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340"/>
              </a:spcBef>
              <a:buFont typeface="Arial MT"/>
              <a:buChar char="–"/>
              <a:tabLst>
                <a:tab pos="756920" algn="l"/>
              </a:tabLst>
            </a:pPr>
            <a:r>
              <a:rPr sz="2600" dirty="0">
                <a:latin typeface="Calibri"/>
                <a:cs typeface="Calibri"/>
              </a:rPr>
              <a:t>Add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contents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cell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to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accumulator</a:t>
            </a:r>
            <a:endParaRPr sz="26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315"/>
              </a:spcBef>
              <a:buFont typeface="Arial MT"/>
              <a:buChar char="–"/>
              <a:tabLst>
                <a:tab pos="756920" algn="l"/>
              </a:tabLst>
            </a:pPr>
            <a:r>
              <a:rPr sz="2600" spc="-5" dirty="0">
                <a:latin typeface="Calibri"/>
                <a:cs typeface="Calibri"/>
              </a:rPr>
              <a:t>Look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memory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at</a:t>
            </a:r>
            <a:r>
              <a:rPr sz="2600" spc="-5" dirty="0">
                <a:latin typeface="Calibri"/>
                <a:cs typeface="Calibri"/>
              </a:rPr>
              <a:t> address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for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operand</a:t>
            </a:r>
            <a:endParaRPr sz="2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34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Calibri"/>
                <a:cs typeface="Calibri"/>
              </a:rPr>
              <a:t>Single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memory </a:t>
            </a:r>
            <a:r>
              <a:rPr sz="3000" spc="-25" dirty="0">
                <a:latin typeface="Calibri"/>
                <a:cs typeface="Calibri"/>
              </a:rPr>
              <a:t>reference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to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access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data</a:t>
            </a:r>
            <a:endParaRPr sz="3000">
              <a:latin typeface="Calibri"/>
              <a:cs typeface="Calibri"/>
            </a:endParaRPr>
          </a:p>
          <a:p>
            <a:pPr marL="355600" marR="5080" indent="-342900">
              <a:lnSpc>
                <a:spcPts val="3240"/>
              </a:lnSpc>
              <a:spcBef>
                <a:spcPts val="76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Calibri"/>
                <a:cs typeface="Calibri"/>
              </a:rPr>
              <a:t>No </a:t>
            </a:r>
            <a:r>
              <a:rPr sz="3000" spc="-5" dirty="0">
                <a:latin typeface="Calibri"/>
                <a:cs typeface="Calibri"/>
              </a:rPr>
              <a:t>additional calculations </a:t>
            </a:r>
            <a:r>
              <a:rPr sz="3000" spc="-15" dirty="0">
                <a:latin typeface="Calibri"/>
                <a:cs typeface="Calibri"/>
              </a:rPr>
              <a:t>to </a:t>
            </a:r>
            <a:r>
              <a:rPr sz="3000" spc="-10" dirty="0">
                <a:latin typeface="Calibri"/>
                <a:cs typeface="Calibri"/>
              </a:rPr>
              <a:t>work </a:t>
            </a:r>
            <a:r>
              <a:rPr sz="3000" spc="-5" dirty="0">
                <a:latin typeface="Calibri"/>
                <a:cs typeface="Calibri"/>
              </a:rPr>
              <a:t>out </a:t>
            </a:r>
            <a:r>
              <a:rPr sz="3000" spc="-20" dirty="0">
                <a:latin typeface="Calibri"/>
                <a:cs typeface="Calibri"/>
              </a:rPr>
              <a:t>effective </a:t>
            </a:r>
            <a:r>
              <a:rPr sz="3000" spc="-66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address</a:t>
            </a:r>
            <a:endParaRPr sz="3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1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000" spc="-10" dirty="0">
                <a:latin typeface="Calibri"/>
                <a:cs typeface="Calibri"/>
              </a:rPr>
              <a:t>Limited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address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space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7875" y="461594"/>
            <a:ext cx="604964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Direct </a:t>
            </a:r>
            <a:r>
              <a:rPr spc="-5" dirty="0"/>
              <a:t>Addressing</a:t>
            </a:r>
            <a:r>
              <a:rPr spc="-15" dirty="0"/>
              <a:t> Diagram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28800" y="2287587"/>
            <a:ext cx="3732529" cy="60515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06045" rIns="0" bIns="0" rtlCol="0">
            <a:spAutoFit/>
          </a:bodyPr>
          <a:lstStyle/>
          <a:p>
            <a:pPr marL="1233805">
              <a:lnSpc>
                <a:spcPct val="100000"/>
              </a:lnSpc>
              <a:spcBef>
                <a:spcPts val="835"/>
              </a:spcBef>
            </a:pPr>
            <a:r>
              <a:rPr sz="1800" spc="-5" dirty="0">
                <a:latin typeface="Calibri"/>
                <a:cs typeface="Calibri"/>
              </a:rPr>
              <a:t>Address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8200" y="2287587"/>
            <a:ext cx="990600" cy="60515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0604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835"/>
              </a:spcBef>
            </a:pPr>
            <a:r>
              <a:rPr sz="1800" spc="-10" dirty="0">
                <a:latin typeface="Calibri"/>
                <a:cs typeface="Calibri"/>
              </a:rPr>
              <a:t>Opcode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92704" y="1847215"/>
            <a:ext cx="1030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Instruction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5784850" y="3195701"/>
          <a:ext cx="2587625" cy="342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87625"/>
              </a:tblGrid>
              <a:tr h="6842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85768">
                <a:tc>
                  <a:txBody>
                    <a:bodyPr/>
                    <a:lstStyle/>
                    <a:p>
                      <a:pPr marL="777240">
                        <a:lnSpc>
                          <a:spcPct val="100000"/>
                        </a:lnSpc>
                        <a:spcBef>
                          <a:spcPts val="145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Operand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41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8576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842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6403340" y="2685669"/>
            <a:ext cx="8223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Memo</a:t>
            </a:r>
            <a:r>
              <a:rPr sz="1800" spc="5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194050" y="2887598"/>
            <a:ext cx="2595880" cy="2065655"/>
          </a:xfrm>
          <a:custGeom>
            <a:avLst/>
            <a:gdLst/>
            <a:ahLst/>
            <a:cxnLst/>
            <a:rect l="l" t="t" r="r" b="b"/>
            <a:pathLst>
              <a:path w="2595879" h="2065654">
                <a:moveTo>
                  <a:pt x="2519299" y="1989201"/>
                </a:moveTo>
                <a:lnTo>
                  <a:pt x="2519299" y="2065401"/>
                </a:lnTo>
                <a:lnTo>
                  <a:pt x="2582799" y="2033651"/>
                </a:lnTo>
                <a:lnTo>
                  <a:pt x="2535554" y="2033651"/>
                </a:lnTo>
                <a:lnTo>
                  <a:pt x="2538476" y="2030857"/>
                </a:lnTo>
                <a:lnTo>
                  <a:pt x="2538476" y="2023745"/>
                </a:lnTo>
                <a:lnTo>
                  <a:pt x="2535554" y="2020951"/>
                </a:lnTo>
                <a:lnTo>
                  <a:pt x="2582799" y="2020951"/>
                </a:lnTo>
                <a:lnTo>
                  <a:pt x="2519299" y="1989201"/>
                </a:lnTo>
                <a:close/>
              </a:path>
              <a:path w="2595879" h="2065654">
                <a:moveTo>
                  <a:pt x="9906" y="0"/>
                </a:moveTo>
                <a:lnTo>
                  <a:pt x="2793" y="0"/>
                </a:lnTo>
                <a:lnTo>
                  <a:pt x="0" y="2921"/>
                </a:lnTo>
                <a:lnTo>
                  <a:pt x="0" y="2030857"/>
                </a:lnTo>
                <a:lnTo>
                  <a:pt x="2793" y="2033651"/>
                </a:lnTo>
                <a:lnTo>
                  <a:pt x="2519299" y="2033651"/>
                </a:lnTo>
                <a:lnTo>
                  <a:pt x="2519299" y="2027301"/>
                </a:lnTo>
                <a:lnTo>
                  <a:pt x="12700" y="2027301"/>
                </a:lnTo>
                <a:lnTo>
                  <a:pt x="6350" y="2020951"/>
                </a:lnTo>
                <a:lnTo>
                  <a:pt x="12700" y="2020951"/>
                </a:lnTo>
                <a:lnTo>
                  <a:pt x="12700" y="2921"/>
                </a:lnTo>
                <a:lnTo>
                  <a:pt x="9906" y="0"/>
                </a:lnTo>
                <a:close/>
              </a:path>
              <a:path w="2595879" h="2065654">
                <a:moveTo>
                  <a:pt x="2582799" y="2020951"/>
                </a:moveTo>
                <a:lnTo>
                  <a:pt x="2535554" y="2020951"/>
                </a:lnTo>
                <a:lnTo>
                  <a:pt x="2538476" y="2023745"/>
                </a:lnTo>
                <a:lnTo>
                  <a:pt x="2538476" y="2030857"/>
                </a:lnTo>
                <a:lnTo>
                  <a:pt x="2535554" y="2033651"/>
                </a:lnTo>
                <a:lnTo>
                  <a:pt x="2582799" y="2033651"/>
                </a:lnTo>
                <a:lnTo>
                  <a:pt x="2595499" y="2027301"/>
                </a:lnTo>
                <a:lnTo>
                  <a:pt x="2582799" y="2020951"/>
                </a:lnTo>
                <a:close/>
              </a:path>
              <a:path w="2595879" h="2065654">
                <a:moveTo>
                  <a:pt x="12700" y="2020951"/>
                </a:moveTo>
                <a:lnTo>
                  <a:pt x="6350" y="2020951"/>
                </a:lnTo>
                <a:lnTo>
                  <a:pt x="12700" y="2027301"/>
                </a:lnTo>
                <a:lnTo>
                  <a:pt x="12700" y="2020951"/>
                </a:lnTo>
                <a:close/>
              </a:path>
              <a:path w="2595879" h="2065654">
                <a:moveTo>
                  <a:pt x="2519299" y="2020951"/>
                </a:moveTo>
                <a:lnTo>
                  <a:pt x="12700" y="2020951"/>
                </a:lnTo>
                <a:lnTo>
                  <a:pt x="12700" y="2027301"/>
                </a:lnTo>
                <a:lnTo>
                  <a:pt x="2519299" y="2027301"/>
                </a:lnTo>
                <a:lnTo>
                  <a:pt x="2519299" y="20209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63748" y="461594"/>
            <a:ext cx="402272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Direct</a:t>
            </a:r>
            <a:r>
              <a:rPr spc="-45" dirty="0"/>
              <a:t> </a:t>
            </a:r>
            <a:r>
              <a:rPr spc="-5" dirty="0"/>
              <a:t>Addressing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3938" y="2441250"/>
            <a:ext cx="6668748" cy="20367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41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Indirect</a:t>
            </a:r>
            <a:r>
              <a:rPr spc="-20" dirty="0"/>
              <a:t> </a:t>
            </a:r>
            <a:r>
              <a:rPr spc="-5" dirty="0"/>
              <a:t>Addressing</a:t>
            </a:r>
            <a:r>
              <a:rPr spc="-15" dirty="0"/>
              <a:t> </a:t>
            </a:r>
            <a:r>
              <a:rPr spc="-5" dirty="0"/>
              <a:t>(1)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025" y="1606422"/>
            <a:ext cx="8021955" cy="43935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1098550" indent="-342900" algn="just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Memory cell </a:t>
            </a:r>
            <a:r>
              <a:rPr sz="3200" spc="-15" dirty="0">
                <a:latin typeface="Calibri"/>
                <a:cs typeface="Calibri"/>
              </a:rPr>
              <a:t>pointed </a:t>
            </a:r>
            <a:r>
              <a:rPr sz="3200" spc="-25" dirty="0">
                <a:latin typeface="Calibri"/>
                <a:cs typeface="Calibri"/>
              </a:rPr>
              <a:t>to </a:t>
            </a:r>
            <a:r>
              <a:rPr sz="3200" spc="-10" dirty="0">
                <a:latin typeface="Calibri"/>
                <a:cs typeface="Calibri"/>
              </a:rPr>
              <a:t>by </a:t>
            </a:r>
            <a:r>
              <a:rPr sz="3200" spc="-5" dirty="0">
                <a:latin typeface="Calibri"/>
                <a:cs typeface="Calibri"/>
              </a:rPr>
              <a:t>address field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contains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10" dirty="0">
                <a:latin typeface="Calibri"/>
                <a:cs typeface="Calibri"/>
              </a:rPr>
              <a:t>address </a:t>
            </a:r>
            <a:r>
              <a:rPr sz="3200" spc="-5" dirty="0">
                <a:latin typeface="Calibri"/>
                <a:cs typeface="Calibri"/>
              </a:rPr>
              <a:t>of </a:t>
            </a:r>
            <a:r>
              <a:rPr sz="3200" spc="-15" dirty="0">
                <a:latin typeface="Calibri"/>
                <a:cs typeface="Calibri"/>
              </a:rPr>
              <a:t>(pointer to)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operand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20" dirty="0">
                <a:latin typeface="Calibri"/>
                <a:cs typeface="Calibri"/>
              </a:rPr>
              <a:t>EA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=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(A)</a:t>
            </a:r>
            <a:endParaRPr sz="3200">
              <a:latin typeface="Calibri"/>
              <a:cs typeface="Calibri"/>
            </a:endParaRPr>
          </a:p>
          <a:p>
            <a:pPr marL="756285" marR="821055" lvl="1" indent="-287020">
              <a:lnSpc>
                <a:spcPct val="100000"/>
              </a:lnSpc>
              <a:spcBef>
                <a:spcPts val="690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10" dirty="0">
                <a:latin typeface="Calibri"/>
                <a:cs typeface="Calibri"/>
              </a:rPr>
              <a:t>Look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A,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find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address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(A)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look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there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for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operand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5" dirty="0">
                <a:latin typeface="Calibri"/>
                <a:cs typeface="Calibri"/>
              </a:rPr>
              <a:t>e.g.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ADD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(A)</a:t>
            </a:r>
            <a:endParaRPr sz="2400">
              <a:latin typeface="Calibri"/>
              <a:cs typeface="Calibri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45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5" dirty="0">
                <a:latin typeface="Calibri"/>
                <a:cs typeface="Calibri"/>
              </a:rPr>
              <a:t>Add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contents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cell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pointed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by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contents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A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accumulator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426</TotalTime>
  <Words>574</Words>
  <Application>Microsoft Office PowerPoint</Application>
  <PresentationFormat>On-screen Show (4:3)</PresentationFormat>
  <Paragraphs>146</Paragraphs>
  <Slides>28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 MT</vt:lpstr>
      <vt:lpstr>Calibri</vt:lpstr>
      <vt:lpstr>Times New Roman</vt:lpstr>
      <vt:lpstr>Wingdings</vt:lpstr>
      <vt:lpstr>Office Theme</vt:lpstr>
      <vt:lpstr>Lecture-06</vt:lpstr>
      <vt:lpstr>Addressing Modes</vt:lpstr>
      <vt:lpstr>Immediate Addressing</vt:lpstr>
      <vt:lpstr>Immediate Addressing Diagram</vt:lpstr>
      <vt:lpstr>Immediate Addressing</vt:lpstr>
      <vt:lpstr>Direct Addressing</vt:lpstr>
      <vt:lpstr>Direct Addressing Diagram</vt:lpstr>
      <vt:lpstr>Direct Addressing</vt:lpstr>
      <vt:lpstr>Indirect Addressing (1)</vt:lpstr>
      <vt:lpstr>Indirect Addressing (2)</vt:lpstr>
      <vt:lpstr>Indirect Addressing Diagram</vt:lpstr>
      <vt:lpstr>Indirect Addressing</vt:lpstr>
      <vt:lpstr>Register Addressing (1)</vt:lpstr>
      <vt:lpstr>Register Addressing (2)</vt:lpstr>
      <vt:lpstr>Register Addressing Diagram</vt:lpstr>
      <vt:lpstr>Register Addressing</vt:lpstr>
      <vt:lpstr>PowerPoint Presentation</vt:lpstr>
      <vt:lpstr>Register Indirect Addressing Diagram</vt:lpstr>
      <vt:lpstr>Register Indirect Addressing</vt:lpstr>
      <vt:lpstr>Displacement Addressing</vt:lpstr>
      <vt:lpstr>Displacement Addressing Diagram</vt:lpstr>
      <vt:lpstr>Displacement Addressing</vt:lpstr>
      <vt:lpstr>Relative Addressing</vt:lpstr>
      <vt:lpstr>PowerPoint Presentation</vt:lpstr>
      <vt:lpstr>Base-Register Addressing</vt:lpstr>
      <vt:lpstr>PowerPoint Presentation</vt:lpstr>
      <vt:lpstr>Indexed Addressing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Windows User</cp:lastModifiedBy>
  <cp:revision>11</cp:revision>
  <dcterms:created xsi:type="dcterms:W3CDTF">2024-03-27T09:19:27Z</dcterms:created>
  <dcterms:modified xsi:type="dcterms:W3CDTF">2024-04-15T09:00:33Z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2020-12-28T00:00:00Z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2024-03-27T00:00:00Z</vt:filetime>
  </property>
</Properties>
</file>