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6" r:id="rId8"/>
    <p:sldId id="261" r:id="rId9"/>
    <p:sldId id="264"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CA2916-4377-4B4E-867A-5858393402E0}"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44538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CA2916-4377-4B4E-867A-5858393402E0}"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217720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CA2916-4377-4B4E-867A-5858393402E0}"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402333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CA2916-4377-4B4E-867A-5858393402E0}"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91218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CA2916-4377-4B4E-867A-5858393402E0}"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81019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CA2916-4377-4B4E-867A-5858393402E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271363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CA2916-4377-4B4E-867A-5858393402E0}"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2936685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CA2916-4377-4B4E-867A-5858393402E0}"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25891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A2916-4377-4B4E-867A-5858393402E0}"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265704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A2916-4377-4B4E-867A-5858393402E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119203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A2916-4377-4B4E-867A-5858393402E0}"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57A26-5117-4BB4-BA3D-6883AF516C95}" type="slidenum">
              <a:rPr lang="en-US" smtClean="0"/>
              <a:t>‹#›</a:t>
            </a:fld>
            <a:endParaRPr lang="en-US"/>
          </a:p>
        </p:txBody>
      </p:sp>
    </p:spTree>
    <p:extLst>
      <p:ext uri="{BB962C8B-B14F-4D97-AF65-F5344CB8AC3E}">
        <p14:creationId xmlns:p14="http://schemas.microsoft.com/office/powerpoint/2010/main" val="428041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A2916-4377-4B4E-867A-5858393402E0}" type="datetimeFigureOut">
              <a:rPr lang="en-US" smtClean="0"/>
              <a:t>4/19/2024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57A26-5117-4BB4-BA3D-6883AF516C95}" type="slidenum">
              <a:rPr lang="en-US" smtClean="0"/>
              <a:t>‹#›</a:t>
            </a:fld>
            <a:endParaRPr lang="en-US"/>
          </a:p>
        </p:txBody>
      </p:sp>
    </p:spTree>
    <p:extLst>
      <p:ext uri="{BB962C8B-B14F-4D97-AF65-F5344CB8AC3E}">
        <p14:creationId xmlns:p14="http://schemas.microsoft.com/office/powerpoint/2010/main" val="378638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Memory Hierarchy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4400" dirty="0" smtClean="0">
                <a:latin typeface="Times New Roman" panose="02020603050405020304" pitchFamily="18" charset="0"/>
                <a:cs typeface="Times New Roman" panose="02020603050405020304" pitchFamily="18" charset="0"/>
              </a:rPr>
              <a:t>Muhammad Asim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85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Hierarchy Design (contd..)</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b="1" dirty="0"/>
              <a:t>4. Secondary Storage</a:t>
            </a:r>
          </a:p>
          <a:p>
            <a:pPr marL="0" indent="0">
              <a:buNone/>
            </a:pPr>
            <a:r>
              <a:rPr lang="en-US" dirty="0" smtClean="0"/>
              <a:t>Secondary </a:t>
            </a:r>
            <a:r>
              <a:rPr lang="en-US" dirty="0"/>
              <a:t>storage devices, such as hard disk drives (HDDs), solid-state drives (SSDs), and optical disks, provide long-term storage for data and programs. Unlike main memory, secondary storage is non-volatile, meaning it retains data even when the power is turned off. However, it is much slower than main memory, with access times typically measured in milliseconds</a:t>
            </a:r>
            <a:r>
              <a:rPr lang="en-US" dirty="0" smtClean="0"/>
              <a:t>.</a:t>
            </a:r>
          </a:p>
          <a:p>
            <a:pPr marL="0" indent="0">
              <a:buNone/>
            </a:pPr>
            <a:r>
              <a:rPr lang="en-US" dirty="0" smtClean="0"/>
              <a:t>Types of secondary Memory</a:t>
            </a:r>
          </a:p>
          <a:p>
            <a:r>
              <a:rPr lang="en-US" b="1" dirty="0"/>
              <a:t>Hard Disk Drives (HDDs)</a:t>
            </a:r>
            <a:r>
              <a:rPr lang="en-US" dirty="0"/>
              <a:t>: HDDs store data on rotating magnetic disks called platters. They offer high capacity at relatively low cost but have slower access times compared to SSDs.</a:t>
            </a:r>
          </a:p>
          <a:p>
            <a:r>
              <a:rPr lang="en-US" b="1" dirty="0"/>
              <a:t>Solid-State Drives (SSDs)</a:t>
            </a:r>
            <a:r>
              <a:rPr lang="en-US" dirty="0"/>
              <a:t>: SSDs use flash memory to store data, offering faster access times and better reliability than HDDs. However, they are typically more expensive and have lower capacities.</a:t>
            </a:r>
          </a:p>
          <a:p>
            <a:pPr marL="0" indent="0">
              <a:buNone/>
            </a:pPr>
            <a:endParaRPr lang="en-US" dirty="0"/>
          </a:p>
        </p:txBody>
      </p:sp>
    </p:spTree>
    <p:extLst>
      <p:ext uri="{BB962C8B-B14F-4D97-AF65-F5344CB8AC3E}">
        <p14:creationId xmlns:p14="http://schemas.microsoft.com/office/powerpoint/2010/main" val="16267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Characteristics of Memory </a:t>
            </a:r>
            <a:r>
              <a:rPr lang="en-US" b="1" dirty="0" smtClean="0"/>
              <a:t>Hierarchy</a:t>
            </a:r>
            <a:endParaRPr lang="en-US" dirty="0"/>
          </a:p>
        </p:txBody>
      </p:sp>
      <p:sp>
        <p:nvSpPr>
          <p:cNvPr id="3" name="Content Placeholder 2"/>
          <p:cNvSpPr>
            <a:spLocks noGrp="1"/>
          </p:cNvSpPr>
          <p:nvPr>
            <p:ph idx="1"/>
          </p:nvPr>
        </p:nvSpPr>
        <p:spPr/>
        <p:txBody>
          <a:bodyPr>
            <a:normAutofit fontScale="92500"/>
          </a:bodyPr>
          <a:lstStyle/>
          <a:p>
            <a:pPr fontAlgn="base"/>
            <a:r>
              <a:rPr lang="en-US" b="1" dirty="0"/>
              <a:t>Capacity:</a:t>
            </a:r>
            <a:r>
              <a:rPr lang="en-US" dirty="0"/>
              <a:t> It is the global volume of information the memory can store. As we move from top to bottom in the Hierarchy, the capacity increases.</a:t>
            </a:r>
          </a:p>
          <a:p>
            <a:r>
              <a:rPr lang="en-US" b="1" dirty="0"/>
              <a:t>Access Time:</a:t>
            </a:r>
            <a:r>
              <a:rPr lang="en-US" dirty="0"/>
              <a:t> It is the time interval between the read/write request and the availability of the </a:t>
            </a:r>
            <a:r>
              <a:rPr lang="en-US" dirty="0" smtClean="0"/>
              <a:t>data.</a:t>
            </a:r>
          </a:p>
          <a:p>
            <a:r>
              <a:rPr lang="en-US" b="1" dirty="0"/>
              <a:t>Performance:</a:t>
            </a:r>
            <a:r>
              <a:rPr lang="en-US" dirty="0"/>
              <a:t> Earlier when the computer system was designed without a Memory Hierarchy design, the speed gap increased between the CPU registers and Main Memory due to a large difference in access time</a:t>
            </a:r>
            <a:r>
              <a:rPr lang="en-US" dirty="0" smtClean="0"/>
              <a:t>.</a:t>
            </a:r>
          </a:p>
          <a:p>
            <a:r>
              <a:rPr lang="en-US" b="1" dirty="0"/>
              <a:t>Cost Per Bit:</a:t>
            </a:r>
            <a:r>
              <a:rPr lang="en-US" dirty="0"/>
              <a:t> As we move from bottom to top in the Hierarchy, the cost per bit increases i.e. Internal Memory is costlier than External Memory.</a:t>
            </a:r>
          </a:p>
          <a:p>
            <a:endParaRPr lang="en-US" dirty="0"/>
          </a:p>
        </p:txBody>
      </p:sp>
    </p:spTree>
    <p:extLst>
      <p:ext uri="{BB962C8B-B14F-4D97-AF65-F5344CB8AC3E}">
        <p14:creationId xmlns:p14="http://schemas.microsoft.com/office/powerpoint/2010/main" val="386658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smtClean="0">
                <a:effectLst/>
              </a:rPr>
              <a:t>Memory Hierarchy Design</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a:t> Memory Hierarchy is an enhancement to organize the memory such that it can minimize the access time</a:t>
            </a:r>
            <a:r>
              <a:rPr lang="en-US" dirty="0" smtClean="0"/>
              <a:t>.</a:t>
            </a:r>
          </a:p>
          <a:p>
            <a:r>
              <a:rPr lang="en-US" dirty="0"/>
              <a:t>The Memory Hierarchy was developed based on a program behavior known as locality of references</a:t>
            </a:r>
            <a:r>
              <a:rPr lang="en-US" dirty="0" smtClean="0"/>
              <a:t>.</a:t>
            </a:r>
          </a:p>
          <a:p>
            <a:r>
              <a:rPr lang="en-US" dirty="0"/>
              <a:t>One key principle behind the development of the memory hierarchy is the locality of references exhibited by most computer programs. Locality of reference refers to the tendency of programs to access a relatively small subset of their total memory space at any given time. </a:t>
            </a:r>
            <a:endParaRPr lang="en-US" dirty="0" smtClean="0"/>
          </a:p>
          <a:p>
            <a:r>
              <a:rPr lang="en-US" b="1" dirty="0" smtClean="0"/>
              <a:t>There are two main types of locality</a:t>
            </a:r>
            <a:r>
              <a:rPr lang="en-US" dirty="0" smtClean="0"/>
              <a:t>: </a:t>
            </a:r>
          </a:p>
          <a:p>
            <a:pPr marL="0" indent="0">
              <a:buNone/>
            </a:pPr>
            <a:r>
              <a:rPr lang="en-US" b="1" dirty="0"/>
              <a:t> </a:t>
            </a:r>
            <a:r>
              <a:rPr lang="en-US" b="1" dirty="0" smtClean="0"/>
              <a:t>   Temporal </a:t>
            </a:r>
            <a:r>
              <a:rPr lang="en-US" b="1" dirty="0"/>
              <a:t>locality</a:t>
            </a:r>
            <a:r>
              <a:rPr lang="en-US" dirty="0"/>
              <a:t>, which refers to the tendency of a program to access the </a:t>
            </a:r>
            <a:r>
              <a:rPr lang="en-US" dirty="0" smtClean="0"/>
              <a:t>same </a:t>
            </a:r>
            <a:r>
              <a:rPr lang="en-US" dirty="0"/>
              <a:t>memory locations repeatedly over a short period of time, and </a:t>
            </a:r>
            <a:endParaRPr lang="en-US" dirty="0" smtClean="0"/>
          </a:p>
          <a:p>
            <a:pPr marL="0" indent="0">
              <a:buNone/>
            </a:pPr>
            <a:r>
              <a:rPr lang="en-US" b="1" dirty="0" smtClean="0"/>
              <a:t>  Spatial </a:t>
            </a:r>
            <a:r>
              <a:rPr lang="en-US" b="1" dirty="0"/>
              <a:t>locality</a:t>
            </a:r>
            <a:r>
              <a:rPr lang="en-US" dirty="0"/>
              <a:t>, which refers to the tendency of a program to access memory locations that are close to each other in address space</a:t>
            </a:r>
            <a:r>
              <a:rPr lang="en-US" dirty="0" smtClean="0"/>
              <a:t>.</a:t>
            </a:r>
          </a:p>
        </p:txBody>
      </p:sp>
    </p:spTree>
    <p:extLst>
      <p:ext uri="{BB962C8B-B14F-4D97-AF65-F5344CB8AC3E}">
        <p14:creationId xmlns:p14="http://schemas.microsoft.com/office/powerpoint/2010/main" val="298365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r>
              <a:rPr lang="en-US" dirty="0"/>
              <a:t>H</a:t>
            </a:r>
            <a:r>
              <a:rPr lang="en-US" dirty="0" smtClean="0"/>
              <a:t>ierarchy Design</a:t>
            </a:r>
            <a:endParaRPr lang="en-US" dirty="0"/>
          </a:p>
        </p:txBody>
      </p:sp>
      <p:sp>
        <p:nvSpPr>
          <p:cNvPr id="3" name="Content Placeholder 2"/>
          <p:cNvSpPr>
            <a:spLocks noGrp="1"/>
          </p:cNvSpPr>
          <p:nvPr>
            <p:ph idx="1"/>
          </p:nvPr>
        </p:nvSpPr>
        <p:spPr/>
        <p:txBody>
          <a:bodyPr/>
          <a:lstStyle/>
          <a:p>
            <a:r>
              <a:rPr lang="en-US" dirty="0"/>
              <a:t>Memory hierarchy refers to the hierarchical arrangement of different types of memory in a computer system, each with varying characteristics such as capacity, speed, cost, and volatility. The purpose of the memory hierarchy is to provide a compromise between the conflicting requirements of speed and capacity, as well as cost-effectiveness</a:t>
            </a:r>
            <a:r>
              <a:rPr lang="en-US" dirty="0" smtClean="0"/>
              <a:t>.</a:t>
            </a:r>
          </a:p>
        </p:txBody>
      </p:sp>
    </p:spTree>
    <p:extLst>
      <p:ext uri="{BB962C8B-B14F-4D97-AF65-F5344CB8AC3E}">
        <p14:creationId xmlns:p14="http://schemas.microsoft.com/office/powerpoint/2010/main" val="72839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Memory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729" y="1690688"/>
            <a:ext cx="9258165" cy="4351338"/>
          </a:xfrm>
        </p:spPr>
      </p:pic>
    </p:spTree>
    <p:extLst>
      <p:ext uri="{BB962C8B-B14F-4D97-AF65-F5344CB8AC3E}">
        <p14:creationId xmlns:p14="http://schemas.microsoft.com/office/powerpoint/2010/main" val="237821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Memory Hierarchy </a:t>
            </a:r>
            <a:r>
              <a:rPr lang="en-US" b="1" dirty="0" smtClean="0"/>
              <a:t>Design</a:t>
            </a:r>
            <a:endParaRPr lang="en-US" dirty="0"/>
          </a:p>
        </p:txBody>
      </p:sp>
      <p:sp>
        <p:nvSpPr>
          <p:cNvPr id="3" name="Content Placeholder 2"/>
          <p:cNvSpPr>
            <a:spLocks noGrp="1"/>
          </p:cNvSpPr>
          <p:nvPr>
            <p:ph idx="1"/>
          </p:nvPr>
        </p:nvSpPr>
        <p:spPr/>
        <p:txBody>
          <a:bodyPr/>
          <a:lstStyle/>
          <a:p>
            <a:pPr marL="514350" indent="-514350" fontAlgn="base">
              <a:buAutoNum type="arabicPeriod"/>
            </a:pPr>
            <a:r>
              <a:rPr lang="en-US" b="1" dirty="0" smtClean="0"/>
              <a:t>Registers</a:t>
            </a:r>
          </a:p>
          <a:p>
            <a:pPr marL="0" indent="0" fontAlgn="base">
              <a:buNone/>
            </a:pPr>
            <a:r>
              <a:rPr lang="en-US" dirty="0"/>
              <a:t>Registers are the fastest and smallest type of memory in a computer system, located directly in the CPU. They hold data that is currently being processed by the CPU. Registers have extremely fast access times measured in nanoseconds. However, they are very limited in capacity, typically ranging from a few bytes to a few kilobytes.</a:t>
            </a:r>
            <a:endParaRPr lang="en-US" b="1" dirty="0"/>
          </a:p>
        </p:txBody>
      </p:sp>
    </p:spTree>
    <p:extLst>
      <p:ext uri="{BB962C8B-B14F-4D97-AF65-F5344CB8AC3E}">
        <p14:creationId xmlns:p14="http://schemas.microsoft.com/office/powerpoint/2010/main" val="306313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Hierarchy Design (contd..)</a:t>
            </a:r>
            <a:endParaRPr lang="en-US" dirty="0"/>
          </a:p>
        </p:txBody>
      </p:sp>
      <p:sp>
        <p:nvSpPr>
          <p:cNvPr id="3" name="Content Placeholder 2"/>
          <p:cNvSpPr>
            <a:spLocks noGrp="1"/>
          </p:cNvSpPr>
          <p:nvPr>
            <p:ph idx="1"/>
          </p:nvPr>
        </p:nvSpPr>
        <p:spPr/>
        <p:txBody>
          <a:bodyPr/>
          <a:lstStyle/>
          <a:p>
            <a:pPr marL="0" indent="0">
              <a:buNone/>
            </a:pPr>
            <a:r>
              <a:rPr lang="en-US" b="1" dirty="0"/>
              <a:t>2. Cache Memory</a:t>
            </a:r>
          </a:p>
          <a:p>
            <a:pPr marL="0" indent="0">
              <a:buNone/>
            </a:pPr>
            <a:r>
              <a:rPr lang="en-US" dirty="0"/>
              <a:t>Cache memory is the next level in the memory hierarchy and serves as a buffer between the CPU and main memory (RAM). It is designed to store copies of frequently accessed data and instructions to speed up CPU operations. </a:t>
            </a:r>
            <a:endParaRPr lang="en-US" dirty="0" smtClean="0"/>
          </a:p>
          <a:p>
            <a:pPr marL="0" indent="0">
              <a:buNone/>
            </a:pPr>
            <a:r>
              <a:rPr lang="en-US" dirty="0"/>
              <a:t>Cache </a:t>
            </a:r>
            <a:r>
              <a:rPr lang="en-US" dirty="0" smtClean="0"/>
              <a:t>memory </a:t>
            </a:r>
            <a:r>
              <a:rPr lang="en-US" dirty="0"/>
              <a:t>is faster </a:t>
            </a:r>
            <a:r>
              <a:rPr lang="en-US" dirty="0" smtClean="0"/>
              <a:t>than </a:t>
            </a:r>
            <a:r>
              <a:rPr lang="en-US" dirty="0"/>
              <a:t>main memory but slower than </a:t>
            </a:r>
            <a:r>
              <a:rPr lang="en-US" dirty="0" smtClean="0"/>
              <a:t>registers</a:t>
            </a:r>
          </a:p>
          <a:p>
            <a:pPr marL="0" indent="0">
              <a:buNone/>
            </a:pPr>
            <a:r>
              <a:rPr lang="en-US" dirty="0"/>
              <a:t>There are typically multiple levels of cache memory (L1, L2, and sometimes L3), with each level being larger but slower than the previous one</a:t>
            </a:r>
            <a:r>
              <a:rPr lang="en-US" dirty="0" smtClean="0"/>
              <a:t>.</a:t>
            </a:r>
          </a:p>
          <a:p>
            <a:pPr marL="0" indent="0">
              <a:buNone/>
            </a:pPr>
            <a:endParaRPr lang="en-US" dirty="0"/>
          </a:p>
        </p:txBody>
      </p:sp>
    </p:spTree>
    <p:extLst>
      <p:ext uri="{BB962C8B-B14F-4D97-AF65-F5344CB8AC3E}">
        <p14:creationId xmlns:p14="http://schemas.microsoft.com/office/powerpoint/2010/main" val="69346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868" y="378003"/>
            <a:ext cx="10515600" cy="1325563"/>
          </a:xfrm>
        </p:spPr>
        <p:txBody>
          <a:bodyPr/>
          <a:lstStyle/>
          <a:p>
            <a:r>
              <a:rPr lang="en-US" b="1" dirty="0" smtClean="0"/>
              <a:t>Levels </a:t>
            </a:r>
            <a:r>
              <a:rPr lang="en-US" b="1" dirty="0"/>
              <a:t>of cache memory</a:t>
            </a:r>
          </a:p>
        </p:txBody>
      </p:sp>
      <p:sp>
        <p:nvSpPr>
          <p:cNvPr id="3" name="Content Placeholder 2"/>
          <p:cNvSpPr>
            <a:spLocks noGrp="1"/>
          </p:cNvSpPr>
          <p:nvPr>
            <p:ph idx="1"/>
          </p:nvPr>
        </p:nvSpPr>
        <p:spPr/>
        <p:txBody>
          <a:bodyPr>
            <a:normAutofit fontScale="92500" lnSpcReduction="20000"/>
          </a:bodyPr>
          <a:lstStyle/>
          <a:p>
            <a:r>
              <a:rPr lang="en-US" b="1" dirty="0"/>
              <a:t>L1 Cache (Level 1 Cache):</a:t>
            </a:r>
            <a:r>
              <a:rPr lang="en-US" dirty="0"/>
              <a:t> This is the smallest and fastest cache memory directly integrated into the CPU core. It is used to store frequently accessed data and instructions, providing the fastest access times but limited capacity.</a:t>
            </a:r>
          </a:p>
          <a:p>
            <a:r>
              <a:rPr lang="en-US" b="1" dirty="0"/>
              <a:t>L2 Cache (Level 2 Cache):</a:t>
            </a:r>
            <a:r>
              <a:rPr lang="en-US" dirty="0"/>
              <a:t> L2 cache is larger in size but slower than L1 cache. It is typically located on the same chip as the CPU or in close proximity to it. L2 cache serves as a secondary cache, storing additional frequently accessed data that cannot fit in the L1 cache.</a:t>
            </a:r>
          </a:p>
          <a:p>
            <a:r>
              <a:rPr lang="en-US" b="1" dirty="0"/>
              <a:t>L3 Cache (Level 3 Cache):</a:t>
            </a:r>
            <a:r>
              <a:rPr lang="en-US" dirty="0"/>
              <a:t> L3 cache, if present, is larger but slower than both L1 and L2 caches. It is usually shared among multiple CPU cores within a processor or across the entire CPU socket. L3 cache acts as a last-level cache, providing storage for data that is less frequently accessed but still needs to be readily available.</a:t>
            </a:r>
          </a:p>
          <a:p>
            <a:endParaRPr lang="en-US" dirty="0"/>
          </a:p>
        </p:txBody>
      </p:sp>
    </p:spTree>
    <p:extLst>
      <p:ext uri="{BB962C8B-B14F-4D97-AF65-F5344CB8AC3E}">
        <p14:creationId xmlns:p14="http://schemas.microsoft.com/office/powerpoint/2010/main" val="426942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Hierarchy Design (contd..)</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r>
              <a:rPr lang="en-US" b="1" dirty="0"/>
              <a:t>3. Main Memory</a:t>
            </a:r>
          </a:p>
          <a:p>
            <a:pPr marL="0" indent="0">
              <a:buNone/>
            </a:pPr>
            <a:r>
              <a:rPr lang="en-US" dirty="0"/>
              <a:t>Main memory, or Random Access Memory, is the primary storage area in a computer system. It holds data and instructions that are actively being used by the CPU. Main memory is slower than cache memory but offers significantly larger capacity. Access times are measured in </a:t>
            </a:r>
            <a:r>
              <a:rPr lang="en-US" dirty="0" smtClean="0"/>
              <a:t>nanoseconds </a:t>
            </a:r>
            <a:r>
              <a:rPr lang="en-US" dirty="0"/>
              <a:t>to tens of nanoseconds</a:t>
            </a:r>
            <a:r>
              <a:rPr lang="en-US" dirty="0" smtClean="0"/>
              <a:t>.</a:t>
            </a:r>
          </a:p>
          <a:p>
            <a:pPr marL="0" indent="0" fontAlgn="base">
              <a:buNone/>
            </a:pPr>
            <a:r>
              <a:rPr lang="en-US" sz="3200" b="1" dirty="0" smtClean="0"/>
              <a:t> Types </a:t>
            </a:r>
            <a:r>
              <a:rPr lang="en-US" sz="3200" b="1" dirty="0"/>
              <a:t>of Main Memory</a:t>
            </a:r>
          </a:p>
          <a:p>
            <a:r>
              <a:rPr lang="en-US" b="1" dirty="0" smtClean="0"/>
              <a:t>Static RAM</a:t>
            </a:r>
          </a:p>
          <a:p>
            <a:r>
              <a:rPr lang="en-US" b="1" dirty="0" smtClean="0"/>
              <a:t>Dynamic RAM</a:t>
            </a:r>
            <a:r>
              <a:rPr lang="en-US" dirty="0" smtClean="0"/>
              <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421715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types of main memory are:</a:t>
            </a:r>
          </a:p>
        </p:txBody>
      </p:sp>
      <p:sp>
        <p:nvSpPr>
          <p:cNvPr id="3" name="Content Placeholder 2"/>
          <p:cNvSpPr>
            <a:spLocks noGrp="1"/>
          </p:cNvSpPr>
          <p:nvPr>
            <p:ph idx="1"/>
          </p:nvPr>
        </p:nvSpPr>
        <p:spPr/>
        <p:txBody>
          <a:bodyPr>
            <a:normAutofit fontScale="85000" lnSpcReduction="10000"/>
          </a:bodyPr>
          <a:lstStyle/>
          <a:p>
            <a:endParaRPr lang="en-US" dirty="0"/>
          </a:p>
          <a:p>
            <a:pPr marL="0" indent="0">
              <a:buNone/>
            </a:pPr>
            <a:r>
              <a:rPr lang="en-US" dirty="0"/>
              <a:t>1. Static RAM (SRAM):</a:t>
            </a:r>
          </a:p>
          <a:p>
            <a:pPr marL="0" indent="0">
              <a:buNone/>
            </a:pPr>
            <a:r>
              <a:rPr lang="en-US" dirty="0" smtClean="0"/>
              <a:t> 	Static </a:t>
            </a:r>
            <a:r>
              <a:rPr lang="en-US" dirty="0"/>
              <a:t>RAM (SRAM) is a type of main memory that is one of the fastest and most important forms of main memory. The key characteristic of SRAM is that it retains its information without the need for any refreshing or updating, which contributes to its high speed. It is commonly used as cache memory.</a:t>
            </a:r>
          </a:p>
          <a:p>
            <a:endParaRPr lang="en-US" dirty="0"/>
          </a:p>
          <a:p>
            <a:pPr marL="0" indent="0">
              <a:buNone/>
            </a:pPr>
            <a:r>
              <a:rPr lang="en-US" dirty="0" smtClean="0"/>
              <a:t>2</a:t>
            </a:r>
            <a:r>
              <a:rPr lang="en-US" dirty="0"/>
              <a:t>. Dynamic RAM (DRAM):</a:t>
            </a:r>
          </a:p>
          <a:p>
            <a:pPr marL="0" indent="0">
              <a:buNone/>
            </a:pPr>
            <a:r>
              <a:rPr lang="en-US" dirty="0" smtClean="0"/>
              <a:t>	Dynamic </a:t>
            </a:r>
            <a:r>
              <a:rPr lang="en-US" dirty="0"/>
              <a:t>RAM (DRAM) is another type of main memory that is more common but less </a:t>
            </a:r>
            <a:r>
              <a:rPr lang="en-US" dirty="0" smtClean="0"/>
              <a:t>performance compared </a:t>
            </a:r>
            <a:r>
              <a:rPr lang="en-US" dirty="0"/>
              <a:t>to SRAM. The important characteristic of DRAM is that its information needs to be refreshed or updated continuously to maintain its stability. DRAM is typically used as primary memory.</a:t>
            </a:r>
          </a:p>
        </p:txBody>
      </p:sp>
    </p:spTree>
    <p:extLst>
      <p:ext uri="{BB962C8B-B14F-4D97-AF65-F5344CB8AC3E}">
        <p14:creationId xmlns:p14="http://schemas.microsoft.com/office/powerpoint/2010/main" val="260104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645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Memory Hierarchy</vt:lpstr>
      <vt:lpstr>Memory Hierarchy Design</vt:lpstr>
      <vt:lpstr>Memory Hierarchy Design</vt:lpstr>
      <vt:lpstr>Types of Memory</vt:lpstr>
      <vt:lpstr>Memory Hierarchy Design</vt:lpstr>
      <vt:lpstr>Memory Hierarchy Design (contd..)</vt:lpstr>
      <vt:lpstr>Levels of cache memory</vt:lpstr>
      <vt:lpstr>Memory Hierarchy Design (contd..)</vt:lpstr>
      <vt:lpstr>The types of main memory are:</vt:lpstr>
      <vt:lpstr>Memory Hierarchy Design (contd..)</vt:lpstr>
      <vt:lpstr>Characteristics of Memory Hierarchy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dc:title>
  <dc:creator>Windows User</dc:creator>
  <cp:lastModifiedBy>Windows User</cp:lastModifiedBy>
  <cp:revision>18</cp:revision>
  <dcterms:created xsi:type="dcterms:W3CDTF">2024-04-03T12:41:42Z</dcterms:created>
  <dcterms:modified xsi:type="dcterms:W3CDTF">2024-04-19T06:50:28Z</dcterms:modified>
</cp:coreProperties>
</file>