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12BFA-4898-44C4-A51F-CD6911B5D3C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AED08-C2B3-4D71-B7B3-27732DEFF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6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AED08-C2B3-4D71-B7B3-27732DEFF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FF5E-0C94-45F2-AD7B-098049FD57CD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F4F1-5AE6-4B7E-859A-41A723C0B947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CC4E6-0C25-4421-9FA1-A0EF973CC851}" type="datetime1">
              <a:rPr lang="en-US" smtClean="0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877ED-AE35-4CDB-B60F-680B2C27E79D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spc="-2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72635-0569-42C6-BA8C-C11D866B826D}" type="datetime1">
              <a:rPr lang="en-US" smtClean="0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48653" y="818012"/>
                </a:lnTo>
                <a:lnTo>
                  <a:pt x="96069" y="813890"/>
                </a:lnTo>
                <a:lnTo>
                  <a:pt x="142676" y="807114"/>
                </a:lnTo>
                <a:lnTo>
                  <a:pt x="188396" y="797760"/>
                </a:lnTo>
                <a:lnTo>
                  <a:pt x="233153" y="785906"/>
                </a:lnTo>
                <a:lnTo>
                  <a:pt x="276870" y="771629"/>
                </a:lnTo>
                <a:lnTo>
                  <a:pt x="319469" y="755005"/>
                </a:lnTo>
                <a:lnTo>
                  <a:pt x="360876" y="736111"/>
                </a:lnTo>
                <a:lnTo>
                  <a:pt x="401011" y="715024"/>
                </a:lnTo>
                <a:lnTo>
                  <a:pt x="439799" y="691821"/>
                </a:lnTo>
                <a:lnTo>
                  <a:pt x="477163" y="666580"/>
                </a:lnTo>
                <a:lnTo>
                  <a:pt x="513025" y="639376"/>
                </a:lnTo>
                <a:lnTo>
                  <a:pt x="547310" y="610287"/>
                </a:lnTo>
                <a:lnTo>
                  <a:pt x="579939" y="579389"/>
                </a:lnTo>
                <a:lnTo>
                  <a:pt x="610837" y="546760"/>
                </a:lnTo>
                <a:lnTo>
                  <a:pt x="639926" y="512477"/>
                </a:lnTo>
                <a:lnTo>
                  <a:pt x="667130" y="476615"/>
                </a:lnTo>
                <a:lnTo>
                  <a:pt x="692371" y="439253"/>
                </a:lnTo>
                <a:lnTo>
                  <a:pt x="715574" y="400467"/>
                </a:lnTo>
                <a:lnTo>
                  <a:pt x="736660" y="360334"/>
                </a:lnTo>
                <a:lnTo>
                  <a:pt x="755553" y="318930"/>
                </a:lnTo>
                <a:lnTo>
                  <a:pt x="772177" y="276333"/>
                </a:lnTo>
                <a:lnTo>
                  <a:pt x="786453" y="232620"/>
                </a:lnTo>
                <a:lnTo>
                  <a:pt x="798307" y="187868"/>
                </a:lnTo>
                <a:lnTo>
                  <a:pt x="807660" y="142152"/>
                </a:lnTo>
                <a:lnTo>
                  <a:pt x="814436" y="95551"/>
                </a:lnTo>
                <a:lnTo>
                  <a:pt x="818558" y="48141"/>
                </a:lnTo>
                <a:lnTo>
                  <a:pt x="819949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8558" y="48141"/>
                </a:lnTo>
                <a:lnTo>
                  <a:pt x="814436" y="95551"/>
                </a:lnTo>
                <a:lnTo>
                  <a:pt x="807660" y="142152"/>
                </a:lnTo>
                <a:lnTo>
                  <a:pt x="798307" y="187868"/>
                </a:lnTo>
                <a:lnTo>
                  <a:pt x="786453" y="232620"/>
                </a:lnTo>
                <a:lnTo>
                  <a:pt x="772177" y="276333"/>
                </a:lnTo>
                <a:lnTo>
                  <a:pt x="755553" y="318930"/>
                </a:lnTo>
                <a:lnTo>
                  <a:pt x="736660" y="360334"/>
                </a:lnTo>
                <a:lnTo>
                  <a:pt x="715574" y="400467"/>
                </a:lnTo>
                <a:lnTo>
                  <a:pt x="692371" y="439253"/>
                </a:lnTo>
                <a:lnTo>
                  <a:pt x="667130" y="476615"/>
                </a:lnTo>
                <a:lnTo>
                  <a:pt x="639926" y="512477"/>
                </a:lnTo>
                <a:lnTo>
                  <a:pt x="610837" y="546760"/>
                </a:lnTo>
                <a:lnTo>
                  <a:pt x="579939" y="579389"/>
                </a:lnTo>
                <a:lnTo>
                  <a:pt x="547310" y="610287"/>
                </a:lnTo>
                <a:lnTo>
                  <a:pt x="513025" y="639376"/>
                </a:lnTo>
                <a:lnTo>
                  <a:pt x="477163" y="666580"/>
                </a:lnTo>
                <a:lnTo>
                  <a:pt x="439799" y="691821"/>
                </a:lnTo>
                <a:lnTo>
                  <a:pt x="401011" y="715024"/>
                </a:lnTo>
                <a:lnTo>
                  <a:pt x="360876" y="736111"/>
                </a:lnTo>
                <a:lnTo>
                  <a:pt x="319469" y="755005"/>
                </a:lnTo>
                <a:lnTo>
                  <a:pt x="276870" y="771629"/>
                </a:lnTo>
                <a:lnTo>
                  <a:pt x="233153" y="785906"/>
                </a:lnTo>
                <a:lnTo>
                  <a:pt x="188396" y="797760"/>
                </a:lnTo>
                <a:lnTo>
                  <a:pt x="142676" y="807114"/>
                </a:lnTo>
                <a:lnTo>
                  <a:pt x="96069" y="813890"/>
                </a:lnTo>
                <a:lnTo>
                  <a:pt x="48653" y="818012"/>
                </a:lnTo>
                <a:lnTo>
                  <a:pt x="505" y="819404"/>
                </a:lnTo>
                <a:lnTo>
                  <a:pt x="336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8015" y="6095"/>
            <a:ext cx="1784604" cy="178307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68821" y="21081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09" y="708461"/>
                </a:lnTo>
                <a:lnTo>
                  <a:pt x="20981" y="662500"/>
                </a:lnTo>
                <a:lnTo>
                  <a:pt x="32484" y="617462"/>
                </a:lnTo>
                <a:lnTo>
                  <a:pt x="46346" y="573417"/>
                </a:lnTo>
                <a:lnTo>
                  <a:pt x="62495" y="530438"/>
                </a:lnTo>
                <a:lnTo>
                  <a:pt x="80860" y="488596"/>
                </a:lnTo>
                <a:lnTo>
                  <a:pt x="101369" y="447964"/>
                </a:lnTo>
                <a:lnTo>
                  <a:pt x="123949" y="408613"/>
                </a:lnTo>
                <a:lnTo>
                  <a:pt x="148530" y="370615"/>
                </a:lnTo>
                <a:lnTo>
                  <a:pt x="175039" y="334042"/>
                </a:lnTo>
                <a:lnTo>
                  <a:pt x="203404" y="298966"/>
                </a:lnTo>
                <a:lnTo>
                  <a:pt x="233553" y="265459"/>
                </a:lnTo>
                <a:lnTo>
                  <a:pt x="265416" y="233593"/>
                </a:lnTo>
                <a:lnTo>
                  <a:pt x="298919" y="203439"/>
                </a:lnTo>
                <a:lnTo>
                  <a:pt x="333991" y="175070"/>
                </a:lnTo>
                <a:lnTo>
                  <a:pt x="370561" y="148557"/>
                </a:lnTo>
                <a:lnTo>
                  <a:pt x="408556" y="123973"/>
                </a:lnTo>
                <a:lnTo>
                  <a:pt x="447904" y="101388"/>
                </a:lnTo>
                <a:lnTo>
                  <a:pt x="488534" y="80876"/>
                </a:lnTo>
                <a:lnTo>
                  <a:pt x="530373" y="62508"/>
                </a:lnTo>
                <a:lnTo>
                  <a:pt x="573351" y="46355"/>
                </a:lnTo>
                <a:lnTo>
                  <a:pt x="617394" y="32490"/>
                </a:lnTo>
                <a:lnTo>
                  <a:pt x="662432" y="20985"/>
                </a:lnTo>
                <a:lnTo>
                  <a:pt x="708393" y="11912"/>
                </a:lnTo>
                <a:lnTo>
                  <a:pt x="755204" y="5342"/>
                </a:lnTo>
                <a:lnTo>
                  <a:pt x="802793" y="1347"/>
                </a:lnTo>
                <a:lnTo>
                  <a:pt x="851090" y="0"/>
                </a:lnTo>
                <a:lnTo>
                  <a:pt x="899386" y="1347"/>
                </a:lnTo>
                <a:lnTo>
                  <a:pt x="946976" y="5342"/>
                </a:lnTo>
                <a:lnTo>
                  <a:pt x="993786" y="11912"/>
                </a:lnTo>
                <a:lnTo>
                  <a:pt x="1039746" y="20985"/>
                </a:lnTo>
                <a:lnTo>
                  <a:pt x="1084783" y="32490"/>
                </a:lnTo>
                <a:lnTo>
                  <a:pt x="1128825" y="46355"/>
                </a:lnTo>
                <a:lnTo>
                  <a:pt x="1171801" y="62508"/>
                </a:lnTo>
                <a:lnTo>
                  <a:pt x="1213639" y="80876"/>
                </a:lnTo>
                <a:lnTo>
                  <a:pt x="1254268" y="101388"/>
                </a:lnTo>
                <a:lnTo>
                  <a:pt x="1293614" y="123973"/>
                </a:lnTo>
                <a:lnTo>
                  <a:pt x="1331607" y="148557"/>
                </a:lnTo>
                <a:lnTo>
                  <a:pt x="1368174" y="175070"/>
                </a:lnTo>
                <a:lnTo>
                  <a:pt x="1403245" y="203439"/>
                </a:lnTo>
                <a:lnTo>
                  <a:pt x="1436746" y="233593"/>
                </a:lnTo>
                <a:lnTo>
                  <a:pt x="1468606" y="265459"/>
                </a:lnTo>
                <a:lnTo>
                  <a:pt x="1498754" y="298966"/>
                </a:lnTo>
                <a:lnTo>
                  <a:pt x="1527117" y="334042"/>
                </a:lnTo>
                <a:lnTo>
                  <a:pt x="1553624" y="370615"/>
                </a:lnTo>
                <a:lnTo>
                  <a:pt x="1578203" y="408613"/>
                </a:lnTo>
                <a:lnTo>
                  <a:pt x="1600782" y="447964"/>
                </a:lnTo>
                <a:lnTo>
                  <a:pt x="1621289" y="488596"/>
                </a:lnTo>
                <a:lnTo>
                  <a:pt x="1639653" y="530438"/>
                </a:lnTo>
                <a:lnTo>
                  <a:pt x="1655801" y="573417"/>
                </a:lnTo>
                <a:lnTo>
                  <a:pt x="1669661" y="617462"/>
                </a:lnTo>
                <a:lnTo>
                  <a:pt x="1681163" y="662500"/>
                </a:lnTo>
                <a:lnTo>
                  <a:pt x="1690234" y="708461"/>
                </a:lnTo>
                <a:lnTo>
                  <a:pt x="1696802" y="755271"/>
                </a:lnTo>
                <a:lnTo>
                  <a:pt x="1700795" y="802859"/>
                </a:lnTo>
                <a:lnTo>
                  <a:pt x="1702142" y="851154"/>
                </a:lnTo>
                <a:lnTo>
                  <a:pt x="1700795" y="899447"/>
                </a:lnTo>
                <a:lnTo>
                  <a:pt x="1696802" y="947034"/>
                </a:lnTo>
                <a:lnTo>
                  <a:pt x="1690234" y="993843"/>
                </a:lnTo>
                <a:lnTo>
                  <a:pt x="1681163" y="1039800"/>
                </a:lnTo>
                <a:lnTo>
                  <a:pt x="1669661" y="1084835"/>
                </a:lnTo>
                <a:lnTo>
                  <a:pt x="1655801" y="1128876"/>
                </a:lnTo>
                <a:lnTo>
                  <a:pt x="1639653" y="1171850"/>
                </a:lnTo>
                <a:lnTo>
                  <a:pt x="1621289" y="1213687"/>
                </a:lnTo>
                <a:lnTo>
                  <a:pt x="1600782" y="1254314"/>
                </a:lnTo>
                <a:lnTo>
                  <a:pt x="1578203" y="1293659"/>
                </a:lnTo>
                <a:lnTo>
                  <a:pt x="1553624" y="1331651"/>
                </a:lnTo>
                <a:lnTo>
                  <a:pt x="1527117" y="1368218"/>
                </a:lnTo>
                <a:lnTo>
                  <a:pt x="1498754" y="1403287"/>
                </a:lnTo>
                <a:lnTo>
                  <a:pt x="1468606" y="1436788"/>
                </a:lnTo>
                <a:lnTo>
                  <a:pt x="1436746" y="1468647"/>
                </a:lnTo>
                <a:lnTo>
                  <a:pt x="1403245" y="1498795"/>
                </a:lnTo>
                <a:lnTo>
                  <a:pt x="1368174" y="1527157"/>
                </a:lnTo>
                <a:lnTo>
                  <a:pt x="1331607" y="1553664"/>
                </a:lnTo>
                <a:lnTo>
                  <a:pt x="1293614" y="1578242"/>
                </a:lnTo>
                <a:lnTo>
                  <a:pt x="1254268" y="1600821"/>
                </a:lnTo>
                <a:lnTo>
                  <a:pt x="1213639" y="1621328"/>
                </a:lnTo>
                <a:lnTo>
                  <a:pt x="1171801" y="1639691"/>
                </a:lnTo>
                <a:lnTo>
                  <a:pt x="1128825" y="1655839"/>
                </a:lnTo>
                <a:lnTo>
                  <a:pt x="1084783" y="1669700"/>
                </a:lnTo>
                <a:lnTo>
                  <a:pt x="1039746" y="1681201"/>
                </a:lnTo>
                <a:lnTo>
                  <a:pt x="993786" y="1690272"/>
                </a:lnTo>
                <a:lnTo>
                  <a:pt x="946976" y="1696840"/>
                </a:lnTo>
                <a:lnTo>
                  <a:pt x="899386" y="1700833"/>
                </a:lnTo>
                <a:lnTo>
                  <a:pt x="851090" y="1702181"/>
                </a:lnTo>
                <a:lnTo>
                  <a:pt x="802793" y="1700833"/>
                </a:lnTo>
                <a:lnTo>
                  <a:pt x="755204" y="1696840"/>
                </a:lnTo>
                <a:lnTo>
                  <a:pt x="708393" y="1690272"/>
                </a:lnTo>
                <a:lnTo>
                  <a:pt x="662432" y="1681201"/>
                </a:lnTo>
                <a:lnTo>
                  <a:pt x="617394" y="1669700"/>
                </a:lnTo>
                <a:lnTo>
                  <a:pt x="573351" y="1655839"/>
                </a:lnTo>
                <a:lnTo>
                  <a:pt x="530373" y="1639691"/>
                </a:lnTo>
                <a:lnTo>
                  <a:pt x="488534" y="1621328"/>
                </a:lnTo>
                <a:lnTo>
                  <a:pt x="447904" y="1600821"/>
                </a:lnTo>
                <a:lnTo>
                  <a:pt x="408556" y="1578242"/>
                </a:lnTo>
                <a:lnTo>
                  <a:pt x="370561" y="1553664"/>
                </a:lnTo>
                <a:lnTo>
                  <a:pt x="333991" y="1527157"/>
                </a:lnTo>
                <a:lnTo>
                  <a:pt x="298919" y="1498795"/>
                </a:lnTo>
                <a:lnTo>
                  <a:pt x="265416" y="1468647"/>
                </a:lnTo>
                <a:lnTo>
                  <a:pt x="233553" y="1436788"/>
                </a:lnTo>
                <a:lnTo>
                  <a:pt x="203404" y="1403287"/>
                </a:lnTo>
                <a:lnTo>
                  <a:pt x="175039" y="1368218"/>
                </a:lnTo>
                <a:lnTo>
                  <a:pt x="148530" y="1331651"/>
                </a:lnTo>
                <a:lnTo>
                  <a:pt x="123949" y="1293659"/>
                </a:lnTo>
                <a:lnTo>
                  <a:pt x="101369" y="1254314"/>
                </a:lnTo>
                <a:lnTo>
                  <a:pt x="80860" y="1213687"/>
                </a:lnTo>
                <a:lnTo>
                  <a:pt x="62495" y="1171850"/>
                </a:lnTo>
                <a:lnTo>
                  <a:pt x="46346" y="1128876"/>
                </a:lnTo>
                <a:lnTo>
                  <a:pt x="32484" y="1084835"/>
                </a:lnTo>
                <a:lnTo>
                  <a:pt x="20981" y="1039800"/>
                </a:lnTo>
                <a:lnTo>
                  <a:pt x="11909" y="993843"/>
                </a:lnTo>
                <a:lnTo>
                  <a:pt x="5341" y="947034"/>
                </a:lnTo>
                <a:lnTo>
                  <a:pt x="1347" y="899447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212" y="1045464"/>
            <a:ext cx="1155192" cy="115061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7319" y="1050633"/>
            <a:ext cx="1116813" cy="1111476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  <a:path w="1116965" h="1111885">
                <a:moveTo>
                  <a:pt x="220477" y="286041"/>
                </a:moveTo>
                <a:lnTo>
                  <a:pt x="193856" y="323455"/>
                </a:lnTo>
                <a:lnTo>
                  <a:pt x="171955" y="362810"/>
                </a:lnTo>
                <a:lnTo>
                  <a:pt x="154729" y="403741"/>
                </a:lnTo>
                <a:lnTo>
                  <a:pt x="142131" y="445881"/>
                </a:lnTo>
                <a:lnTo>
                  <a:pt x="134116" y="488865"/>
                </a:lnTo>
                <a:lnTo>
                  <a:pt x="130638" y="532328"/>
                </a:lnTo>
                <a:lnTo>
                  <a:pt x="131651" y="575903"/>
                </a:lnTo>
                <a:lnTo>
                  <a:pt x="137108" y="619227"/>
                </a:lnTo>
                <a:lnTo>
                  <a:pt x="146964" y="661933"/>
                </a:lnTo>
                <a:lnTo>
                  <a:pt x="161173" y="703655"/>
                </a:lnTo>
                <a:lnTo>
                  <a:pt x="179689" y="744028"/>
                </a:lnTo>
                <a:lnTo>
                  <a:pt x="202465" y="782686"/>
                </a:lnTo>
                <a:lnTo>
                  <a:pt x="229457" y="819265"/>
                </a:lnTo>
                <a:lnTo>
                  <a:pt x="260618" y="853397"/>
                </a:lnTo>
                <a:lnTo>
                  <a:pt x="295902" y="884719"/>
                </a:lnTo>
                <a:lnTo>
                  <a:pt x="334265" y="912179"/>
                </a:lnTo>
                <a:lnTo>
                  <a:pt x="374453" y="934995"/>
                </a:lnTo>
                <a:lnTo>
                  <a:pt x="416101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6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8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5" y="622657"/>
                </a:lnTo>
                <a:lnTo>
                  <a:pt x="986203" y="579196"/>
                </a:lnTo>
                <a:lnTo>
                  <a:pt x="985191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69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0" y="176583"/>
                </a:lnTo>
                <a:lnTo>
                  <a:pt x="700741" y="158375"/>
                </a:lnTo>
                <a:lnTo>
                  <a:pt x="657999" y="144737"/>
                </a:lnTo>
                <a:lnTo>
                  <a:pt x="614531" y="135635"/>
                </a:lnTo>
                <a:lnTo>
                  <a:pt x="570702" y="131032"/>
                </a:lnTo>
                <a:lnTo>
                  <a:pt x="526880" y="130891"/>
                </a:lnTo>
                <a:lnTo>
                  <a:pt x="483430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8" y="174222"/>
                </a:lnTo>
                <a:lnTo>
                  <a:pt x="320681" y="195847"/>
                </a:lnTo>
                <a:lnTo>
                  <a:pt x="284587" y="221716"/>
                </a:lnTo>
                <a:lnTo>
                  <a:pt x="251064" y="251793"/>
                </a:lnTo>
                <a:lnTo>
                  <a:pt x="220477" y="28604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2875" y="0"/>
            <a:ext cx="8131175" cy="6858000"/>
          </a:xfrm>
          <a:custGeom>
            <a:avLst/>
            <a:gdLst/>
            <a:ahLst/>
            <a:cxnLst/>
            <a:rect l="l" t="t" r="r" b="b"/>
            <a:pathLst>
              <a:path w="8131175" h="6858000">
                <a:moveTo>
                  <a:pt x="8131175" y="0"/>
                </a:moveTo>
                <a:lnTo>
                  <a:pt x="0" y="0"/>
                </a:lnTo>
                <a:lnTo>
                  <a:pt x="0" y="6858000"/>
                </a:lnTo>
                <a:lnTo>
                  <a:pt x="8131175" y="6858000"/>
                </a:lnTo>
                <a:lnTo>
                  <a:pt x="8131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5736" y="0"/>
            <a:ext cx="155447" cy="6857999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4602" y="485978"/>
            <a:ext cx="6955155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6897" y="1388663"/>
            <a:ext cx="6935470" cy="4644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794628" y="6546413"/>
            <a:ext cx="1372234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6ACAD-754A-4126-8092-9D82B0DF1DE7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28202" y="6546413"/>
            <a:ext cx="24130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9283" y="339852"/>
            <a:ext cx="4817364" cy="1219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1F5F"/>
                </a:solidFill>
                <a:latin typeface="Segoe UI Light"/>
                <a:cs typeface="Segoe UI Light"/>
              </a:rPr>
              <a:t>What</a:t>
            </a:r>
            <a:r>
              <a:rPr spc="-90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001F5F"/>
                </a:solidFill>
                <a:latin typeface="Segoe UI Light"/>
                <a:cs typeface="Segoe UI Light"/>
              </a:rPr>
              <a:t>is</a:t>
            </a:r>
            <a:r>
              <a:rPr spc="-70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001F5F"/>
                </a:solidFill>
                <a:latin typeface="Segoe UI Light"/>
                <a:cs typeface="Segoe UI Light"/>
              </a:rPr>
              <a:t>a</a:t>
            </a:r>
            <a:r>
              <a:rPr spc="-65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spc="-100" dirty="0">
                <a:solidFill>
                  <a:srgbClr val="001F5F"/>
                </a:solidFill>
                <a:latin typeface="Segoe UI Light"/>
                <a:cs typeface="Segoe UI Light"/>
              </a:rPr>
              <a:t>STACK</a:t>
            </a:r>
            <a:r>
              <a:rPr spc="-90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spc="-50" dirty="0">
                <a:solidFill>
                  <a:srgbClr val="001F5F"/>
                </a:solidFill>
                <a:latin typeface="Segoe UI Light"/>
                <a:cs typeface="Segoe UI Light"/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7922" y="1531721"/>
            <a:ext cx="7586980" cy="124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9200"/>
              </a:lnSpc>
              <a:spcBef>
                <a:spcPts val="100"/>
              </a:spcBef>
            </a:pPr>
            <a:r>
              <a:rPr sz="2600" dirty="0">
                <a:latin typeface="Segoe UI Light"/>
                <a:cs typeface="Segoe UI Light"/>
              </a:rPr>
              <a:t>A</a:t>
            </a:r>
            <a:r>
              <a:rPr sz="2600" spc="-15" dirty="0">
                <a:latin typeface="Segoe UI Light"/>
                <a:cs typeface="Segoe UI Light"/>
              </a:rPr>
              <a:t> </a:t>
            </a:r>
            <a:r>
              <a:rPr sz="2600" dirty="0">
                <a:latin typeface="Segoe UI Light"/>
                <a:cs typeface="Segoe UI Light"/>
              </a:rPr>
              <a:t>stack</a:t>
            </a:r>
            <a:r>
              <a:rPr sz="2600" spc="-55" dirty="0">
                <a:latin typeface="Segoe UI Light"/>
                <a:cs typeface="Segoe UI Light"/>
              </a:rPr>
              <a:t> </a:t>
            </a:r>
            <a:r>
              <a:rPr sz="2600" dirty="0">
                <a:latin typeface="Segoe UI Light"/>
                <a:cs typeface="Segoe UI Light"/>
              </a:rPr>
              <a:t>is</a:t>
            </a:r>
            <a:r>
              <a:rPr sz="2600" spc="-20" dirty="0">
                <a:latin typeface="Segoe UI Light"/>
                <a:cs typeface="Segoe UI Light"/>
              </a:rPr>
              <a:t> </a:t>
            </a:r>
            <a:r>
              <a:rPr sz="2600" dirty="0">
                <a:latin typeface="Segoe UI Light"/>
                <a:cs typeface="Segoe UI Light"/>
              </a:rPr>
              <a:t>a</a:t>
            </a:r>
            <a:r>
              <a:rPr sz="2600" spc="-20" dirty="0">
                <a:latin typeface="Segoe UI Light"/>
                <a:cs typeface="Segoe UI Light"/>
              </a:rPr>
              <a:t> </a:t>
            </a:r>
            <a:r>
              <a:rPr sz="2600" dirty="0">
                <a:latin typeface="Segoe UI Light"/>
                <a:cs typeface="Segoe UI Light"/>
              </a:rPr>
              <a:t>container</a:t>
            </a:r>
            <a:r>
              <a:rPr sz="2600" spc="-35" dirty="0">
                <a:latin typeface="Segoe UI Light"/>
                <a:cs typeface="Segoe UI Light"/>
              </a:rPr>
              <a:t> </a:t>
            </a:r>
            <a:r>
              <a:rPr sz="2600" dirty="0">
                <a:latin typeface="Segoe UI Light"/>
                <a:cs typeface="Segoe UI Light"/>
              </a:rPr>
              <a:t>of</a:t>
            </a:r>
            <a:r>
              <a:rPr sz="2600" spc="-40" dirty="0">
                <a:latin typeface="Segoe UI Light"/>
                <a:cs typeface="Segoe UI Light"/>
              </a:rPr>
              <a:t> </a:t>
            </a:r>
            <a:r>
              <a:rPr sz="2600" dirty="0">
                <a:latin typeface="Segoe UI Light"/>
                <a:cs typeface="Segoe UI Light"/>
              </a:rPr>
              <a:t>elements</a:t>
            </a:r>
            <a:r>
              <a:rPr sz="2600" spc="-55" dirty="0">
                <a:latin typeface="Segoe UI Light"/>
                <a:cs typeface="Segoe UI Light"/>
              </a:rPr>
              <a:t> </a:t>
            </a:r>
            <a:r>
              <a:rPr sz="2600" dirty="0">
                <a:latin typeface="Segoe UI Light"/>
                <a:cs typeface="Segoe UI Light"/>
              </a:rPr>
              <a:t>that</a:t>
            </a:r>
            <a:r>
              <a:rPr sz="2600" spc="-35" dirty="0">
                <a:latin typeface="Segoe UI Light"/>
                <a:cs typeface="Segoe UI Light"/>
              </a:rPr>
              <a:t> </a:t>
            </a:r>
            <a:r>
              <a:rPr sz="2600" dirty="0">
                <a:latin typeface="Segoe UI Light"/>
                <a:cs typeface="Segoe UI Light"/>
              </a:rPr>
              <a:t>are</a:t>
            </a:r>
            <a:r>
              <a:rPr sz="2600" spc="-45" dirty="0">
                <a:latin typeface="Segoe UI Light"/>
                <a:cs typeface="Segoe UI Light"/>
              </a:rPr>
              <a:t> </a:t>
            </a:r>
            <a:r>
              <a:rPr sz="2600" dirty="0">
                <a:latin typeface="Segoe UI Light"/>
                <a:cs typeface="Segoe UI Light"/>
              </a:rPr>
              <a:t>inserted</a:t>
            </a:r>
            <a:r>
              <a:rPr sz="2600" spc="-50" dirty="0">
                <a:latin typeface="Segoe UI Light"/>
                <a:cs typeface="Segoe UI Light"/>
              </a:rPr>
              <a:t> </a:t>
            </a:r>
            <a:r>
              <a:rPr sz="2600" spc="-25" dirty="0">
                <a:latin typeface="Segoe UI Light"/>
                <a:cs typeface="Segoe UI Light"/>
              </a:rPr>
              <a:t>and </a:t>
            </a:r>
            <a:r>
              <a:rPr sz="2600" dirty="0">
                <a:latin typeface="Segoe UI Light"/>
                <a:cs typeface="Segoe UI Light"/>
              </a:rPr>
              <a:t>removed</a:t>
            </a:r>
            <a:r>
              <a:rPr sz="2600" spc="-60" dirty="0">
                <a:latin typeface="Segoe UI Light"/>
                <a:cs typeface="Segoe UI Light"/>
              </a:rPr>
              <a:t> </a:t>
            </a:r>
            <a:r>
              <a:rPr sz="2600" dirty="0">
                <a:latin typeface="Segoe UI Light"/>
                <a:cs typeface="Segoe UI Light"/>
              </a:rPr>
              <a:t>according</a:t>
            </a:r>
            <a:r>
              <a:rPr sz="2600" spc="-60" dirty="0">
                <a:latin typeface="Segoe UI Light"/>
                <a:cs typeface="Segoe UI Light"/>
              </a:rPr>
              <a:t> </a:t>
            </a:r>
            <a:r>
              <a:rPr sz="2600" dirty="0">
                <a:latin typeface="Segoe UI Light"/>
                <a:cs typeface="Segoe UI Light"/>
              </a:rPr>
              <a:t>to</a:t>
            </a:r>
            <a:r>
              <a:rPr sz="2600" spc="-20" dirty="0">
                <a:latin typeface="Segoe UI Light"/>
                <a:cs typeface="Segoe UI Light"/>
              </a:rPr>
              <a:t> </a:t>
            </a:r>
            <a:r>
              <a:rPr sz="2600" dirty="0">
                <a:latin typeface="Segoe UI Light"/>
                <a:cs typeface="Segoe UI Light"/>
              </a:rPr>
              <a:t>the</a:t>
            </a:r>
            <a:r>
              <a:rPr sz="2600" spc="-40" dirty="0">
                <a:latin typeface="Segoe UI Light"/>
                <a:cs typeface="Segoe UI Light"/>
              </a:rPr>
              <a:t> </a:t>
            </a:r>
            <a:r>
              <a:rPr sz="2600" dirty="0">
                <a:latin typeface="Segoe UI Light"/>
                <a:cs typeface="Segoe UI Light"/>
              </a:rPr>
              <a:t>last-in</a:t>
            </a:r>
            <a:r>
              <a:rPr sz="2600" spc="-60" dirty="0">
                <a:latin typeface="Segoe UI Light"/>
                <a:cs typeface="Segoe UI Light"/>
              </a:rPr>
              <a:t> </a:t>
            </a:r>
            <a:r>
              <a:rPr sz="2600" dirty="0">
                <a:latin typeface="Segoe UI Light"/>
                <a:cs typeface="Segoe UI Light"/>
              </a:rPr>
              <a:t>first-out</a:t>
            </a:r>
            <a:r>
              <a:rPr sz="2600" spc="-55" dirty="0">
                <a:latin typeface="Segoe UI Light"/>
                <a:cs typeface="Segoe UI Light"/>
              </a:rPr>
              <a:t> </a:t>
            </a:r>
            <a:r>
              <a:rPr sz="2600" spc="-10" dirty="0">
                <a:latin typeface="Segoe UI Light"/>
                <a:cs typeface="Segoe UI Light"/>
              </a:rPr>
              <a:t>(</a:t>
            </a:r>
            <a:r>
              <a:rPr sz="2600" spc="-10" dirty="0">
                <a:solidFill>
                  <a:srgbClr val="FF0000"/>
                </a:solidFill>
                <a:latin typeface="Segoe UI Light"/>
                <a:cs typeface="Segoe UI Light"/>
              </a:rPr>
              <a:t>LIFO</a:t>
            </a:r>
            <a:r>
              <a:rPr sz="2600" spc="-10" dirty="0">
                <a:latin typeface="Segoe UI Light"/>
                <a:cs typeface="Segoe UI Light"/>
              </a:rPr>
              <a:t>)</a:t>
            </a:r>
            <a:endParaRPr sz="2600">
              <a:latin typeface="Segoe UI Light"/>
              <a:cs typeface="Segoe UI Light"/>
            </a:endParaRPr>
          </a:p>
          <a:p>
            <a:pPr marL="293370" algn="ctr">
              <a:lnSpc>
                <a:spcPts val="2810"/>
              </a:lnSpc>
            </a:pPr>
            <a:r>
              <a:rPr sz="2600" spc="-10" dirty="0">
                <a:latin typeface="Segoe UI Light"/>
                <a:cs typeface="Segoe UI Light"/>
              </a:rPr>
              <a:t>principle.</a:t>
            </a:r>
            <a:endParaRPr sz="260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6571" y="3966464"/>
            <a:ext cx="6985634" cy="196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1F5F"/>
                </a:solidFill>
                <a:latin typeface="Segoe UI Light"/>
                <a:cs typeface="Segoe UI Light"/>
              </a:rPr>
              <a:t>A</a:t>
            </a:r>
            <a:r>
              <a:rPr sz="3000" spc="-45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sz="3000" dirty="0">
                <a:solidFill>
                  <a:srgbClr val="001F5F"/>
                </a:solidFill>
                <a:latin typeface="Segoe UI Light"/>
                <a:cs typeface="Segoe UI Light"/>
              </a:rPr>
              <a:t>stack</a:t>
            </a:r>
            <a:r>
              <a:rPr sz="3000" spc="-75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sz="3000" dirty="0">
                <a:solidFill>
                  <a:srgbClr val="001F5F"/>
                </a:solidFill>
                <a:latin typeface="Segoe UI Light"/>
                <a:cs typeface="Segoe UI Light"/>
              </a:rPr>
              <a:t>is</a:t>
            </a:r>
            <a:r>
              <a:rPr sz="3000" spc="-45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sz="3000" dirty="0">
                <a:solidFill>
                  <a:srgbClr val="001F5F"/>
                </a:solidFill>
                <a:latin typeface="Segoe UI Light"/>
                <a:cs typeface="Segoe UI Light"/>
              </a:rPr>
              <a:t>a</a:t>
            </a:r>
            <a:r>
              <a:rPr sz="3000" spc="-35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sz="3000" dirty="0">
                <a:solidFill>
                  <a:srgbClr val="001F5F"/>
                </a:solidFill>
                <a:latin typeface="Segoe UI Light"/>
                <a:cs typeface="Segoe UI Light"/>
              </a:rPr>
              <a:t>ordered</a:t>
            </a:r>
            <a:r>
              <a:rPr sz="3000" spc="-75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sz="3000" dirty="0">
                <a:solidFill>
                  <a:srgbClr val="001F5F"/>
                </a:solidFill>
                <a:latin typeface="Segoe UI Light"/>
                <a:cs typeface="Segoe UI Light"/>
              </a:rPr>
              <a:t>list</a:t>
            </a:r>
            <a:r>
              <a:rPr sz="3000" spc="-75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sz="3000" dirty="0">
                <a:solidFill>
                  <a:srgbClr val="001F5F"/>
                </a:solidFill>
                <a:latin typeface="Segoe UI Light"/>
                <a:cs typeface="Segoe UI Light"/>
              </a:rPr>
              <a:t>of</a:t>
            </a:r>
            <a:r>
              <a:rPr sz="3000" spc="-55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sz="3000" dirty="0">
                <a:solidFill>
                  <a:srgbClr val="001F5F"/>
                </a:solidFill>
                <a:latin typeface="Segoe UI Light"/>
                <a:cs typeface="Segoe UI Light"/>
              </a:rPr>
              <a:t>elements</a:t>
            </a:r>
            <a:r>
              <a:rPr sz="3000" spc="-70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sz="3000" dirty="0">
                <a:solidFill>
                  <a:srgbClr val="001F5F"/>
                </a:solidFill>
                <a:latin typeface="Segoe UI Light"/>
                <a:cs typeface="Segoe UI Light"/>
              </a:rPr>
              <a:t>of</a:t>
            </a:r>
            <a:r>
              <a:rPr sz="3000" spc="-5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sz="3000" spc="-20" dirty="0">
                <a:solidFill>
                  <a:srgbClr val="001F5F"/>
                </a:solidFill>
                <a:latin typeface="Segoe UI Light"/>
                <a:cs typeface="Segoe UI Light"/>
              </a:rPr>
              <a:t>same </a:t>
            </a:r>
            <a:r>
              <a:rPr sz="3000" dirty="0">
                <a:solidFill>
                  <a:srgbClr val="001F5F"/>
                </a:solidFill>
                <a:latin typeface="Segoe UI Light"/>
                <a:cs typeface="Segoe UI Light"/>
              </a:rPr>
              <a:t>data</a:t>
            </a:r>
            <a:r>
              <a:rPr sz="3000" spc="-55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sz="3000" spc="-20" dirty="0">
                <a:solidFill>
                  <a:srgbClr val="001F5F"/>
                </a:solidFill>
                <a:latin typeface="Segoe UI Light"/>
                <a:cs typeface="Segoe UI Light"/>
              </a:rPr>
              <a:t>type</a:t>
            </a:r>
            <a:endParaRPr sz="30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3000">
              <a:latin typeface="Segoe UI Light"/>
              <a:cs typeface="Segoe UI Light"/>
            </a:endParaRPr>
          </a:p>
          <a:p>
            <a:pPr marR="369570" algn="ctr">
              <a:lnSpc>
                <a:spcPct val="100000"/>
              </a:lnSpc>
            </a:pPr>
            <a:r>
              <a:rPr sz="3000" dirty="0">
                <a:solidFill>
                  <a:srgbClr val="C00000"/>
                </a:solidFill>
                <a:latin typeface="Segoe UI Light"/>
                <a:cs typeface="Segoe UI Light"/>
              </a:rPr>
              <a:t>A</a:t>
            </a:r>
            <a:r>
              <a:rPr sz="3000" spc="-20" dirty="0">
                <a:solidFill>
                  <a:srgbClr val="C00000"/>
                </a:solidFill>
                <a:latin typeface="Segoe UI Light"/>
                <a:cs typeface="Segoe UI Light"/>
              </a:rPr>
              <a:t> </a:t>
            </a:r>
            <a:r>
              <a:rPr sz="3000" dirty="0">
                <a:solidFill>
                  <a:srgbClr val="C00000"/>
                </a:solidFill>
                <a:latin typeface="Segoe UI Light"/>
                <a:cs typeface="Segoe UI Light"/>
              </a:rPr>
              <a:t>stack</a:t>
            </a:r>
            <a:r>
              <a:rPr sz="3000" spc="-55" dirty="0">
                <a:solidFill>
                  <a:srgbClr val="C00000"/>
                </a:solidFill>
                <a:latin typeface="Segoe UI Light"/>
                <a:cs typeface="Segoe UI Light"/>
              </a:rPr>
              <a:t> </a:t>
            </a:r>
            <a:r>
              <a:rPr sz="3000" dirty="0">
                <a:solidFill>
                  <a:srgbClr val="C00000"/>
                </a:solidFill>
                <a:latin typeface="Segoe UI Light"/>
                <a:cs typeface="Segoe UI Light"/>
              </a:rPr>
              <a:t>is</a:t>
            </a:r>
            <a:r>
              <a:rPr sz="3000" spc="-25" dirty="0">
                <a:solidFill>
                  <a:srgbClr val="C00000"/>
                </a:solidFill>
                <a:latin typeface="Segoe UI Light"/>
                <a:cs typeface="Segoe UI Light"/>
              </a:rPr>
              <a:t> </a:t>
            </a:r>
            <a:r>
              <a:rPr sz="3000" dirty="0">
                <a:solidFill>
                  <a:srgbClr val="C00000"/>
                </a:solidFill>
                <a:latin typeface="Segoe UI Light"/>
                <a:cs typeface="Segoe UI Light"/>
              </a:rPr>
              <a:t>a</a:t>
            </a:r>
            <a:r>
              <a:rPr sz="3000" spc="-10" dirty="0">
                <a:solidFill>
                  <a:srgbClr val="C00000"/>
                </a:solidFill>
                <a:latin typeface="Segoe UI Light"/>
                <a:cs typeface="Segoe UI Light"/>
              </a:rPr>
              <a:t> </a:t>
            </a:r>
            <a:r>
              <a:rPr sz="3000" dirty="0">
                <a:solidFill>
                  <a:srgbClr val="C00000"/>
                </a:solidFill>
                <a:latin typeface="Segoe UI Light"/>
                <a:cs typeface="Segoe UI Light"/>
              </a:rPr>
              <a:t>Linear</a:t>
            </a:r>
            <a:r>
              <a:rPr sz="3000" spc="-65" dirty="0">
                <a:solidFill>
                  <a:srgbClr val="C00000"/>
                </a:solidFill>
                <a:latin typeface="Segoe UI Light"/>
                <a:cs typeface="Segoe UI Light"/>
              </a:rPr>
              <a:t> </a:t>
            </a:r>
            <a:r>
              <a:rPr sz="3000" spc="-20" dirty="0">
                <a:solidFill>
                  <a:srgbClr val="C00000"/>
                </a:solidFill>
                <a:latin typeface="Segoe UI Light"/>
                <a:cs typeface="Segoe UI Light"/>
              </a:rPr>
              <a:t>list</a:t>
            </a:r>
            <a:endParaRPr sz="3000">
              <a:latin typeface="Segoe UI Light"/>
              <a:cs typeface="Segoe UI Ligh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lang="en-US" spc="-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en-US" spc="-25" smtClean="0"/>
              <a:t>1</a:t>
            </a:fld>
            <a:endParaRPr lang="en-US"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6339" y="91439"/>
            <a:ext cx="6598920" cy="1701164"/>
            <a:chOff x="1196339" y="91439"/>
            <a:chExt cx="6598920" cy="170116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6339" y="91439"/>
              <a:ext cx="6598920" cy="110642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6339" y="685799"/>
              <a:ext cx="4863084" cy="1106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4602" y="220421"/>
            <a:ext cx="5826125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900" spc="-245" dirty="0"/>
              <a:t>Example</a:t>
            </a:r>
            <a:r>
              <a:rPr sz="3900" spc="-105" dirty="0"/>
              <a:t> </a:t>
            </a:r>
            <a:r>
              <a:rPr sz="3900" spc="-125" dirty="0"/>
              <a:t>for</a:t>
            </a:r>
            <a:r>
              <a:rPr sz="3900" spc="-85" dirty="0"/>
              <a:t> </a:t>
            </a:r>
            <a:r>
              <a:rPr sz="3900" spc="-125" dirty="0"/>
              <a:t>Deletion</a:t>
            </a:r>
            <a:r>
              <a:rPr sz="3900" spc="-110" dirty="0"/>
              <a:t> </a:t>
            </a:r>
            <a:r>
              <a:rPr sz="3900" dirty="0"/>
              <a:t>or</a:t>
            </a:r>
            <a:r>
              <a:rPr sz="3900" spc="-80" dirty="0"/>
              <a:t> </a:t>
            </a:r>
            <a:r>
              <a:rPr sz="3900" spc="-45" dirty="0"/>
              <a:t>Pop </a:t>
            </a:r>
            <a:r>
              <a:rPr sz="3900" spc="-110" dirty="0"/>
              <a:t>Operation</a:t>
            </a:r>
            <a:r>
              <a:rPr sz="3900" spc="-430" dirty="0"/>
              <a:t> </a:t>
            </a:r>
            <a:r>
              <a:rPr sz="3900" spc="-25" dirty="0"/>
              <a:t>Algorithm</a:t>
            </a:r>
            <a:endParaRPr sz="39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630" y="1843658"/>
            <a:ext cx="6422644" cy="361099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6339" y="91439"/>
            <a:ext cx="6598920" cy="1701164"/>
            <a:chOff x="1196339" y="91439"/>
            <a:chExt cx="6598920" cy="170116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6339" y="91439"/>
              <a:ext cx="6598920" cy="110642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6339" y="685799"/>
              <a:ext cx="4863084" cy="1106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4602" y="220421"/>
            <a:ext cx="5826125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900" spc="-245" dirty="0"/>
              <a:t>Example</a:t>
            </a:r>
            <a:r>
              <a:rPr sz="3900" spc="-105" dirty="0"/>
              <a:t> </a:t>
            </a:r>
            <a:r>
              <a:rPr sz="3900" spc="-125" dirty="0"/>
              <a:t>for</a:t>
            </a:r>
            <a:r>
              <a:rPr sz="3900" spc="-85" dirty="0"/>
              <a:t> </a:t>
            </a:r>
            <a:r>
              <a:rPr sz="3900" spc="-125" dirty="0"/>
              <a:t>Deletion</a:t>
            </a:r>
            <a:r>
              <a:rPr sz="3900" spc="-110" dirty="0"/>
              <a:t> </a:t>
            </a:r>
            <a:r>
              <a:rPr sz="3900" dirty="0"/>
              <a:t>or</a:t>
            </a:r>
            <a:r>
              <a:rPr sz="3900" spc="-80" dirty="0"/>
              <a:t> </a:t>
            </a:r>
            <a:r>
              <a:rPr sz="3900" spc="-45" dirty="0"/>
              <a:t>Pop </a:t>
            </a:r>
            <a:r>
              <a:rPr sz="3900" spc="-110" dirty="0"/>
              <a:t>Operation</a:t>
            </a:r>
            <a:r>
              <a:rPr sz="3900" spc="-430" dirty="0"/>
              <a:t> </a:t>
            </a:r>
            <a:r>
              <a:rPr sz="3900" spc="-25" dirty="0"/>
              <a:t>Algorithm</a:t>
            </a:r>
            <a:endParaRPr sz="39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7622" y="1447761"/>
            <a:ext cx="7056755" cy="493356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811" y="341375"/>
            <a:ext cx="5343144" cy="1219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85978"/>
            <a:ext cx="46405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5" dirty="0"/>
              <a:t>Applications</a:t>
            </a:r>
            <a:r>
              <a:rPr spc="-70" dirty="0"/>
              <a:t> </a:t>
            </a:r>
            <a:r>
              <a:rPr spc="-240" dirty="0"/>
              <a:t>of</a:t>
            </a:r>
            <a:r>
              <a:rPr spc="-70" dirty="0"/>
              <a:t> </a:t>
            </a:r>
            <a:r>
              <a:rPr spc="-210" dirty="0"/>
              <a:t>Stack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596897" y="1374394"/>
            <a:ext cx="7157084" cy="465963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262890">
              <a:lnSpc>
                <a:spcPct val="80000"/>
              </a:lnSpc>
              <a:spcBef>
                <a:spcPts val="820"/>
              </a:spcBef>
            </a:pPr>
            <a:r>
              <a:rPr sz="3000" spc="-95" dirty="0">
                <a:latin typeface="Trebuchet MS"/>
                <a:cs typeface="Trebuchet MS"/>
              </a:rPr>
              <a:t>There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90" dirty="0">
                <a:latin typeface="Trebuchet MS"/>
                <a:cs typeface="Trebuchet MS"/>
              </a:rPr>
              <a:t>are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220" dirty="0">
                <a:latin typeface="Trebuchet MS"/>
                <a:cs typeface="Trebuchet MS"/>
              </a:rPr>
              <a:t>many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situations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where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300" dirty="0">
                <a:latin typeface="Trebuchet MS"/>
                <a:cs typeface="Trebuchet MS"/>
              </a:rPr>
              <a:t>a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stack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can </a:t>
            </a:r>
            <a:r>
              <a:rPr sz="3000" spc="-204" dirty="0">
                <a:latin typeface="Trebuchet MS"/>
                <a:cs typeface="Trebuchet MS"/>
              </a:rPr>
              <a:t>be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235" dirty="0">
                <a:latin typeface="Trebuchet MS"/>
                <a:cs typeface="Trebuchet MS"/>
              </a:rPr>
              <a:t>useful,</a:t>
            </a:r>
            <a:r>
              <a:rPr sz="3000" spc="-350" dirty="0">
                <a:latin typeface="Trebuchet MS"/>
                <a:cs typeface="Trebuchet MS"/>
              </a:rPr>
              <a:t> </a:t>
            </a:r>
            <a:r>
              <a:rPr sz="3000" spc="-300" dirty="0">
                <a:latin typeface="Trebuchet MS"/>
                <a:cs typeface="Trebuchet MS"/>
              </a:rPr>
              <a:t>a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250" dirty="0">
                <a:latin typeface="Trebuchet MS"/>
                <a:cs typeface="Trebuchet MS"/>
              </a:rPr>
              <a:t>few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180" dirty="0">
                <a:latin typeface="Trebuchet MS"/>
                <a:cs typeface="Trebuchet MS"/>
              </a:rPr>
              <a:t>implementations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of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290" dirty="0">
                <a:latin typeface="Trebuchet MS"/>
                <a:cs typeface="Trebuchet MS"/>
              </a:rPr>
              <a:t>it’s</a:t>
            </a:r>
            <a:r>
              <a:rPr sz="3000" spc="-25" dirty="0">
                <a:latin typeface="Trebuchet MS"/>
                <a:cs typeface="Trebuchet MS"/>
              </a:rPr>
              <a:t> use </a:t>
            </a:r>
            <a:r>
              <a:rPr sz="3000" spc="-140" dirty="0">
                <a:latin typeface="Trebuchet MS"/>
                <a:cs typeface="Trebuchet MS"/>
              </a:rPr>
              <a:t>could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204" dirty="0">
                <a:latin typeface="Trebuchet MS"/>
                <a:cs typeface="Trebuchet MS"/>
              </a:rPr>
              <a:t>be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165" dirty="0">
                <a:latin typeface="Trebuchet MS"/>
                <a:cs typeface="Trebuchet MS"/>
              </a:rPr>
              <a:t>found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295" dirty="0">
                <a:latin typeface="Trebuchet MS"/>
                <a:cs typeface="Trebuchet MS"/>
              </a:rPr>
              <a:t>in:</a:t>
            </a:r>
            <a:endParaRPr sz="3000">
              <a:latin typeface="Trebuchet MS"/>
              <a:cs typeface="Trebuchet MS"/>
            </a:endParaRPr>
          </a:p>
          <a:p>
            <a:pPr marL="295910" marR="147955" indent="-283845">
              <a:lnSpc>
                <a:spcPct val="8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b="1" dirty="0">
                <a:latin typeface="Trebuchet MS"/>
                <a:cs typeface="Trebuchet MS"/>
              </a:rPr>
              <a:t>Backtracking</a:t>
            </a:r>
            <a:r>
              <a:rPr sz="3000" b="1" spc="-70" dirty="0">
                <a:latin typeface="Trebuchet MS"/>
                <a:cs typeface="Trebuchet MS"/>
              </a:rPr>
              <a:t> </a:t>
            </a:r>
            <a:r>
              <a:rPr sz="3000" b="1" spc="-60" dirty="0">
                <a:latin typeface="Trebuchet MS"/>
                <a:cs typeface="Trebuchet MS"/>
              </a:rPr>
              <a:t>features</a:t>
            </a:r>
            <a:r>
              <a:rPr sz="3000" b="1" spc="-55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-</a:t>
            </a:r>
            <a:r>
              <a:rPr sz="3000" spc="-415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This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could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204" dirty="0">
                <a:latin typeface="Trebuchet MS"/>
                <a:cs typeface="Trebuchet MS"/>
              </a:rPr>
              <a:t>be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an </a:t>
            </a:r>
            <a:r>
              <a:rPr sz="3000" spc="-85" dirty="0">
                <a:latin typeface="Trebuchet MS"/>
                <a:cs typeface="Trebuchet MS"/>
              </a:rPr>
              <a:t>undo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225" dirty="0">
                <a:latin typeface="Trebuchet MS"/>
                <a:cs typeface="Trebuchet MS"/>
              </a:rPr>
              <a:t>feature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80" dirty="0">
                <a:latin typeface="Trebuchet MS"/>
                <a:cs typeface="Trebuchet MS"/>
              </a:rPr>
              <a:t>in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300" dirty="0">
                <a:latin typeface="Trebuchet MS"/>
                <a:cs typeface="Trebuchet MS"/>
              </a:rPr>
              <a:t>a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text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editing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application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or </a:t>
            </a:r>
            <a:r>
              <a:rPr sz="3000" spc="-20" dirty="0">
                <a:latin typeface="Trebuchet MS"/>
                <a:cs typeface="Trebuchet MS"/>
              </a:rPr>
              <a:t>to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300" dirty="0">
                <a:latin typeface="Trebuchet MS"/>
                <a:cs typeface="Trebuchet MS"/>
              </a:rPr>
              <a:t>a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35" dirty="0">
                <a:latin typeface="Trebuchet MS"/>
                <a:cs typeface="Trebuchet MS"/>
              </a:rPr>
              <a:t>previous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choice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point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75" dirty="0">
                <a:latin typeface="Trebuchet MS"/>
                <a:cs typeface="Trebuchet MS"/>
              </a:rPr>
              <a:t>in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300" dirty="0">
                <a:latin typeface="Trebuchet MS"/>
                <a:cs typeface="Trebuchet MS"/>
              </a:rPr>
              <a:t>a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game.The </a:t>
            </a:r>
            <a:r>
              <a:rPr sz="3000" spc="-175" dirty="0">
                <a:latin typeface="Trebuchet MS"/>
                <a:cs typeface="Trebuchet MS"/>
              </a:rPr>
              <a:t>stack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85" dirty="0">
                <a:latin typeface="Trebuchet MS"/>
                <a:cs typeface="Trebuchet MS"/>
              </a:rPr>
              <a:t>simply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allows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us</a:t>
            </a:r>
            <a:r>
              <a:rPr sz="3000" spc="-16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to</a:t>
            </a:r>
            <a:r>
              <a:rPr sz="3000" spc="-105" dirty="0">
                <a:latin typeface="Trebuchet MS"/>
                <a:cs typeface="Trebuchet MS"/>
              </a:rPr>
              <a:t> pop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85" dirty="0">
                <a:latin typeface="Trebuchet MS"/>
                <a:cs typeface="Trebuchet MS"/>
              </a:rPr>
              <a:t>the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previous </a:t>
            </a:r>
            <a:r>
              <a:rPr sz="3000" spc="-210" dirty="0">
                <a:latin typeface="Trebuchet MS"/>
                <a:cs typeface="Trebuchet MS"/>
              </a:rPr>
              <a:t>item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from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290" dirty="0">
                <a:latin typeface="Trebuchet MS"/>
                <a:cs typeface="Trebuchet MS"/>
              </a:rPr>
              <a:t>it’s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250" dirty="0">
                <a:latin typeface="Trebuchet MS"/>
                <a:cs typeface="Trebuchet MS"/>
              </a:rPr>
              <a:t>data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structure.</a:t>
            </a:r>
            <a:endParaRPr sz="3000">
              <a:latin typeface="Trebuchet MS"/>
              <a:cs typeface="Trebuchet MS"/>
            </a:endParaRPr>
          </a:p>
          <a:p>
            <a:pPr marL="295910" marR="5080" indent="-283845">
              <a:lnSpc>
                <a:spcPct val="8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b="1" spc="-20" dirty="0">
                <a:latin typeface="Trebuchet MS"/>
                <a:cs typeface="Trebuchet MS"/>
              </a:rPr>
              <a:t>Recursive</a:t>
            </a:r>
            <a:r>
              <a:rPr sz="3000" b="1" spc="-95" dirty="0">
                <a:latin typeface="Trebuchet MS"/>
                <a:cs typeface="Trebuchet MS"/>
              </a:rPr>
              <a:t> </a:t>
            </a:r>
            <a:r>
              <a:rPr sz="3000" b="1" dirty="0">
                <a:latin typeface="Trebuchet MS"/>
                <a:cs typeface="Trebuchet MS"/>
              </a:rPr>
              <a:t>algorithms</a:t>
            </a:r>
            <a:r>
              <a:rPr sz="3000" b="1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-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During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recursion, </a:t>
            </a:r>
            <a:r>
              <a:rPr sz="3000" spc="-185" dirty="0">
                <a:latin typeface="Trebuchet MS"/>
                <a:cs typeface="Trebuchet MS"/>
              </a:rPr>
              <a:t>we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sometimes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85" dirty="0">
                <a:latin typeface="Trebuchet MS"/>
                <a:cs typeface="Trebuchet MS"/>
              </a:rPr>
              <a:t>need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to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push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temporary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65" dirty="0">
                <a:latin typeface="Trebuchet MS"/>
                <a:cs typeface="Trebuchet MS"/>
              </a:rPr>
              <a:t>data </a:t>
            </a:r>
            <a:r>
              <a:rPr sz="3000" spc="-35" dirty="0">
                <a:latin typeface="Trebuchet MS"/>
                <a:cs typeface="Trebuchet MS"/>
              </a:rPr>
              <a:t>onto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300" dirty="0">
                <a:latin typeface="Trebuchet MS"/>
                <a:cs typeface="Trebuchet MS"/>
              </a:rPr>
              <a:t>a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225" dirty="0">
                <a:latin typeface="Trebuchet MS"/>
                <a:cs typeface="Trebuchet MS"/>
              </a:rPr>
              <a:t>stack,</a:t>
            </a:r>
            <a:r>
              <a:rPr sz="3000" spc="-365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popping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185" dirty="0">
                <a:latin typeface="Trebuchet MS"/>
                <a:cs typeface="Trebuchet MS"/>
              </a:rPr>
              <a:t>the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250" dirty="0">
                <a:latin typeface="Trebuchet MS"/>
                <a:cs typeface="Trebuchet MS"/>
              </a:rPr>
              <a:t>data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85" dirty="0">
                <a:latin typeface="Trebuchet MS"/>
                <a:cs typeface="Trebuchet MS"/>
              </a:rPr>
              <a:t>as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we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back </a:t>
            </a:r>
            <a:r>
              <a:rPr sz="3000" spc="-155" dirty="0">
                <a:latin typeface="Trebuchet MS"/>
                <a:cs typeface="Trebuchet MS"/>
              </a:rPr>
              <a:t>track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through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85" dirty="0">
                <a:latin typeface="Trebuchet MS"/>
                <a:cs typeface="Trebuchet MS"/>
              </a:rPr>
              <a:t>the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90" dirty="0">
                <a:latin typeface="Trebuchet MS"/>
                <a:cs typeface="Trebuchet MS"/>
              </a:rPr>
              <a:t>stages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65" dirty="0">
                <a:latin typeface="Trebuchet MS"/>
                <a:cs typeface="Trebuchet MS"/>
              </a:rPr>
              <a:t>of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our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algorithm.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9283" y="329184"/>
            <a:ext cx="5965190" cy="1247140"/>
            <a:chOff x="1129283" y="329184"/>
            <a:chExt cx="5965190" cy="12471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283" y="338328"/>
              <a:ext cx="4485132" cy="1219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9848" y="329184"/>
              <a:ext cx="1290827" cy="12466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487" y="329184"/>
              <a:ext cx="1141475" cy="12466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7775" y="329184"/>
              <a:ext cx="1266444" cy="124663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  <a:latin typeface="Segoe UI Light"/>
                <a:cs typeface="Segoe UI Light"/>
              </a:rPr>
              <a:t>Infix</a:t>
            </a:r>
            <a:r>
              <a:rPr spc="-140" dirty="0">
                <a:solidFill>
                  <a:srgbClr val="000000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000000"/>
                </a:solidFill>
                <a:latin typeface="Segoe UI Light"/>
                <a:cs typeface="Segoe UI Light"/>
              </a:rPr>
              <a:t>Expression</a:t>
            </a:r>
            <a:r>
              <a:rPr spc="-105" dirty="0">
                <a:solidFill>
                  <a:srgbClr val="000000"/>
                </a:solidFill>
                <a:latin typeface="Segoe UI Light"/>
                <a:cs typeface="Segoe UI Light"/>
              </a:rPr>
              <a:t> </a:t>
            </a:r>
            <a:r>
              <a:rPr spc="350" dirty="0">
                <a:solidFill>
                  <a:srgbClr val="000000"/>
                </a:solidFill>
                <a:latin typeface="Segoe UI Light"/>
                <a:cs typeface="Segoe UI Light"/>
              </a:rPr>
              <a:t>[</a:t>
            </a:r>
            <a:r>
              <a:rPr sz="4400" spc="350" dirty="0">
                <a:solidFill>
                  <a:srgbClr val="000000"/>
                </a:solidFill>
              </a:rPr>
              <a:t>X</a:t>
            </a:r>
            <a:r>
              <a:rPr sz="4400" spc="-204" dirty="0">
                <a:solidFill>
                  <a:srgbClr val="000000"/>
                </a:solidFill>
              </a:rPr>
              <a:t> </a:t>
            </a:r>
            <a:r>
              <a:rPr sz="4400" spc="250" dirty="0">
                <a:solidFill>
                  <a:srgbClr val="000000"/>
                </a:solidFill>
              </a:rPr>
              <a:t>+</a:t>
            </a:r>
            <a:r>
              <a:rPr sz="4400" spc="-755" dirty="0">
                <a:solidFill>
                  <a:srgbClr val="000000"/>
                </a:solidFill>
              </a:rPr>
              <a:t> </a:t>
            </a:r>
            <a:r>
              <a:rPr sz="4400" spc="-25" dirty="0">
                <a:solidFill>
                  <a:srgbClr val="000000"/>
                </a:solidFill>
              </a:rPr>
              <a:t>Y]</a:t>
            </a:r>
            <a:endParaRPr sz="4400">
              <a:latin typeface="Segoe UI Light"/>
              <a:cs typeface="Segoe U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4703" y="1602740"/>
            <a:ext cx="7308215" cy="3668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005" marR="1245870" indent="-281940" algn="just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80357"/>
              <a:buFont typeface="Segoe UI Symbol"/>
              <a:buChar char="⚫"/>
              <a:tabLst>
                <a:tab pos="295910" algn="l"/>
              </a:tabLst>
            </a:pPr>
            <a:r>
              <a:rPr sz="2800" spc="-40" dirty="0">
                <a:latin typeface="Trebuchet MS"/>
                <a:cs typeface="Trebuchet MS"/>
              </a:rPr>
              <a:t>Operators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204" dirty="0">
                <a:latin typeface="Trebuchet MS"/>
                <a:cs typeface="Trebuchet MS"/>
              </a:rPr>
              <a:t>are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written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in-</a:t>
            </a:r>
            <a:r>
              <a:rPr sz="2800" spc="-190" dirty="0">
                <a:latin typeface="Trebuchet MS"/>
                <a:cs typeface="Trebuchet MS"/>
              </a:rPr>
              <a:t>between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their 	</a:t>
            </a:r>
            <a:r>
              <a:rPr sz="2800" spc="-125" dirty="0">
                <a:latin typeface="Trebuchet MS"/>
                <a:cs typeface="Trebuchet MS"/>
              </a:rPr>
              <a:t>operands.This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is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195" dirty="0">
                <a:latin typeface="Trebuchet MS"/>
                <a:cs typeface="Trebuchet MS"/>
              </a:rPr>
              <a:t>the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usual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-260" dirty="0">
                <a:latin typeface="Trebuchet MS"/>
                <a:cs typeface="Trebuchet MS"/>
              </a:rPr>
              <a:t>way</a:t>
            </a:r>
            <a:r>
              <a:rPr sz="2800" spc="50" dirty="0">
                <a:latin typeface="Trebuchet MS"/>
                <a:cs typeface="Trebuchet MS"/>
              </a:rPr>
              <a:t> </a:t>
            </a:r>
            <a:r>
              <a:rPr sz="2800" spc="-200" dirty="0">
                <a:latin typeface="Trebuchet MS"/>
                <a:cs typeface="Trebuchet MS"/>
              </a:rPr>
              <a:t>we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write 	</a:t>
            </a:r>
            <a:r>
              <a:rPr sz="2800" spc="-45" dirty="0">
                <a:latin typeface="Trebuchet MS"/>
                <a:cs typeface="Trebuchet MS"/>
              </a:rPr>
              <a:t>expressions.</a:t>
            </a:r>
            <a:endParaRPr sz="2800">
              <a:latin typeface="Trebuchet MS"/>
              <a:cs typeface="Trebuchet MS"/>
            </a:endParaRPr>
          </a:p>
          <a:p>
            <a:pPr marL="294640" indent="-281940" algn="just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Segoe UI Symbol"/>
              <a:buChar char="⚫"/>
              <a:tabLst>
                <a:tab pos="294640" algn="l"/>
              </a:tabLst>
            </a:pPr>
            <a:r>
              <a:rPr sz="2800" dirty="0">
                <a:latin typeface="Trebuchet MS"/>
                <a:cs typeface="Trebuchet MS"/>
              </a:rPr>
              <a:t>An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expression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such</a:t>
            </a:r>
            <a:r>
              <a:rPr sz="2800" spc="-25" dirty="0">
                <a:latin typeface="Trebuchet MS"/>
                <a:cs typeface="Trebuchet MS"/>
              </a:rPr>
              <a:t> as</a:t>
            </a:r>
            <a:endParaRPr sz="2800">
              <a:latin typeface="Trebuchet MS"/>
              <a:cs typeface="Trebuchet MS"/>
            </a:endParaRPr>
          </a:p>
          <a:p>
            <a:pPr marL="467359" algn="ctr">
              <a:lnSpc>
                <a:spcPct val="100000"/>
              </a:lnSpc>
              <a:spcBef>
                <a:spcPts val="600"/>
              </a:spcBef>
            </a:pPr>
            <a:r>
              <a:rPr sz="2800" spc="210" dirty="0">
                <a:latin typeface="Trebuchet MS"/>
                <a:cs typeface="Trebuchet MS"/>
              </a:rPr>
              <a:t>A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*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(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B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160" dirty="0">
                <a:latin typeface="Trebuchet MS"/>
                <a:cs typeface="Trebuchet MS"/>
              </a:rPr>
              <a:t>+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spc="300" dirty="0">
                <a:latin typeface="Trebuchet MS"/>
                <a:cs typeface="Trebuchet MS"/>
              </a:rPr>
              <a:t>C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)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690" dirty="0">
                <a:latin typeface="Trebuchet MS"/>
                <a:cs typeface="Trebuchet MS"/>
              </a:rPr>
              <a:t>/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325" dirty="0">
                <a:latin typeface="Trebuchet MS"/>
                <a:cs typeface="Trebuchet MS"/>
              </a:rPr>
              <a:t>D</a:t>
            </a:r>
            <a:endParaRPr sz="2800">
              <a:latin typeface="Trebuchet MS"/>
              <a:cs typeface="Trebuchet MS"/>
            </a:endParaRPr>
          </a:p>
          <a:p>
            <a:pPr marL="294005" marR="5080" indent="-28194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80357"/>
              <a:buFont typeface="Segoe UI Symbol"/>
              <a:buChar char="⚫"/>
              <a:tabLst>
                <a:tab pos="295910" algn="l"/>
              </a:tabLst>
            </a:pPr>
            <a:r>
              <a:rPr sz="2800" spc="-120" dirty="0">
                <a:latin typeface="Trebuchet MS"/>
                <a:cs typeface="Trebuchet MS"/>
              </a:rPr>
              <a:t>is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usually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204" dirty="0">
                <a:latin typeface="Trebuchet MS"/>
                <a:cs typeface="Trebuchet MS"/>
              </a:rPr>
              <a:t>taken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to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200" dirty="0">
                <a:latin typeface="Trebuchet MS"/>
                <a:cs typeface="Trebuchet MS"/>
              </a:rPr>
              <a:t>mean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something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245" dirty="0">
                <a:latin typeface="Trebuchet MS"/>
                <a:cs typeface="Trebuchet MS"/>
              </a:rPr>
              <a:t>like:</a:t>
            </a:r>
            <a:r>
              <a:rPr sz="2800" spc="-34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"First 	</a:t>
            </a:r>
            <a:r>
              <a:rPr sz="2800" spc="-204" dirty="0">
                <a:latin typeface="Trebuchet MS"/>
                <a:cs typeface="Trebuchet MS"/>
              </a:rPr>
              <a:t>add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B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and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300" dirty="0">
                <a:latin typeface="Trebuchet MS"/>
                <a:cs typeface="Trebuchet MS"/>
              </a:rPr>
              <a:t>C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200" dirty="0">
                <a:latin typeface="Trebuchet MS"/>
                <a:cs typeface="Trebuchet MS"/>
              </a:rPr>
              <a:t>together,</a:t>
            </a:r>
            <a:r>
              <a:rPr sz="2800" spc="-345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then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95" dirty="0">
                <a:latin typeface="Trebuchet MS"/>
                <a:cs typeface="Trebuchet MS"/>
              </a:rPr>
              <a:t>multiply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the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result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by 	</a:t>
            </a:r>
            <a:r>
              <a:rPr sz="2800" spc="-114" dirty="0">
                <a:latin typeface="Trebuchet MS"/>
                <a:cs typeface="Trebuchet MS"/>
              </a:rPr>
              <a:t>A,</a:t>
            </a:r>
            <a:r>
              <a:rPr sz="2800" spc="-360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then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divide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by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375" dirty="0">
                <a:latin typeface="Trebuchet MS"/>
                <a:cs typeface="Trebuchet MS"/>
              </a:rPr>
              <a:t>D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to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215" dirty="0">
                <a:latin typeface="Trebuchet MS"/>
                <a:cs typeface="Trebuchet MS"/>
              </a:rPr>
              <a:t>give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the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250" dirty="0">
                <a:latin typeface="Trebuchet MS"/>
                <a:cs typeface="Trebuchet MS"/>
              </a:rPr>
              <a:t>final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answer."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lang="en-US" spc="-2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en-US" spc="-25" smtClean="0"/>
              <a:t>13</a:t>
            </a:fld>
            <a:endParaRPr lang="en-US"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9283" y="339852"/>
            <a:ext cx="5736336" cy="1219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1F5F"/>
                </a:solidFill>
                <a:latin typeface="Segoe UI Light"/>
                <a:cs typeface="Segoe UI Light"/>
              </a:rPr>
              <a:t>Postfix</a:t>
            </a:r>
            <a:r>
              <a:rPr spc="-210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001F5F"/>
                </a:solidFill>
                <a:latin typeface="Segoe UI Light"/>
                <a:cs typeface="Segoe UI Light"/>
              </a:rPr>
              <a:t>Notation</a:t>
            </a:r>
            <a:r>
              <a:rPr spc="-210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spc="-10" dirty="0">
                <a:solidFill>
                  <a:srgbClr val="001F5F"/>
                </a:solidFill>
                <a:latin typeface="Segoe UI Light"/>
                <a:cs typeface="Segoe UI Light"/>
              </a:rPr>
              <a:t>[XY+]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6299" y="1415287"/>
            <a:ext cx="6862445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Trebuchet MS"/>
                <a:cs typeface="Trebuchet MS"/>
              </a:rPr>
              <a:t>Also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known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as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"Reverse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Polish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notation"</a:t>
            </a:r>
            <a:endParaRPr sz="28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800" spc="-40" dirty="0">
                <a:latin typeface="Trebuchet MS"/>
                <a:cs typeface="Trebuchet MS"/>
              </a:rPr>
              <a:t>Operators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are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written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204" dirty="0">
                <a:latin typeface="Trebuchet MS"/>
                <a:cs typeface="Trebuchet MS"/>
              </a:rPr>
              <a:t>after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their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operands.</a:t>
            </a:r>
            <a:endParaRPr sz="2800">
              <a:latin typeface="Trebuchet MS"/>
              <a:cs typeface="Trebuchet MS"/>
            </a:endParaRPr>
          </a:p>
          <a:p>
            <a:pPr marL="355600" marR="395605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800" spc="-85" dirty="0">
                <a:latin typeface="Trebuchet MS"/>
                <a:cs typeface="Trebuchet MS"/>
              </a:rPr>
              <a:t>The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infix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expression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of</a:t>
            </a:r>
            <a:r>
              <a:rPr sz="2800" spc="-355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A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*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(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B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160" dirty="0">
                <a:latin typeface="Trebuchet MS"/>
                <a:cs typeface="Trebuchet MS"/>
              </a:rPr>
              <a:t>+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300" dirty="0">
                <a:latin typeface="Trebuchet MS"/>
                <a:cs typeface="Trebuchet MS"/>
              </a:rPr>
              <a:t>C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)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-690" dirty="0">
                <a:latin typeface="Trebuchet MS"/>
                <a:cs typeface="Trebuchet MS"/>
              </a:rPr>
              <a:t>/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375" dirty="0">
                <a:latin typeface="Trebuchet MS"/>
                <a:cs typeface="Trebuchet MS"/>
              </a:rPr>
              <a:t>D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is </a:t>
            </a:r>
            <a:r>
              <a:rPr sz="2800" spc="-200" dirty="0">
                <a:latin typeface="Trebuchet MS"/>
                <a:cs typeface="Trebuchet MS"/>
              </a:rPr>
              <a:t>equivalent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to</a:t>
            </a:r>
            <a:r>
              <a:rPr sz="2800" spc="-330" dirty="0">
                <a:latin typeface="Trebuchet MS"/>
                <a:cs typeface="Trebuchet MS"/>
              </a:rPr>
              <a:t> </a:t>
            </a:r>
            <a:r>
              <a:rPr sz="2800" spc="210" dirty="0">
                <a:latin typeface="Trebuchet MS"/>
                <a:cs typeface="Trebuchet MS"/>
              </a:rPr>
              <a:t>A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B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300" dirty="0">
                <a:latin typeface="Trebuchet MS"/>
                <a:cs typeface="Trebuchet MS"/>
              </a:rPr>
              <a:t>C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160" dirty="0">
                <a:latin typeface="Trebuchet MS"/>
                <a:cs typeface="Trebuchet MS"/>
              </a:rPr>
              <a:t>+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*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375" dirty="0">
                <a:latin typeface="Trebuchet MS"/>
                <a:cs typeface="Trebuchet MS"/>
              </a:rPr>
              <a:t>D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740" dirty="0">
                <a:latin typeface="Trebuchet MS"/>
                <a:cs typeface="Trebuchet MS"/>
              </a:rPr>
              <a:t>/</a:t>
            </a:r>
            <a:endParaRPr sz="2800">
              <a:latin typeface="Trebuchet MS"/>
              <a:cs typeface="Trebuchet MS"/>
            </a:endParaRPr>
          </a:p>
          <a:p>
            <a:pPr marL="355600" marR="33528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800" spc="-85" dirty="0">
                <a:latin typeface="Trebuchet MS"/>
                <a:cs typeface="Trebuchet MS"/>
              </a:rPr>
              <a:t>The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order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of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evaluation</a:t>
            </a:r>
            <a:r>
              <a:rPr sz="2800" spc="-40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of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operators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is </a:t>
            </a:r>
            <a:r>
              <a:rPr sz="2800" spc="-220" dirty="0">
                <a:latin typeface="Trebuchet MS"/>
                <a:cs typeface="Trebuchet MS"/>
              </a:rPr>
              <a:t>always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-220" dirty="0">
                <a:latin typeface="Trebuchet MS"/>
                <a:cs typeface="Trebuchet MS"/>
              </a:rPr>
              <a:t>left-</a:t>
            </a:r>
            <a:r>
              <a:rPr sz="2800" spc="-100" dirty="0">
                <a:latin typeface="Trebuchet MS"/>
                <a:cs typeface="Trebuchet MS"/>
              </a:rPr>
              <a:t>to-</a:t>
            </a:r>
            <a:r>
              <a:rPr sz="2800" spc="-195" dirty="0">
                <a:latin typeface="Trebuchet MS"/>
                <a:cs typeface="Trebuchet MS"/>
              </a:rPr>
              <a:t>right,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and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brackets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cannot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be </a:t>
            </a:r>
            <a:r>
              <a:rPr sz="2800" spc="-130" dirty="0">
                <a:latin typeface="Trebuchet MS"/>
                <a:cs typeface="Trebuchet MS"/>
              </a:rPr>
              <a:t>used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to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-200" dirty="0">
                <a:latin typeface="Trebuchet MS"/>
                <a:cs typeface="Trebuchet MS"/>
              </a:rPr>
              <a:t>change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this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order.</a:t>
            </a:r>
            <a:endParaRPr sz="2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165" dirty="0">
                <a:latin typeface="Trebuchet MS"/>
                <a:cs typeface="Trebuchet MS"/>
              </a:rPr>
              <a:t>Because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the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"+"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is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to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the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-245" dirty="0">
                <a:latin typeface="Trebuchet MS"/>
                <a:cs typeface="Trebuchet MS"/>
              </a:rPr>
              <a:t>left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of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the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"*"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in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the </a:t>
            </a:r>
            <a:r>
              <a:rPr sz="2800" spc="-190" dirty="0">
                <a:latin typeface="Trebuchet MS"/>
                <a:cs typeface="Trebuchet MS"/>
              </a:rPr>
              <a:t>example</a:t>
            </a:r>
            <a:r>
              <a:rPr sz="2800" spc="-30" dirty="0">
                <a:latin typeface="Trebuchet MS"/>
                <a:cs typeface="Trebuchet MS"/>
              </a:rPr>
              <a:t> </a:t>
            </a:r>
            <a:r>
              <a:rPr sz="2800" spc="-210" dirty="0">
                <a:latin typeface="Trebuchet MS"/>
                <a:cs typeface="Trebuchet MS"/>
              </a:rPr>
              <a:t>above,</a:t>
            </a:r>
            <a:r>
              <a:rPr sz="2800" spc="-325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the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addition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must</a:t>
            </a:r>
            <a:r>
              <a:rPr sz="2800" spc="-25" dirty="0">
                <a:latin typeface="Trebuchet MS"/>
                <a:cs typeface="Trebuchet MS"/>
              </a:rPr>
              <a:t> be </a:t>
            </a:r>
            <a:r>
              <a:rPr sz="2800" spc="-140" dirty="0">
                <a:latin typeface="Trebuchet MS"/>
                <a:cs typeface="Trebuchet MS"/>
              </a:rPr>
              <a:t>performed</a:t>
            </a:r>
            <a:r>
              <a:rPr sz="2800" spc="-40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before</a:t>
            </a:r>
            <a:r>
              <a:rPr sz="2800" spc="-4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the</a:t>
            </a:r>
            <a:r>
              <a:rPr sz="2800" spc="-3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multiplication.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en-US" spc="-25" smtClean="0"/>
              <a:t>14</a:t>
            </a:fld>
            <a:endParaRPr lang="en-US"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9283" y="339852"/>
            <a:ext cx="5736336" cy="1219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1F5F"/>
                </a:solidFill>
                <a:latin typeface="Segoe UI Light"/>
                <a:cs typeface="Segoe UI Light"/>
              </a:rPr>
              <a:t>Postfix</a:t>
            </a:r>
            <a:r>
              <a:rPr spc="-210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001F5F"/>
                </a:solidFill>
                <a:latin typeface="Segoe UI Light"/>
                <a:cs typeface="Segoe UI Light"/>
              </a:rPr>
              <a:t>Notation</a:t>
            </a:r>
            <a:r>
              <a:rPr spc="-210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spc="-10" dirty="0">
                <a:solidFill>
                  <a:srgbClr val="001F5F"/>
                </a:solidFill>
                <a:latin typeface="Segoe UI Light"/>
                <a:cs typeface="Segoe UI Light"/>
              </a:rPr>
              <a:t>[XY+]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6299" y="1415287"/>
            <a:ext cx="6918959" cy="4294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17830" algn="l"/>
              </a:tabLst>
            </a:pPr>
            <a:r>
              <a:rPr sz="2800" spc="210" dirty="0">
                <a:latin typeface="Trebuchet MS"/>
                <a:cs typeface="Trebuchet MS"/>
              </a:rPr>
              <a:t>A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B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300" dirty="0">
                <a:latin typeface="Trebuchet MS"/>
                <a:cs typeface="Trebuchet MS"/>
              </a:rPr>
              <a:t>C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160" dirty="0">
                <a:latin typeface="Trebuchet MS"/>
                <a:cs typeface="Trebuchet MS"/>
              </a:rPr>
              <a:t>+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*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375" dirty="0">
                <a:latin typeface="Trebuchet MS"/>
                <a:cs typeface="Trebuchet MS"/>
              </a:rPr>
              <a:t>D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740" dirty="0">
                <a:latin typeface="Trebuchet MS"/>
                <a:cs typeface="Trebuchet MS"/>
              </a:rPr>
              <a:t>/</a:t>
            </a:r>
            <a:endParaRPr sz="2800">
              <a:latin typeface="Trebuchet MS"/>
              <a:cs typeface="Trebuchet MS"/>
            </a:endParaRPr>
          </a:p>
          <a:p>
            <a:pPr marL="355600" marR="10668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800" spc="-40" dirty="0">
                <a:latin typeface="Trebuchet MS"/>
                <a:cs typeface="Trebuchet MS"/>
              </a:rPr>
              <a:t>Operators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-220" dirty="0">
                <a:latin typeface="Trebuchet MS"/>
                <a:cs typeface="Trebuchet MS"/>
              </a:rPr>
              <a:t>act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on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values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200" dirty="0">
                <a:latin typeface="Trebuchet MS"/>
                <a:cs typeface="Trebuchet MS"/>
              </a:rPr>
              <a:t>immediately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to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the </a:t>
            </a:r>
            <a:r>
              <a:rPr sz="2800" spc="-245" dirty="0">
                <a:latin typeface="Trebuchet MS"/>
                <a:cs typeface="Trebuchet MS"/>
              </a:rPr>
              <a:t>left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of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229" dirty="0">
                <a:latin typeface="Trebuchet MS"/>
                <a:cs typeface="Trebuchet MS"/>
              </a:rPr>
              <a:t>them.</a:t>
            </a:r>
            <a:r>
              <a:rPr sz="2800" spc="-36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For</a:t>
            </a:r>
            <a:r>
              <a:rPr sz="2800" spc="-40" dirty="0">
                <a:latin typeface="Trebuchet MS"/>
                <a:cs typeface="Trebuchet MS"/>
              </a:rPr>
              <a:t> </a:t>
            </a:r>
            <a:r>
              <a:rPr sz="2800" spc="-204" dirty="0">
                <a:latin typeface="Trebuchet MS"/>
                <a:cs typeface="Trebuchet MS"/>
              </a:rPr>
              <a:t>example,</a:t>
            </a:r>
            <a:r>
              <a:rPr sz="2800" spc="-365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the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"+"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above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uses </a:t>
            </a:r>
            <a:r>
              <a:rPr sz="2800" spc="-170" dirty="0">
                <a:latin typeface="Trebuchet MS"/>
                <a:cs typeface="Trebuchet MS"/>
              </a:rPr>
              <a:t>the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"B" </a:t>
            </a:r>
            <a:r>
              <a:rPr sz="2800" spc="-200" dirty="0">
                <a:latin typeface="Trebuchet MS"/>
                <a:cs typeface="Trebuchet MS"/>
              </a:rPr>
              <a:t>and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"C".We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210" dirty="0">
                <a:latin typeface="Trebuchet MS"/>
                <a:cs typeface="Trebuchet MS"/>
              </a:rPr>
              <a:t>can</a:t>
            </a:r>
            <a:r>
              <a:rPr sz="2800" spc="10" dirty="0">
                <a:latin typeface="Trebuchet MS"/>
                <a:cs typeface="Trebuchet MS"/>
              </a:rPr>
              <a:t> </a:t>
            </a:r>
            <a:r>
              <a:rPr sz="2800" spc="-204" dirty="0">
                <a:latin typeface="Trebuchet MS"/>
                <a:cs typeface="Trebuchet MS"/>
              </a:rPr>
              <a:t>add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(totally </a:t>
            </a:r>
            <a:r>
              <a:rPr sz="2800" spc="-140" dirty="0">
                <a:latin typeface="Trebuchet MS"/>
                <a:cs typeface="Trebuchet MS"/>
              </a:rPr>
              <a:t>unnecessary)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brackets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to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215" dirty="0">
                <a:latin typeface="Trebuchet MS"/>
                <a:cs typeface="Trebuchet MS"/>
              </a:rPr>
              <a:t>make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this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explicit: </a:t>
            </a:r>
            <a:r>
              <a:rPr sz="2800" dirty="0">
                <a:latin typeface="Trebuchet MS"/>
                <a:cs typeface="Trebuchet MS"/>
              </a:rPr>
              <a:t>(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(A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(B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spc="300" dirty="0">
                <a:latin typeface="Trebuchet MS"/>
                <a:cs typeface="Trebuchet MS"/>
              </a:rPr>
              <a:t>C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+)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*)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spc="375" dirty="0">
                <a:latin typeface="Trebuchet MS"/>
                <a:cs typeface="Trebuchet MS"/>
              </a:rPr>
              <a:t>D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-450" dirty="0">
                <a:latin typeface="Trebuchet MS"/>
                <a:cs typeface="Trebuchet MS"/>
              </a:rPr>
              <a:t>/)</a:t>
            </a:r>
            <a:endParaRPr sz="2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99"/>
              </a:lnSpc>
              <a:buFont typeface="Arial MT"/>
              <a:buChar char="•"/>
              <a:tabLst>
                <a:tab pos="355600" algn="l"/>
              </a:tabLst>
            </a:pPr>
            <a:r>
              <a:rPr sz="2800" spc="-140" dirty="0">
                <a:latin typeface="Trebuchet MS"/>
                <a:cs typeface="Trebuchet MS"/>
              </a:rPr>
              <a:t>Thus,</a:t>
            </a:r>
            <a:r>
              <a:rPr sz="2800" spc="-365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the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"*"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uses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the</a:t>
            </a:r>
            <a:r>
              <a:rPr sz="2800" spc="-80" dirty="0">
                <a:latin typeface="Trebuchet MS"/>
                <a:cs typeface="Trebuchet MS"/>
              </a:rPr>
              <a:t> two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values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immediately </a:t>
            </a:r>
            <a:r>
              <a:rPr sz="2800" spc="-195" dirty="0">
                <a:latin typeface="Trebuchet MS"/>
                <a:cs typeface="Trebuchet MS"/>
              </a:rPr>
              <a:t>preceding:</a:t>
            </a:r>
            <a:r>
              <a:rPr sz="2800" spc="-335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"A",</a:t>
            </a:r>
            <a:r>
              <a:rPr sz="2800" spc="-335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and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the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result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of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the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addition. </a:t>
            </a:r>
            <a:r>
              <a:rPr sz="2800" spc="-225" dirty="0">
                <a:latin typeface="Trebuchet MS"/>
                <a:cs typeface="Trebuchet MS"/>
              </a:rPr>
              <a:t>Similarly,</a:t>
            </a:r>
            <a:r>
              <a:rPr sz="2800" spc="-315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the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95" dirty="0">
                <a:latin typeface="Trebuchet MS"/>
                <a:cs typeface="Trebuchet MS"/>
              </a:rPr>
              <a:t>"/"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uses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the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result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of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the </a:t>
            </a:r>
            <a:r>
              <a:rPr sz="2800" spc="-180" dirty="0">
                <a:latin typeface="Trebuchet MS"/>
                <a:cs typeface="Trebuchet MS"/>
              </a:rPr>
              <a:t>multiplication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190" dirty="0">
                <a:latin typeface="Trebuchet MS"/>
                <a:cs typeface="Trebuchet MS"/>
              </a:rPr>
              <a:t>and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the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"D".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en-US" spc="-25" smtClean="0"/>
              <a:t>15</a:t>
            </a:fld>
            <a:endParaRPr lang="en-US"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811" y="341375"/>
            <a:ext cx="5724144" cy="1219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Prefix</a:t>
            </a:r>
            <a:r>
              <a:rPr spc="-105" dirty="0"/>
              <a:t> </a:t>
            </a:r>
            <a:r>
              <a:rPr spc="-90" dirty="0"/>
              <a:t>Notation</a:t>
            </a:r>
            <a:r>
              <a:rPr spc="-185" dirty="0"/>
              <a:t> </a:t>
            </a:r>
            <a:r>
              <a:rPr spc="125" dirty="0"/>
              <a:t>[+XY]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5910" indent="-285750">
              <a:lnSpc>
                <a:spcPct val="100000"/>
              </a:lnSpc>
              <a:spcBef>
                <a:spcPts val="31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/>
              <a:t>Also</a:t>
            </a:r>
            <a:r>
              <a:rPr spc="-130" dirty="0"/>
              <a:t> </a:t>
            </a:r>
            <a:r>
              <a:rPr spc="-85" dirty="0"/>
              <a:t>known</a:t>
            </a:r>
            <a:r>
              <a:rPr spc="-95" dirty="0"/>
              <a:t> </a:t>
            </a:r>
            <a:r>
              <a:rPr spc="-200" dirty="0"/>
              <a:t>as</a:t>
            </a:r>
            <a:r>
              <a:rPr spc="-85" dirty="0"/>
              <a:t> </a:t>
            </a:r>
            <a:r>
              <a:rPr spc="-114" dirty="0"/>
              <a:t>"Polish</a:t>
            </a:r>
            <a:r>
              <a:rPr spc="-120" dirty="0"/>
              <a:t> </a:t>
            </a:r>
            <a:r>
              <a:rPr spc="-50" dirty="0"/>
              <a:t>notation“</a:t>
            </a:r>
          </a:p>
          <a:p>
            <a:pPr marL="295910" marR="5080" indent="-286385">
              <a:lnSpc>
                <a:spcPts val="3460"/>
              </a:lnSpc>
              <a:spcBef>
                <a:spcPts val="65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  <a:tab pos="3128010" algn="l"/>
              </a:tabLst>
            </a:pPr>
            <a:r>
              <a:rPr spc="-85" dirty="0"/>
              <a:t>The</a:t>
            </a:r>
            <a:r>
              <a:rPr spc="-160" dirty="0"/>
              <a:t> </a:t>
            </a:r>
            <a:r>
              <a:rPr spc="-204" dirty="0"/>
              <a:t>infix</a:t>
            </a:r>
            <a:r>
              <a:rPr spc="-105" dirty="0"/>
              <a:t> </a:t>
            </a:r>
            <a:r>
              <a:rPr spc="-120" dirty="0"/>
              <a:t>expression </a:t>
            </a:r>
            <a:r>
              <a:rPr spc="-180" dirty="0"/>
              <a:t>of</a:t>
            </a:r>
            <a:r>
              <a:rPr spc="-405" dirty="0"/>
              <a:t> </a:t>
            </a:r>
            <a:r>
              <a:rPr spc="245" dirty="0"/>
              <a:t>A</a:t>
            </a:r>
            <a:r>
              <a:rPr spc="-105" dirty="0"/>
              <a:t> </a:t>
            </a:r>
            <a:r>
              <a:rPr spc="150" dirty="0"/>
              <a:t>*</a:t>
            </a:r>
            <a:r>
              <a:rPr spc="-95" dirty="0"/>
              <a:t> </a:t>
            </a:r>
            <a:r>
              <a:rPr dirty="0"/>
              <a:t>(</a:t>
            </a:r>
            <a:r>
              <a:rPr spc="-105" dirty="0"/>
              <a:t> </a:t>
            </a:r>
            <a:r>
              <a:rPr dirty="0"/>
              <a:t>B</a:t>
            </a:r>
            <a:r>
              <a:rPr spc="-110" dirty="0"/>
              <a:t> </a:t>
            </a:r>
            <a:r>
              <a:rPr spc="180" dirty="0"/>
              <a:t>+</a:t>
            </a:r>
            <a:r>
              <a:rPr spc="-95" dirty="0"/>
              <a:t> </a:t>
            </a:r>
            <a:r>
              <a:rPr spc="340" dirty="0"/>
              <a:t>C</a:t>
            </a:r>
            <a:r>
              <a:rPr spc="-105" dirty="0"/>
              <a:t> </a:t>
            </a:r>
            <a:r>
              <a:rPr dirty="0"/>
              <a:t>)</a:t>
            </a:r>
            <a:r>
              <a:rPr spc="-105" dirty="0"/>
              <a:t> </a:t>
            </a:r>
            <a:r>
              <a:rPr spc="-790" dirty="0"/>
              <a:t>/</a:t>
            </a:r>
            <a:r>
              <a:rPr spc="-80" dirty="0"/>
              <a:t> </a:t>
            </a:r>
            <a:r>
              <a:rPr spc="370" dirty="0"/>
              <a:t>D </a:t>
            </a:r>
            <a:r>
              <a:rPr spc="-125" dirty="0"/>
              <a:t>is</a:t>
            </a:r>
            <a:r>
              <a:rPr spc="-60" dirty="0"/>
              <a:t> </a:t>
            </a:r>
            <a:r>
              <a:rPr spc="-225" dirty="0"/>
              <a:t>equivalent</a:t>
            </a:r>
            <a:r>
              <a:rPr spc="-105" dirty="0"/>
              <a:t> </a:t>
            </a:r>
            <a:r>
              <a:rPr spc="-25" dirty="0"/>
              <a:t>to</a:t>
            </a:r>
            <a:r>
              <a:rPr dirty="0"/>
              <a:t>	</a:t>
            </a:r>
            <a:r>
              <a:rPr spc="-790" dirty="0"/>
              <a:t>/</a:t>
            </a:r>
            <a:r>
              <a:rPr spc="-80" dirty="0"/>
              <a:t> </a:t>
            </a:r>
            <a:r>
              <a:rPr spc="150" dirty="0"/>
              <a:t>*</a:t>
            </a:r>
            <a:r>
              <a:rPr spc="-395" dirty="0"/>
              <a:t> </a:t>
            </a:r>
            <a:r>
              <a:rPr spc="245" dirty="0"/>
              <a:t>A</a:t>
            </a:r>
            <a:r>
              <a:rPr spc="-85" dirty="0"/>
              <a:t> </a:t>
            </a:r>
            <a:r>
              <a:rPr spc="180" dirty="0"/>
              <a:t>+</a:t>
            </a:r>
            <a:r>
              <a:rPr spc="-80" dirty="0"/>
              <a:t> </a:t>
            </a:r>
            <a:r>
              <a:rPr dirty="0"/>
              <a:t>B</a:t>
            </a:r>
            <a:r>
              <a:rPr spc="-80" dirty="0"/>
              <a:t> </a:t>
            </a:r>
            <a:r>
              <a:rPr spc="340" dirty="0"/>
              <a:t>C</a:t>
            </a:r>
            <a:r>
              <a:rPr spc="-80" dirty="0"/>
              <a:t> </a:t>
            </a:r>
            <a:r>
              <a:rPr spc="380" dirty="0"/>
              <a:t>D</a:t>
            </a:r>
          </a:p>
          <a:p>
            <a:pPr marL="295910" marR="74930" indent="-286385">
              <a:lnSpc>
                <a:spcPct val="90000"/>
              </a:lnSpc>
              <a:spcBef>
                <a:spcPts val="54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pc="75" dirty="0"/>
              <a:t>As</a:t>
            </a:r>
            <a:r>
              <a:rPr spc="-55" dirty="0"/>
              <a:t> </a:t>
            </a:r>
            <a:r>
              <a:rPr spc="-114" dirty="0"/>
              <a:t>for</a:t>
            </a:r>
            <a:r>
              <a:rPr spc="-65" dirty="0"/>
              <a:t> </a:t>
            </a:r>
            <a:r>
              <a:rPr spc="-210" dirty="0"/>
              <a:t>Postfix,</a:t>
            </a:r>
            <a:r>
              <a:rPr spc="-400" dirty="0"/>
              <a:t> </a:t>
            </a:r>
            <a:r>
              <a:rPr spc="-110" dirty="0"/>
              <a:t>operators</a:t>
            </a:r>
            <a:r>
              <a:rPr spc="-90" dirty="0"/>
              <a:t> </a:t>
            </a:r>
            <a:r>
              <a:rPr spc="-210" dirty="0"/>
              <a:t>are</a:t>
            </a:r>
            <a:r>
              <a:rPr spc="-70" dirty="0"/>
              <a:t> </a:t>
            </a:r>
            <a:r>
              <a:rPr spc="-100" dirty="0"/>
              <a:t>evaluated </a:t>
            </a:r>
            <a:r>
              <a:rPr spc="-250" dirty="0"/>
              <a:t>left-</a:t>
            </a:r>
            <a:r>
              <a:rPr spc="-120" dirty="0"/>
              <a:t>to-</a:t>
            </a:r>
            <a:r>
              <a:rPr spc="-170" dirty="0"/>
              <a:t>right</a:t>
            </a:r>
            <a:r>
              <a:rPr spc="-80" dirty="0"/>
              <a:t> </a:t>
            </a:r>
            <a:r>
              <a:rPr spc="-215" dirty="0"/>
              <a:t>and</a:t>
            </a:r>
            <a:r>
              <a:rPr spc="-50" dirty="0"/>
              <a:t> </a:t>
            </a:r>
            <a:r>
              <a:rPr spc="-180" dirty="0"/>
              <a:t>brackets</a:t>
            </a:r>
            <a:r>
              <a:rPr spc="-60" dirty="0"/>
              <a:t> </a:t>
            </a:r>
            <a:r>
              <a:rPr spc="-210" dirty="0"/>
              <a:t>are</a:t>
            </a:r>
            <a:r>
              <a:rPr spc="-60" dirty="0"/>
              <a:t> </a:t>
            </a:r>
            <a:r>
              <a:rPr spc="-110" dirty="0"/>
              <a:t>more</a:t>
            </a:r>
            <a:r>
              <a:rPr spc="-65" dirty="0"/>
              <a:t> </a:t>
            </a:r>
            <a:r>
              <a:rPr spc="-155" dirty="0"/>
              <a:t>than </a:t>
            </a:r>
            <a:r>
              <a:rPr spc="-165" dirty="0"/>
              <a:t>required</a:t>
            </a:r>
            <a:r>
              <a:rPr spc="-114" dirty="0"/>
              <a:t> </a:t>
            </a:r>
            <a:r>
              <a:rPr spc="-484" dirty="0"/>
              <a:t>.</a:t>
            </a:r>
            <a:r>
              <a:rPr spc="-395" dirty="0"/>
              <a:t> </a:t>
            </a:r>
            <a:r>
              <a:rPr spc="-40" dirty="0"/>
              <a:t>Operators</a:t>
            </a:r>
            <a:r>
              <a:rPr spc="-180" dirty="0"/>
              <a:t> </a:t>
            </a:r>
            <a:r>
              <a:rPr spc="-250" dirty="0"/>
              <a:t>act</a:t>
            </a:r>
            <a:r>
              <a:rPr spc="-100" dirty="0"/>
              <a:t> </a:t>
            </a:r>
            <a:r>
              <a:rPr dirty="0"/>
              <a:t>on</a:t>
            </a:r>
            <a:r>
              <a:rPr spc="-95" dirty="0"/>
              <a:t> </a:t>
            </a:r>
            <a:r>
              <a:rPr spc="-200" dirty="0"/>
              <a:t>the</a:t>
            </a:r>
            <a:r>
              <a:rPr spc="-75" dirty="0"/>
              <a:t> </a:t>
            </a:r>
            <a:r>
              <a:rPr spc="-25" dirty="0"/>
              <a:t>two </a:t>
            </a:r>
            <a:r>
              <a:rPr spc="-190" dirty="0"/>
              <a:t>nearest</a:t>
            </a:r>
            <a:r>
              <a:rPr spc="-100" dirty="0"/>
              <a:t> </a:t>
            </a:r>
            <a:r>
              <a:rPr spc="-204" dirty="0"/>
              <a:t>values</a:t>
            </a:r>
            <a:r>
              <a:rPr spc="-95" dirty="0"/>
              <a:t> </a:t>
            </a:r>
            <a:r>
              <a:rPr dirty="0"/>
              <a:t>on</a:t>
            </a:r>
            <a:r>
              <a:rPr spc="-95" dirty="0"/>
              <a:t> </a:t>
            </a:r>
            <a:r>
              <a:rPr spc="-200" dirty="0"/>
              <a:t>the</a:t>
            </a:r>
            <a:r>
              <a:rPr spc="-75" dirty="0"/>
              <a:t> </a:t>
            </a:r>
            <a:r>
              <a:rPr spc="-225" dirty="0"/>
              <a:t>right.</a:t>
            </a:r>
            <a:r>
              <a:rPr spc="-445" dirty="0"/>
              <a:t> </a:t>
            </a:r>
            <a:r>
              <a:rPr dirty="0"/>
              <a:t>I</a:t>
            </a:r>
            <a:r>
              <a:rPr spc="-80" dirty="0"/>
              <a:t> </a:t>
            </a:r>
            <a:r>
              <a:rPr spc="-265" dirty="0"/>
              <a:t>have</a:t>
            </a:r>
            <a:r>
              <a:rPr spc="-100" dirty="0"/>
              <a:t> </a:t>
            </a:r>
            <a:r>
              <a:rPr spc="-275" dirty="0"/>
              <a:t>again </a:t>
            </a:r>
            <a:r>
              <a:rPr spc="-220" dirty="0"/>
              <a:t>added</a:t>
            </a:r>
            <a:r>
              <a:rPr spc="-10" dirty="0"/>
              <a:t> </a:t>
            </a:r>
            <a:r>
              <a:rPr spc="-204" dirty="0"/>
              <a:t>(totally</a:t>
            </a:r>
            <a:r>
              <a:rPr spc="-40" dirty="0"/>
              <a:t> </a:t>
            </a:r>
            <a:r>
              <a:rPr spc="-160" dirty="0"/>
              <a:t>unnecessary)</a:t>
            </a:r>
            <a:r>
              <a:rPr spc="-60" dirty="0"/>
              <a:t> </a:t>
            </a:r>
            <a:r>
              <a:rPr spc="-180" dirty="0"/>
              <a:t>brackets</a:t>
            </a:r>
            <a:r>
              <a:rPr spc="-30" dirty="0"/>
              <a:t> </a:t>
            </a:r>
            <a:r>
              <a:rPr spc="-25" dirty="0"/>
              <a:t>to </a:t>
            </a:r>
            <a:r>
              <a:rPr spc="-240" dirty="0"/>
              <a:t>make</a:t>
            </a:r>
            <a:r>
              <a:rPr spc="-60" dirty="0"/>
              <a:t> </a:t>
            </a:r>
            <a:r>
              <a:rPr spc="-175" dirty="0"/>
              <a:t>this</a:t>
            </a:r>
            <a:r>
              <a:rPr spc="-70" dirty="0"/>
              <a:t> </a:t>
            </a:r>
            <a:r>
              <a:rPr spc="-55" dirty="0"/>
              <a:t>clear:</a:t>
            </a:r>
          </a:p>
          <a:p>
            <a:pPr marL="295910">
              <a:lnSpc>
                <a:spcPts val="3454"/>
              </a:lnSpc>
            </a:pPr>
            <a:r>
              <a:rPr spc="-475" dirty="0"/>
              <a:t>(/</a:t>
            </a:r>
            <a:r>
              <a:rPr spc="-75" dirty="0"/>
              <a:t> </a:t>
            </a:r>
            <a:r>
              <a:rPr dirty="0"/>
              <a:t>(*</a:t>
            </a:r>
            <a:r>
              <a:rPr spc="-390" dirty="0"/>
              <a:t> </a:t>
            </a:r>
            <a:r>
              <a:rPr spc="245" dirty="0"/>
              <a:t>A</a:t>
            </a:r>
            <a:r>
              <a:rPr spc="-125" dirty="0"/>
              <a:t> </a:t>
            </a:r>
            <a:r>
              <a:rPr dirty="0"/>
              <a:t>(+</a:t>
            </a:r>
            <a:r>
              <a:rPr spc="-95" dirty="0"/>
              <a:t> </a:t>
            </a:r>
            <a:r>
              <a:rPr dirty="0"/>
              <a:t>B</a:t>
            </a:r>
            <a:r>
              <a:rPr spc="-105" dirty="0"/>
              <a:t> </a:t>
            </a:r>
            <a:r>
              <a:rPr spc="105" dirty="0"/>
              <a:t>C)</a:t>
            </a:r>
            <a:r>
              <a:rPr spc="-95" dirty="0"/>
              <a:t> </a:t>
            </a:r>
            <a:r>
              <a:rPr dirty="0"/>
              <a:t>)</a:t>
            </a:r>
            <a:r>
              <a:rPr spc="-105" dirty="0"/>
              <a:t> </a:t>
            </a:r>
            <a:r>
              <a:rPr spc="110" dirty="0"/>
              <a:t>D)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811" y="341375"/>
            <a:ext cx="7658100" cy="1219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Conversion</a:t>
            </a:r>
            <a:r>
              <a:rPr spc="-240" dirty="0"/>
              <a:t> </a:t>
            </a:r>
            <a:r>
              <a:rPr spc="-210" dirty="0"/>
              <a:t>from</a:t>
            </a:r>
            <a:r>
              <a:rPr spc="-114" dirty="0"/>
              <a:t> </a:t>
            </a:r>
            <a:r>
              <a:rPr spc="-235" dirty="0"/>
              <a:t>Infix</a:t>
            </a:r>
            <a:r>
              <a:rPr spc="-114" dirty="0"/>
              <a:t> </a:t>
            </a:r>
            <a:r>
              <a:rPr spc="-10" dirty="0"/>
              <a:t>to</a:t>
            </a:r>
            <a:r>
              <a:rPr spc="-220" dirty="0"/>
              <a:t> </a:t>
            </a:r>
            <a:r>
              <a:rPr spc="-185" dirty="0"/>
              <a:t>Prefix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7627" y="1447800"/>
            <a:ext cx="7560818" cy="4800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811" y="341375"/>
            <a:ext cx="7658100" cy="1219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Conversion</a:t>
            </a:r>
            <a:r>
              <a:rPr spc="-240" dirty="0"/>
              <a:t> </a:t>
            </a:r>
            <a:r>
              <a:rPr spc="-210" dirty="0"/>
              <a:t>from</a:t>
            </a:r>
            <a:r>
              <a:rPr spc="-114" dirty="0"/>
              <a:t> </a:t>
            </a:r>
            <a:r>
              <a:rPr spc="-235" dirty="0"/>
              <a:t>Infix</a:t>
            </a:r>
            <a:r>
              <a:rPr spc="-114" dirty="0"/>
              <a:t> </a:t>
            </a:r>
            <a:r>
              <a:rPr spc="-10" dirty="0"/>
              <a:t>to</a:t>
            </a:r>
            <a:r>
              <a:rPr spc="-220" dirty="0"/>
              <a:t> </a:t>
            </a:r>
            <a:r>
              <a:rPr spc="-185" dirty="0"/>
              <a:t>Prefix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7627" y="1268818"/>
            <a:ext cx="7758049" cy="51125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811" y="341375"/>
            <a:ext cx="7658100" cy="1219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Conversion</a:t>
            </a:r>
            <a:r>
              <a:rPr spc="-240" dirty="0"/>
              <a:t> </a:t>
            </a:r>
            <a:r>
              <a:rPr spc="-210" dirty="0"/>
              <a:t>from</a:t>
            </a:r>
            <a:r>
              <a:rPr spc="-114" dirty="0"/>
              <a:t> </a:t>
            </a:r>
            <a:r>
              <a:rPr spc="-235" dirty="0"/>
              <a:t>Infix</a:t>
            </a:r>
            <a:r>
              <a:rPr spc="-114" dirty="0"/>
              <a:t> </a:t>
            </a:r>
            <a:r>
              <a:rPr spc="-10" dirty="0"/>
              <a:t>to</a:t>
            </a:r>
            <a:r>
              <a:rPr spc="-220" dirty="0"/>
              <a:t> </a:t>
            </a:r>
            <a:r>
              <a:rPr spc="-185" dirty="0"/>
              <a:t>Prefix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7627" y="1484845"/>
            <a:ext cx="7704835" cy="49684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9283" y="339852"/>
            <a:ext cx="4817364" cy="1219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1F5F"/>
                </a:solidFill>
                <a:latin typeface="Segoe UI Light"/>
                <a:cs typeface="Segoe UI Light"/>
              </a:rPr>
              <a:t>What</a:t>
            </a:r>
            <a:r>
              <a:rPr spc="-90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001F5F"/>
                </a:solidFill>
                <a:latin typeface="Segoe UI Light"/>
                <a:cs typeface="Segoe UI Light"/>
              </a:rPr>
              <a:t>is</a:t>
            </a:r>
            <a:r>
              <a:rPr spc="-70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001F5F"/>
                </a:solidFill>
                <a:latin typeface="Segoe UI Light"/>
                <a:cs typeface="Segoe UI Light"/>
              </a:rPr>
              <a:t>a</a:t>
            </a:r>
            <a:r>
              <a:rPr spc="-65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spc="-100" dirty="0">
                <a:solidFill>
                  <a:srgbClr val="001F5F"/>
                </a:solidFill>
                <a:latin typeface="Segoe UI Light"/>
                <a:cs typeface="Segoe UI Light"/>
              </a:rPr>
              <a:t>STACK</a:t>
            </a:r>
            <a:r>
              <a:rPr spc="-90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spc="-50" dirty="0">
                <a:solidFill>
                  <a:srgbClr val="001F5F"/>
                </a:solidFill>
                <a:latin typeface="Segoe UI Light"/>
                <a:cs typeface="Segoe UI Light"/>
              </a:rPr>
              <a:t>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57190" y="2819400"/>
          <a:ext cx="3597274" cy="80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455"/>
                <a:gridCol w="719455"/>
                <a:gridCol w="719454"/>
                <a:gridCol w="719455"/>
                <a:gridCol w="719455"/>
              </a:tblGrid>
              <a:tr h="8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6FC0"/>
                      </a:solidFill>
                      <a:prstDash val="solid"/>
                    </a:lnL>
                    <a:lnR w="76200">
                      <a:solidFill>
                        <a:srgbClr val="006FC0"/>
                      </a:solidFill>
                      <a:prstDash val="solid"/>
                    </a:lnR>
                    <a:lnT w="76200">
                      <a:solidFill>
                        <a:srgbClr val="006FC0"/>
                      </a:solidFill>
                      <a:prstDash val="solid"/>
                    </a:lnT>
                    <a:lnB w="762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6FC0"/>
                      </a:solidFill>
                      <a:prstDash val="solid"/>
                    </a:lnL>
                    <a:lnR w="76200">
                      <a:solidFill>
                        <a:srgbClr val="006FC0"/>
                      </a:solidFill>
                      <a:prstDash val="solid"/>
                    </a:lnR>
                    <a:lnT w="76200">
                      <a:solidFill>
                        <a:srgbClr val="006FC0"/>
                      </a:solidFill>
                      <a:prstDash val="solid"/>
                    </a:lnT>
                    <a:lnB w="762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6FC0"/>
                      </a:solidFill>
                      <a:prstDash val="solid"/>
                    </a:lnL>
                    <a:lnR w="76200">
                      <a:solidFill>
                        <a:srgbClr val="006FC0"/>
                      </a:solidFill>
                      <a:prstDash val="solid"/>
                    </a:lnR>
                    <a:lnT w="76200">
                      <a:solidFill>
                        <a:srgbClr val="006FC0"/>
                      </a:solidFill>
                      <a:prstDash val="solid"/>
                    </a:lnT>
                    <a:lnB w="762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6FC0"/>
                      </a:solidFill>
                      <a:prstDash val="solid"/>
                    </a:lnL>
                    <a:lnR w="76200">
                      <a:solidFill>
                        <a:srgbClr val="006FC0"/>
                      </a:solidFill>
                      <a:prstDash val="solid"/>
                    </a:lnR>
                    <a:lnT w="76200">
                      <a:solidFill>
                        <a:srgbClr val="006FC0"/>
                      </a:solidFill>
                      <a:prstDash val="solid"/>
                    </a:lnT>
                    <a:lnB w="762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6FC0"/>
                      </a:solidFill>
                      <a:prstDash val="solid"/>
                    </a:lnL>
                    <a:lnR w="76200">
                      <a:solidFill>
                        <a:srgbClr val="006FC0"/>
                      </a:solidFill>
                      <a:prstDash val="solid"/>
                    </a:lnR>
                    <a:lnT w="76200">
                      <a:solidFill>
                        <a:srgbClr val="006FC0"/>
                      </a:solidFill>
                      <a:prstDash val="solid"/>
                    </a:lnT>
                    <a:lnB w="76200">
                      <a:solidFill>
                        <a:srgbClr val="006F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255514" y="3671392"/>
            <a:ext cx="30797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2155" algn="l"/>
                <a:tab pos="1451610" algn="l"/>
                <a:tab pos="2171700" algn="l"/>
                <a:tab pos="2891155" algn="l"/>
              </a:tabLst>
            </a:pPr>
            <a:r>
              <a:rPr sz="2500" b="1" spc="-50" dirty="0">
                <a:latin typeface="Trebuchet MS"/>
                <a:cs typeface="Trebuchet MS"/>
              </a:rPr>
              <a:t>0</a:t>
            </a:r>
            <a:r>
              <a:rPr sz="2500" b="1" dirty="0">
                <a:latin typeface="Trebuchet MS"/>
                <a:cs typeface="Trebuchet MS"/>
              </a:rPr>
              <a:t>	</a:t>
            </a:r>
            <a:r>
              <a:rPr sz="2500" b="1" spc="-50" dirty="0">
                <a:latin typeface="Trebuchet MS"/>
                <a:cs typeface="Trebuchet MS"/>
              </a:rPr>
              <a:t>1</a:t>
            </a:r>
            <a:r>
              <a:rPr sz="2500" b="1" dirty="0">
                <a:latin typeface="Trebuchet MS"/>
                <a:cs typeface="Trebuchet MS"/>
              </a:rPr>
              <a:t>	</a:t>
            </a:r>
            <a:r>
              <a:rPr sz="2500" b="1" spc="-50" dirty="0">
                <a:latin typeface="Trebuchet MS"/>
                <a:cs typeface="Trebuchet MS"/>
              </a:rPr>
              <a:t>2</a:t>
            </a:r>
            <a:r>
              <a:rPr sz="2500" b="1" dirty="0">
                <a:latin typeface="Trebuchet MS"/>
                <a:cs typeface="Trebuchet MS"/>
              </a:rPr>
              <a:t>	</a:t>
            </a:r>
            <a:r>
              <a:rPr sz="2500" b="1" spc="-50" dirty="0">
                <a:latin typeface="Trebuchet MS"/>
                <a:cs typeface="Trebuchet MS"/>
              </a:rPr>
              <a:t>3</a:t>
            </a:r>
            <a:r>
              <a:rPr sz="2500" b="1" dirty="0">
                <a:latin typeface="Trebuchet MS"/>
                <a:cs typeface="Trebuchet MS"/>
              </a:rPr>
              <a:t>	</a:t>
            </a:r>
            <a:r>
              <a:rPr sz="2500" b="1" spc="-50" dirty="0">
                <a:latin typeface="Trebuchet MS"/>
                <a:cs typeface="Trebuchet MS"/>
              </a:rPr>
              <a:t>4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6299" y="1418335"/>
            <a:ext cx="22339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Segoe UI"/>
                <a:cs typeface="Segoe UI"/>
              </a:rPr>
              <a:t>In</a:t>
            </a:r>
            <a:r>
              <a:rPr sz="3000" b="1" spc="-10" dirty="0">
                <a:latin typeface="Segoe UI"/>
                <a:cs typeface="Segoe UI"/>
              </a:rPr>
              <a:t> </a:t>
            </a:r>
            <a:r>
              <a:rPr sz="3000" b="1" dirty="0">
                <a:latin typeface="Segoe UI"/>
                <a:cs typeface="Segoe UI"/>
              </a:rPr>
              <a:t>a</a:t>
            </a:r>
            <a:r>
              <a:rPr sz="3000" b="1" spc="-20" dirty="0">
                <a:latin typeface="Segoe UI"/>
                <a:cs typeface="Segoe UI"/>
              </a:rPr>
              <a:t> </a:t>
            </a:r>
            <a:r>
              <a:rPr sz="3000" b="1" dirty="0">
                <a:latin typeface="Segoe UI"/>
                <a:cs typeface="Segoe UI"/>
              </a:rPr>
              <a:t>stack</a:t>
            </a:r>
            <a:r>
              <a:rPr sz="3000" b="1" spc="-5" dirty="0">
                <a:latin typeface="Segoe UI"/>
                <a:cs typeface="Segoe UI"/>
              </a:rPr>
              <a:t> </a:t>
            </a:r>
            <a:r>
              <a:rPr sz="3000" b="1" spc="-25" dirty="0">
                <a:latin typeface="Segoe UI"/>
                <a:cs typeface="Segoe UI"/>
              </a:rPr>
              <a:t>all</a:t>
            </a:r>
            <a:endParaRPr sz="30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6299" y="1875535"/>
            <a:ext cx="3294379" cy="288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Segoe UI"/>
                <a:cs typeface="Segoe UI"/>
              </a:rPr>
              <a:t>operation</a:t>
            </a:r>
            <a:r>
              <a:rPr sz="3000" b="1" spc="-135" dirty="0">
                <a:latin typeface="Segoe UI"/>
                <a:cs typeface="Segoe UI"/>
              </a:rPr>
              <a:t> </a:t>
            </a:r>
            <a:r>
              <a:rPr sz="3000" b="1" spc="-20" dirty="0">
                <a:latin typeface="Segoe UI"/>
                <a:cs typeface="Segoe UI"/>
              </a:rPr>
              <a:t>like </a:t>
            </a:r>
            <a:r>
              <a:rPr sz="3000" b="1" dirty="0">
                <a:latin typeface="Segoe UI"/>
                <a:cs typeface="Segoe UI"/>
              </a:rPr>
              <a:t>insertion</a:t>
            </a:r>
            <a:r>
              <a:rPr sz="3000" b="1" spc="60" dirty="0">
                <a:latin typeface="Segoe UI"/>
                <a:cs typeface="Segoe UI"/>
              </a:rPr>
              <a:t> </a:t>
            </a:r>
            <a:r>
              <a:rPr sz="3000" b="1" spc="-25" dirty="0">
                <a:latin typeface="Segoe UI"/>
                <a:cs typeface="Segoe UI"/>
              </a:rPr>
              <a:t>and </a:t>
            </a:r>
            <a:r>
              <a:rPr sz="3000" b="1" dirty="0">
                <a:latin typeface="Segoe UI"/>
                <a:cs typeface="Segoe UI"/>
              </a:rPr>
              <a:t>deletion </a:t>
            </a:r>
            <a:r>
              <a:rPr sz="3000" b="1" spc="-25" dirty="0">
                <a:latin typeface="Segoe UI"/>
                <a:cs typeface="Segoe UI"/>
              </a:rPr>
              <a:t>are </a:t>
            </a:r>
            <a:r>
              <a:rPr sz="3000" b="1" dirty="0">
                <a:latin typeface="Segoe UI"/>
                <a:cs typeface="Segoe UI"/>
              </a:rPr>
              <a:t>performed</a:t>
            </a:r>
            <a:r>
              <a:rPr sz="3000" b="1" spc="-25" dirty="0">
                <a:latin typeface="Segoe UI"/>
                <a:cs typeface="Segoe UI"/>
              </a:rPr>
              <a:t> </a:t>
            </a:r>
            <a:r>
              <a:rPr sz="3000" b="1" dirty="0">
                <a:latin typeface="Segoe UI"/>
                <a:cs typeface="Segoe UI"/>
              </a:rPr>
              <a:t>at</a:t>
            </a:r>
            <a:r>
              <a:rPr sz="3000" b="1" spc="-55" dirty="0">
                <a:latin typeface="Segoe UI"/>
                <a:cs typeface="Segoe UI"/>
              </a:rPr>
              <a:t> </a:t>
            </a:r>
            <a:r>
              <a:rPr sz="3000" b="1" spc="-20" dirty="0">
                <a:latin typeface="Segoe UI"/>
                <a:cs typeface="Segoe UI"/>
              </a:rPr>
              <a:t>only </a:t>
            </a:r>
            <a:r>
              <a:rPr sz="3000" b="1" dirty="0">
                <a:latin typeface="Segoe UI"/>
                <a:cs typeface="Segoe UI"/>
              </a:rPr>
              <a:t>one</a:t>
            </a:r>
            <a:r>
              <a:rPr sz="3000" b="1" spc="-60" dirty="0">
                <a:latin typeface="Segoe UI"/>
                <a:cs typeface="Segoe UI"/>
              </a:rPr>
              <a:t> </a:t>
            </a:r>
            <a:r>
              <a:rPr sz="3000" b="1" dirty="0">
                <a:latin typeface="Segoe UI"/>
                <a:cs typeface="Segoe UI"/>
              </a:rPr>
              <a:t>end</a:t>
            </a:r>
            <a:r>
              <a:rPr sz="3000" b="1" spc="-60" dirty="0">
                <a:latin typeface="Segoe UI"/>
                <a:cs typeface="Segoe UI"/>
              </a:rPr>
              <a:t> </a:t>
            </a:r>
            <a:r>
              <a:rPr sz="3000" b="1" spc="-10" dirty="0">
                <a:latin typeface="Segoe UI"/>
                <a:cs typeface="Segoe UI"/>
              </a:rPr>
              <a:t>called</a:t>
            </a:r>
            <a:endParaRPr sz="3000">
              <a:latin typeface="Segoe UI"/>
              <a:cs typeface="Segoe UI"/>
            </a:endParaRPr>
          </a:p>
          <a:p>
            <a:pPr marL="12700">
              <a:lnSpc>
                <a:spcPts val="4545"/>
              </a:lnSpc>
            </a:pPr>
            <a:r>
              <a:rPr sz="3800" b="1" spc="-25" dirty="0">
                <a:solidFill>
                  <a:srgbClr val="C00000"/>
                </a:solidFill>
                <a:latin typeface="Segoe UI"/>
                <a:cs typeface="Segoe UI"/>
              </a:rPr>
              <a:t>Top</a:t>
            </a:r>
            <a:endParaRPr sz="3800">
              <a:latin typeface="Segoe UI"/>
              <a:cs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lang="en-US" spc="-2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en-US" spc="-25" smtClean="0"/>
              <a:t>2</a:t>
            </a:fld>
            <a:endParaRPr lang="en-US"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47" y="192023"/>
            <a:ext cx="7386828" cy="6888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7602" y="268985"/>
            <a:ext cx="6997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/>
              <a:t>Converting</a:t>
            </a:r>
            <a:r>
              <a:rPr sz="2400" spc="-50" dirty="0"/>
              <a:t> </a:t>
            </a:r>
            <a:r>
              <a:rPr sz="2400" spc="-190" dirty="0"/>
              <a:t>an</a:t>
            </a:r>
            <a:r>
              <a:rPr sz="2400" spc="-45" dirty="0"/>
              <a:t> </a:t>
            </a:r>
            <a:r>
              <a:rPr sz="2400" spc="-135" dirty="0"/>
              <a:t>Infix</a:t>
            </a:r>
            <a:r>
              <a:rPr sz="2400" spc="-35" dirty="0"/>
              <a:t> </a:t>
            </a:r>
            <a:r>
              <a:rPr sz="2400" spc="-95" dirty="0"/>
              <a:t>expression</a:t>
            </a:r>
            <a:r>
              <a:rPr sz="2400" spc="-35" dirty="0"/>
              <a:t> </a:t>
            </a:r>
            <a:r>
              <a:rPr sz="2400" spc="-100" dirty="0"/>
              <a:t>into</a:t>
            </a:r>
            <a:r>
              <a:rPr sz="2400" spc="-40" dirty="0"/>
              <a:t> </a:t>
            </a:r>
            <a:r>
              <a:rPr sz="2400" spc="-125" dirty="0"/>
              <a:t>Postfix</a:t>
            </a:r>
            <a:r>
              <a:rPr sz="2400" spc="-35" dirty="0"/>
              <a:t> </a:t>
            </a:r>
            <a:r>
              <a:rPr sz="2400" spc="-185" dirty="0"/>
              <a:t>via</a:t>
            </a:r>
            <a:r>
              <a:rPr sz="2400" spc="-290" dirty="0"/>
              <a:t> </a:t>
            </a:r>
            <a:r>
              <a:rPr sz="2400" spc="-50" dirty="0"/>
              <a:t>Algorithm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1594" y="1916836"/>
            <a:ext cx="7416800" cy="4800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9636" y="840651"/>
            <a:ext cx="7093331" cy="7580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spc="-2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9283" y="339852"/>
            <a:ext cx="4817364" cy="1219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1F5F"/>
                </a:solidFill>
                <a:latin typeface="Segoe UI Light"/>
                <a:cs typeface="Segoe UI Light"/>
              </a:rPr>
              <a:t>What</a:t>
            </a:r>
            <a:r>
              <a:rPr spc="-90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001F5F"/>
                </a:solidFill>
                <a:latin typeface="Segoe UI Light"/>
                <a:cs typeface="Segoe UI Light"/>
              </a:rPr>
              <a:t>is</a:t>
            </a:r>
            <a:r>
              <a:rPr spc="-70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dirty="0">
                <a:solidFill>
                  <a:srgbClr val="001F5F"/>
                </a:solidFill>
                <a:latin typeface="Segoe UI Light"/>
                <a:cs typeface="Segoe UI Light"/>
              </a:rPr>
              <a:t>a</a:t>
            </a:r>
            <a:r>
              <a:rPr spc="-65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spc="-100" dirty="0">
                <a:solidFill>
                  <a:srgbClr val="001F5F"/>
                </a:solidFill>
                <a:latin typeface="Segoe UI Light"/>
                <a:cs typeface="Segoe UI Light"/>
              </a:rPr>
              <a:t>STACK</a:t>
            </a:r>
            <a:r>
              <a:rPr spc="-90" dirty="0">
                <a:solidFill>
                  <a:srgbClr val="001F5F"/>
                </a:solidFill>
                <a:latin typeface="Segoe UI Light"/>
                <a:cs typeface="Segoe UI Light"/>
              </a:rPr>
              <a:t> </a:t>
            </a:r>
            <a:r>
              <a:rPr spc="-50" dirty="0">
                <a:solidFill>
                  <a:srgbClr val="001F5F"/>
                </a:solidFill>
                <a:latin typeface="Segoe UI Light"/>
                <a:cs typeface="Segoe UI Light"/>
              </a:rPr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6477000" y="2457450"/>
            <a:ext cx="720090" cy="4000500"/>
          </a:xfrm>
          <a:custGeom>
            <a:avLst/>
            <a:gdLst/>
            <a:ahLst/>
            <a:cxnLst/>
            <a:rect l="l" t="t" r="r" b="b"/>
            <a:pathLst>
              <a:path w="720090" h="4000500">
                <a:moveTo>
                  <a:pt x="0" y="3200400"/>
                </a:moveTo>
                <a:lnTo>
                  <a:pt x="719670" y="3200400"/>
                </a:lnTo>
                <a:lnTo>
                  <a:pt x="719670" y="2400300"/>
                </a:lnTo>
                <a:lnTo>
                  <a:pt x="0" y="2400300"/>
                </a:lnTo>
                <a:lnTo>
                  <a:pt x="0" y="3200400"/>
                </a:lnTo>
                <a:close/>
              </a:path>
              <a:path w="720090" h="4000500">
                <a:moveTo>
                  <a:pt x="0" y="2400300"/>
                </a:moveTo>
                <a:lnTo>
                  <a:pt x="719670" y="2400300"/>
                </a:lnTo>
                <a:lnTo>
                  <a:pt x="719670" y="1600200"/>
                </a:lnTo>
                <a:lnTo>
                  <a:pt x="0" y="1600200"/>
                </a:lnTo>
                <a:lnTo>
                  <a:pt x="0" y="2400300"/>
                </a:lnTo>
                <a:close/>
              </a:path>
              <a:path w="720090" h="4000500">
                <a:moveTo>
                  <a:pt x="0" y="1600200"/>
                </a:moveTo>
                <a:lnTo>
                  <a:pt x="719670" y="1600200"/>
                </a:lnTo>
                <a:lnTo>
                  <a:pt x="719670" y="800100"/>
                </a:lnTo>
                <a:lnTo>
                  <a:pt x="0" y="800100"/>
                </a:lnTo>
                <a:lnTo>
                  <a:pt x="0" y="1600200"/>
                </a:lnTo>
                <a:close/>
              </a:path>
              <a:path w="720090" h="4000500">
                <a:moveTo>
                  <a:pt x="0" y="800100"/>
                </a:moveTo>
                <a:lnTo>
                  <a:pt x="719670" y="800100"/>
                </a:lnTo>
                <a:lnTo>
                  <a:pt x="719670" y="0"/>
                </a:lnTo>
                <a:lnTo>
                  <a:pt x="0" y="0"/>
                </a:lnTo>
                <a:lnTo>
                  <a:pt x="0" y="800100"/>
                </a:lnTo>
                <a:close/>
              </a:path>
              <a:path w="720090" h="4000500">
                <a:moveTo>
                  <a:pt x="0" y="4000500"/>
                </a:moveTo>
                <a:lnTo>
                  <a:pt x="719670" y="4000500"/>
                </a:lnTo>
                <a:lnTo>
                  <a:pt x="719670" y="3200400"/>
                </a:lnTo>
                <a:lnTo>
                  <a:pt x="0" y="3200400"/>
                </a:lnTo>
                <a:lnTo>
                  <a:pt x="0" y="4000500"/>
                </a:lnTo>
                <a:close/>
              </a:path>
            </a:pathLst>
          </a:custGeom>
          <a:ln w="762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2408" y="1450670"/>
            <a:ext cx="34937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14" dirty="0">
                <a:latin typeface="Trebuchet MS"/>
                <a:cs typeface="Trebuchet MS"/>
              </a:rPr>
              <a:t>Stacks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190" dirty="0">
                <a:latin typeface="Trebuchet MS"/>
                <a:cs typeface="Trebuchet MS"/>
              </a:rPr>
              <a:t>have</a:t>
            </a:r>
            <a:r>
              <a:rPr sz="2200" spc="-6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restrictions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on</a:t>
            </a:r>
            <a:r>
              <a:rPr sz="2200" spc="-75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the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408" y="1786254"/>
            <a:ext cx="3846195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6355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Trebuchet MS"/>
                <a:cs typeface="Trebuchet MS"/>
              </a:rPr>
              <a:t>insertion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spc="-145" dirty="0">
                <a:latin typeface="Trebuchet MS"/>
                <a:cs typeface="Trebuchet MS"/>
              </a:rPr>
              <a:t>and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deletion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of </a:t>
            </a:r>
            <a:r>
              <a:rPr sz="2200" spc="-170" dirty="0">
                <a:latin typeface="Trebuchet MS"/>
                <a:cs typeface="Trebuchet MS"/>
              </a:rPr>
              <a:t>elements.</a:t>
            </a:r>
            <a:r>
              <a:rPr sz="2200" spc="-235" dirty="0">
                <a:latin typeface="Trebuchet MS"/>
                <a:cs typeface="Trebuchet MS"/>
              </a:rPr>
              <a:t> </a:t>
            </a:r>
            <a:r>
              <a:rPr sz="2200" spc="-135" dirty="0">
                <a:latin typeface="Trebuchet MS"/>
                <a:cs typeface="Trebuchet MS"/>
              </a:rPr>
              <a:t>Elements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spc="-155" dirty="0">
                <a:latin typeface="Trebuchet MS"/>
                <a:cs typeface="Trebuchet MS"/>
              </a:rPr>
              <a:t>can</a:t>
            </a:r>
            <a:r>
              <a:rPr sz="220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be </a:t>
            </a:r>
            <a:r>
              <a:rPr sz="2200" spc="-105" dirty="0">
                <a:latin typeface="Trebuchet MS"/>
                <a:cs typeface="Trebuchet MS"/>
              </a:rPr>
              <a:t>inserted</a:t>
            </a:r>
            <a:r>
              <a:rPr sz="2200" dirty="0">
                <a:latin typeface="Trebuchet MS"/>
                <a:cs typeface="Trebuchet MS"/>
              </a:rPr>
              <a:t> or</a:t>
            </a:r>
            <a:r>
              <a:rPr sz="2200" spc="-15" dirty="0">
                <a:latin typeface="Trebuchet MS"/>
                <a:cs typeface="Trebuchet MS"/>
              </a:rPr>
              <a:t> </a:t>
            </a:r>
            <a:r>
              <a:rPr sz="2200" spc="-150" dirty="0">
                <a:latin typeface="Trebuchet MS"/>
                <a:cs typeface="Trebuchet MS"/>
              </a:rPr>
              <a:t>deleted</a:t>
            </a:r>
            <a:r>
              <a:rPr sz="2200" spc="-20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only</a:t>
            </a:r>
            <a:r>
              <a:rPr sz="2200" spc="-1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from </a:t>
            </a:r>
            <a:r>
              <a:rPr sz="2200" spc="-60" dirty="0">
                <a:latin typeface="Trebuchet MS"/>
                <a:cs typeface="Trebuchet MS"/>
              </a:rPr>
              <a:t>one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spc="-130" dirty="0">
                <a:latin typeface="Trebuchet MS"/>
                <a:cs typeface="Trebuchet MS"/>
              </a:rPr>
              <a:t>end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of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-135" dirty="0">
                <a:latin typeface="Trebuchet MS"/>
                <a:cs typeface="Trebuchet MS"/>
              </a:rPr>
              <a:t>the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stack</a:t>
            </a:r>
            <a:r>
              <a:rPr sz="2200" spc="-30" dirty="0">
                <a:latin typeface="Trebuchet MS"/>
                <a:cs typeface="Trebuchet MS"/>
              </a:rPr>
              <a:t> </a:t>
            </a:r>
            <a:r>
              <a:rPr sz="2200" spc="-240" dirty="0">
                <a:latin typeface="Trebuchet MS"/>
                <a:cs typeface="Trebuchet MS"/>
              </a:rPr>
              <a:t>i.e.</a:t>
            </a:r>
            <a:r>
              <a:rPr sz="2200" spc="-254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from</a:t>
            </a:r>
            <a:endParaRPr sz="2200">
              <a:latin typeface="Trebuchet MS"/>
              <a:cs typeface="Trebuchet MS"/>
            </a:endParaRPr>
          </a:p>
          <a:p>
            <a:pPr marL="12700" marR="49530">
              <a:lnSpc>
                <a:spcPct val="100000"/>
              </a:lnSpc>
            </a:pPr>
            <a:r>
              <a:rPr sz="2200" spc="-140" dirty="0">
                <a:latin typeface="Trebuchet MS"/>
                <a:cs typeface="Trebuchet MS"/>
              </a:rPr>
              <a:t>the</a:t>
            </a:r>
            <a:r>
              <a:rPr sz="2200" spc="-30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top.The</a:t>
            </a:r>
            <a:r>
              <a:rPr sz="2200" spc="-50" dirty="0">
                <a:latin typeface="Trebuchet MS"/>
                <a:cs typeface="Trebuchet MS"/>
              </a:rPr>
              <a:t> </a:t>
            </a:r>
            <a:r>
              <a:rPr sz="2200" spc="-160" dirty="0">
                <a:latin typeface="Trebuchet MS"/>
                <a:cs typeface="Trebuchet MS"/>
              </a:rPr>
              <a:t>element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185" dirty="0">
                <a:latin typeface="Trebuchet MS"/>
                <a:cs typeface="Trebuchet MS"/>
              </a:rPr>
              <a:t>at</a:t>
            </a:r>
            <a:r>
              <a:rPr sz="2200" spc="-20" dirty="0">
                <a:latin typeface="Trebuchet MS"/>
                <a:cs typeface="Trebuchet MS"/>
              </a:rPr>
              <a:t> </a:t>
            </a:r>
            <a:r>
              <a:rPr sz="2200" spc="-135" dirty="0">
                <a:latin typeface="Trebuchet MS"/>
                <a:cs typeface="Trebuchet MS"/>
              </a:rPr>
              <a:t>the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top</a:t>
            </a:r>
            <a:r>
              <a:rPr sz="2200" spc="-3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is </a:t>
            </a:r>
            <a:r>
              <a:rPr sz="2200" spc="-165" dirty="0">
                <a:latin typeface="Trebuchet MS"/>
                <a:cs typeface="Trebuchet MS"/>
              </a:rPr>
              <a:t>called</a:t>
            </a:r>
            <a:r>
              <a:rPr sz="2200" spc="-30" dirty="0">
                <a:latin typeface="Trebuchet MS"/>
                <a:cs typeface="Trebuchet MS"/>
              </a:rPr>
              <a:t> </a:t>
            </a:r>
            <a:r>
              <a:rPr sz="2200" spc="-140" dirty="0">
                <a:latin typeface="Trebuchet MS"/>
                <a:cs typeface="Trebuchet MS"/>
              </a:rPr>
              <a:t>the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top</a:t>
            </a:r>
            <a:r>
              <a:rPr sz="2200" spc="-40" dirty="0">
                <a:latin typeface="Trebuchet MS"/>
                <a:cs typeface="Trebuchet MS"/>
              </a:rPr>
              <a:t> element.The </a:t>
            </a:r>
            <a:r>
              <a:rPr sz="2200" spc="-85" dirty="0">
                <a:latin typeface="Trebuchet MS"/>
                <a:cs typeface="Trebuchet MS"/>
              </a:rPr>
              <a:t>operations</a:t>
            </a:r>
            <a:r>
              <a:rPr sz="2200" spc="-30" dirty="0">
                <a:latin typeface="Trebuchet MS"/>
                <a:cs typeface="Trebuchet MS"/>
              </a:rPr>
              <a:t> </a:t>
            </a:r>
            <a:r>
              <a:rPr sz="2200" spc="-125" dirty="0">
                <a:latin typeface="Trebuchet MS"/>
                <a:cs typeface="Trebuchet MS"/>
              </a:rPr>
              <a:t>of</a:t>
            </a:r>
            <a:r>
              <a:rPr sz="2200" spc="-55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inserting</a:t>
            </a:r>
            <a:r>
              <a:rPr sz="2200" spc="-3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and </a:t>
            </a:r>
            <a:r>
              <a:rPr sz="2200" spc="-150" dirty="0">
                <a:latin typeface="Trebuchet MS"/>
                <a:cs typeface="Trebuchet MS"/>
              </a:rPr>
              <a:t>deleting</a:t>
            </a:r>
            <a:r>
              <a:rPr sz="2200" spc="15" dirty="0">
                <a:latin typeface="Trebuchet MS"/>
                <a:cs typeface="Trebuchet MS"/>
              </a:rPr>
              <a:t> </a:t>
            </a:r>
            <a:r>
              <a:rPr sz="2200" spc="-145" dirty="0">
                <a:latin typeface="Trebuchet MS"/>
                <a:cs typeface="Trebuchet MS"/>
              </a:rPr>
              <a:t>elements</a:t>
            </a:r>
            <a:r>
              <a:rPr sz="2200" spc="1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are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70" dirty="0">
                <a:latin typeface="Trebuchet MS"/>
                <a:cs typeface="Trebuchet MS"/>
              </a:rPr>
              <a:t>called</a:t>
            </a:r>
            <a:r>
              <a:rPr sz="2200" spc="-2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push()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145" dirty="0">
                <a:latin typeface="Trebuchet MS"/>
                <a:cs typeface="Trebuchet MS"/>
              </a:rPr>
              <a:t>and</a:t>
            </a:r>
            <a:r>
              <a:rPr sz="2200" spc="-30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pop()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respective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spc="-310" dirty="0">
                <a:latin typeface="Trebuchet MS"/>
                <a:cs typeface="Trebuchet MS"/>
              </a:rPr>
              <a:t>ly.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2408" y="5476443"/>
            <a:ext cx="3557904" cy="10344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0"/>
              </a:spcBef>
            </a:pPr>
            <a:r>
              <a:rPr sz="2200" dirty="0">
                <a:latin typeface="Trebuchet MS"/>
                <a:cs typeface="Trebuchet MS"/>
              </a:rPr>
              <a:t>I</a:t>
            </a:r>
            <a:r>
              <a:rPr sz="2200" b="1" dirty="0">
                <a:latin typeface="Segoe UI"/>
                <a:cs typeface="Segoe UI"/>
              </a:rPr>
              <a:t>nsertion</a:t>
            </a:r>
            <a:r>
              <a:rPr sz="2200" b="1" spc="-9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6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deletion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are </a:t>
            </a:r>
            <a:r>
              <a:rPr sz="2200" b="1" dirty="0">
                <a:latin typeface="Segoe UI"/>
                <a:cs typeface="Segoe UI"/>
              </a:rPr>
              <a:t>performed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at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only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one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end </a:t>
            </a:r>
            <a:r>
              <a:rPr sz="2200" b="1" dirty="0">
                <a:latin typeface="Segoe UI"/>
                <a:cs typeface="Segoe UI"/>
              </a:rPr>
              <a:t>called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spc="-25" dirty="0">
                <a:solidFill>
                  <a:srgbClr val="C00000"/>
                </a:solidFill>
                <a:latin typeface="Segoe UI"/>
                <a:cs typeface="Segoe UI"/>
              </a:rPr>
              <a:t>Top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6932" y="5043296"/>
            <a:ext cx="2006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0" dirty="0">
                <a:latin typeface="Trebuchet MS"/>
                <a:cs typeface="Trebuchet MS"/>
              </a:rPr>
              <a:t>1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6932" y="4243197"/>
            <a:ext cx="2006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0" dirty="0">
                <a:latin typeface="Trebuchet MS"/>
                <a:cs typeface="Trebuchet MS"/>
              </a:rPr>
              <a:t>2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6932" y="3442842"/>
            <a:ext cx="2006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0" dirty="0">
                <a:latin typeface="Trebuchet MS"/>
                <a:cs typeface="Trebuchet MS"/>
              </a:rPr>
              <a:t>3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6932" y="2642742"/>
            <a:ext cx="2006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0" dirty="0">
                <a:latin typeface="Trebuchet MS"/>
                <a:cs typeface="Trebuchet MS"/>
              </a:rPr>
              <a:t>4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6932" y="5843727"/>
            <a:ext cx="2006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0" dirty="0">
                <a:latin typeface="Trebuchet MS"/>
                <a:cs typeface="Trebuchet MS"/>
              </a:rPr>
              <a:t>0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58229" y="1962150"/>
            <a:ext cx="723265" cy="838200"/>
          </a:xfrm>
          <a:custGeom>
            <a:avLst/>
            <a:gdLst/>
            <a:ahLst/>
            <a:cxnLst/>
            <a:rect l="l" t="t" r="r" b="b"/>
            <a:pathLst>
              <a:path w="723265" h="838200">
                <a:moveTo>
                  <a:pt x="344043" y="478916"/>
                </a:moveTo>
                <a:lnTo>
                  <a:pt x="572770" y="838200"/>
                </a:lnTo>
                <a:lnTo>
                  <a:pt x="655620" y="618363"/>
                </a:lnTo>
                <a:lnTo>
                  <a:pt x="511937" y="618363"/>
                </a:lnTo>
                <a:lnTo>
                  <a:pt x="510031" y="609219"/>
                </a:lnTo>
                <a:lnTo>
                  <a:pt x="503302" y="581312"/>
                </a:lnTo>
                <a:lnTo>
                  <a:pt x="344043" y="478916"/>
                </a:lnTo>
                <a:close/>
              </a:path>
              <a:path w="723265" h="838200">
                <a:moveTo>
                  <a:pt x="503302" y="581312"/>
                </a:moveTo>
                <a:lnTo>
                  <a:pt x="510031" y="609219"/>
                </a:lnTo>
                <a:lnTo>
                  <a:pt x="511937" y="618363"/>
                </a:lnTo>
                <a:lnTo>
                  <a:pt x="549199" y="610821"/>
                </a:lnTo>
                <a:lnTo>
                  <a:pt x="503302" y="581312"/>
                </a:lnTo>
                <a:close/>
              </a:path>
              <a:path w="723265" h="838200">
                <a:moveTo>
                  <a:pt x="549199" y="610821"/>
                </a:moveTo>
                <a:lnTo>
                  <a:pt x="511937" y="618363"/>
                </a:lnTo>
                <a:lnTo>
                  <a:pt x="655620" y="618363"/>
                </a:lnTo>
                <a:lnTo>
                  <a:pt x="658444" y="610870"/>
                </a:lnTo>
                <a:lnTo>
                  <a:pt x="549275" y="610870"/>
                </a:lnTo>
                <a:close/>
              </a:path>
              <a:path w="723265" h="838200">
                <a:moveTo>
                  <a:pt x="723011" y="439547"/>
                </a:moveTo>
                <a:lnTo>
                  <a:pt x="581200" y="579388"/>
                </a:lnTo>
                <a:lnTo>
                  <a:pt x="584073" y="591312"/>
                </a:lnTo>
                <a:lnTo>
                  <a:pt x="586613" y="603250"/>
                </a:lnTo>
                <a:lnTo>
                  <a:pt x="549356" y="610790"/>
                </a:lnTo>
                <a:lnTo>
                  <a:pt x="658444" y="610870"/>
                </a:lnTo>
                <a:lnTo>
                  <a:pt x="723011" y="439547"/>
                </a:lnTo>
                <a:close/>
              </a:path>
              <a:path w="723265" h="838200">
                <a:moveTo>
                  <a:pt x="2667" y="0"/>
                </a:moveTo>
                <a:lnTo>
                  <a:pt x="0" y="76200"/>
                </a:lnTo>
                <a:lnTo>
                  <a:pt x="29337" y="77215"/>
                </a:lnTo>
                <a:lnTo>
                  <a:pt x="55753" y="80137"/>
                </a:lnTo>
                <a:lnTo>
                  <a:pt x="107187" y="91312"/>
                </a:lnTo>
                <a:lnTo>
                  <a:pt x="156972" y="109474"/>
                </a:lnTo>
                <a:lnTo>
                  <a:pt x="205486" y="134365"/>
                </a:lnTo>
                <a:lnTo>
                  <a:pt x="251460" y="165608"/>
                </a:lnTo>
                <a:lnTo>
                  <a:pt x="295402" y="203200"/>
                </a:lnTo>
                <a:lnTo>
                  <a:pt x="336677" y="246507"/>
                </a:lnTo>
                <a:lnTo>
                  <a:pt x="375030" y="295275"/>
                </a:lnTo>
                <a:lnTo>
                  <a:pt x="409955" y="349376"/>
                </a:lnTo>
                <a:lnTo>
                  <a:pt x="441198" y="408050"/>
                </a:lnTo>
                <a:lnTo>
                  <a:pt x="468629" y="471297"/>
                </a:lnTo>
                <a:lnTo>
                  <a:pt x="491744" y="538479"/>
                </a:lnTo>
                <a:lnTo>
                  <a:pt x="503302" y="581312"/>
                </a:lnTo>
                <a:lnTo>
                  <a:pt x="549199" y="610821"/>
                </a:lnTo>
                <a:lnTo>
                  <a:pt x="549356" y="610790"/>
                </a:lnTo>
                <a:lnTo>
                  <a:pt x="581200" y="579388"/>
                </a:lnTo>
                <a:lnTo>
                  <a:pt x="574801" y="552830"/>
                </a:lnTo>
                <a:lnTo>
                  <a:pt x="564134" y="514985"/>
                </a:lnTo>
                <a:lnTo>
                  <a:pt x="552196" y="478282"/>
                </a:lnTo>
                <a:lnTo>
                  <a:pt x="539115" y="442340"/>
                </a:lnTo>
                <a:lnTo>
                  <a:pt x="509143" y="373507"/>
                </a:lnTo>
                <a:lnTo>
                  <a:pt x="474725" y="309245"/>
                </a:lnTo>
                <a:lnTo>
                  <a:pt x="435864" y="249554"/>
                </a:lnTo>
                <a:lnTo>
                  <a:pt x="393065" y="195072"/>
                </a:lnTo>
                <a:lnTo>
                  <a:pt x="346328" y="146430"/>
                </a:lnTo>
                <a:lnTo>
                  <a:pt x="295910" y="103759"/>
                </a:lnTo>
                <a:lnTo>
                  <a:pt x="242189" y="67563"/>
                </a:lnTo>
                <a:lnTo>
                  <a:pt x="185420" y="38735"/>
                </a:lnTo>
                <a:lnTo>
                  <a:pt x="125730" y="17399"/>
                </a:lnTo>
                <a:lnTo>
                  <a:pt x="63754" y="4317"/>
                </a:lnTo>
                <a:lnTo>
                  <a:pt x="32131" y="1015"/>
                </a:lnTo>
                <a:lnTo>
                  <a:pt x="2667" y="0"/>
                </a:lnTo>
                <a:close/>
              </a:path>
              <a:path w="723265" h="838200">
                <a:moveTo>
                  <a:pt x="581200" y="579388"/>
                </a:moveTo>
                <a:lnTo>
                  <a:pt x="549356" y="610790"/>
                </a:lnTo>
                <a:lnTo>
                  <a:pt x="586613" y="603250"/>
                </a:lnTo>
                <a:lnTo>
                  <a:pt x="584073" y="591312"/>
                </a:lnTo>
                <a:lnTo>
                  <a:pt x="581200" y="579388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36794" y="1772488"/>
            <a:ext cx="878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Insertion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58000" y="1908809"/>
            <a:ext cx="807720" cy="1109980"/>
          </a:xfrm>
          <a:custGeom>
            <a:avLst/>
            <a:gdLst/>
            <a:ahLst/>
            <a:cxnLst/>
            <a:rect l="l" t="t" r="r" b="b"/>
            <a:pathLst>
              <a:path w="807720" h="1109980">
                <a:moveTo>
                  <a:pt x="677418" y="91440"/>
                </a:moveTo>
                <a:lnTo>
                  <a:pt x="261366" y="0"/>
                </a:lnTo>
                <a:lnTo>
                  <a:pt x="422529" y="122123"/>
                </a:lnTo>
                <a:lnTo>
                  <a:pt x="399288" y="135890"/>
                </a:lnTo>
                <a:lnTo>
                  <a:pt x="345694" y="173863"/>
                </a:lnTo>
                <a:lnTo>
                  <a:pt x="295529" y="218059"/>
                </a:lnTo>
                <a:lnTo>
                  <a:pt x="249174" y="267970"/>
                </a:lnTo>
                <a:lnTo>
                  <a:pt x="207010" y="323088"/>
                </a:lnTo>
                <a:lnTo>
                  <a:pt x="168910" y="383159"/>
                </a:lnTo>
                <a:lnTo>
                  <a:pt x="135636" y="447548"/>
                </a:lnTo>
                <a:lnTo>
                  <a:pt x="107188" y="516001"/>
                </a:lnTo>
                <a:lnTo>
                  <a:pt x="83820" y="588137"/>
                </a:lnTo>
                <a:lnTo>
                  <a:pt x="74168" y="625348"/>
                </a:lnTo>
                <a:lnTo>
                  <a:pt x="65786" y="663448"/>
                </a:lnTo>
                <a:lnTo>
                  <a:pt x="58928" y="702437"/>
                </a:lnTo>
                <a:lnTo>
                  <a:pt x="53594" y="741807"/>
                </a:lnTo>
                <a:lnTo>
                  <a:pt x="49657" y="781939"/>
                </a:lnTo>
                <a:lnTo>
                  <a:pt x="47371" y="822452"/>
                </a:lnTo>
                <a:lnTo>
                  <a:pt x="46609" y="862203"/>
                </a:lnTo>
                <a:lnTo>
                  <a:pt x="122809" y="863727"/>
                </a:lnTo>
                <a:lnTo>
                  <a:pt x="123571" y="823976"/>
                </a:lnTo>
                <a:lnTo>
                  <a:pt x="125730" y="786257"/>
                </a:lnTo>
                <a:lnTo>
                  <a:pt x="134493" y="712597"/>
                </a:lnTo>
                <a:lnTo>
                  <a:pt x="148590" y="641604"/>
                </a:lnTo>
                <a:lnTo>
                  <a:pt x="167767" y="573659"/>
                </a:lnTo>
                <a:lnTo>
                  <a:pt x="191643" y="509143"/>
                </a:lnTo>
                <a:lnTo>
                  <a:pt x="220091" y="448437"/>
                </a:lnTo>
                <a:lnTo>
                  <a:pt x="252603" y="391922"/>
                </a:lnTo>
                <a:lnTo>
                  <a:pt x="289052" y="339979"/>
                </a:lnTo>
                <a:lnTo>
                  <a:pt x="328803" y="292862"/>
                </a:lnTo>
                <a:lnTo>
                  <a:pt x="371983" y="251079"/>
                </a:lnTo>
                <a:lnTo>
                  <a:pt x="417703" y="215138"/>
                </a:lnTo>
                <a:lnTo>
                  <a:pt x="428002" y="208292"/>
                </a:lnTo>
                <a:lnTo>
                  <a:pt x="354584" y="369316"/>
                </a:lnTo>
                <a:lnTo>
                  <a:pt x="651738" y="113538"/>
                </a:lnTo>
                <a:lnTo>
                  <a:pt x="677418" y="91440"/>
                </a:lnTo>
                <a:close/>
              </a:path>
              <a:path w="807720" h="1109980">
                <a:moveTo>
                  <a:pt x="807212" y="925449"/>
                </a:moveTo>
                <a:lnTo>
                  <a:pt x="801497" y="849503"/>
                </a:lnTo>
                <a:lnTo>
                  <a:pt x="255435" y="891019"/>
                </a:lnTo>
                <a:lnTo>
                  <a:pt x="365379" y="729869"/>
                </a:lnTo>
                <a:lnTo>
                  <a:pt x="0" y="948690"/>
                </a:lnTo>
                <a:lnTo>
                  <a:pt x="394335" y="1109726"/>
                </a:lnTo>
                <a:lnTo>
                  <a:pt x="263359" y="969264"/>
                </a:lnTo>
                <a:lnTo>
                  <a:pt x="261213" y="966965"/>
                </a:lnTo>
                <a:lnTo>
                  <a:pt x="807212" y="925449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80756" y="1772488"/>
            <a:ext cx="837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Deletion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07883" y="2629865"/>
            <a:ext cx="3644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FF0000"/>
                </a:solidFill>
                <a:latin typeface="Calibri"/>
                <a:cs typeface="Calibri"/>
              </a:rPr>
              <a:t>Top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lang="en-US" spc="-2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lang="en-US" spc="-25" smtClean="0"/>
              <a:t>3</a:t>
            </a:fld>
            <a:endParaRPr lang="en-US"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7211" y="341375"/>
            <a:ext cx="5727192" cy="1219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Insertion</a:t>
            </a:r>
            <a:r>
              <a:rPr spc="-125" dirty="0"/>
              <a:t> </a:t>
            </a:r>
            <a:r>
              <a:rPr spc="-285" dirty="0"/>
              <a:t>and</a:t>
            </a:r>
            <a:r>
              <a:rPr spc="-90" dirty="0"/>
              <a:t> </a:t>
            </a:r>
            <a:r>
              <a:rPr spc="-110" dirty="0"/>
              <a:t>Deletion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636" y="1484718"/>
            <a:ext cx="6878320" cy="43925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2811" y="341375"/>
            <a:ext cx="7028688" cy="1219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Insertion</a:t>
            </a:r>
            <a:r>
              <a:rPr spc="-105" dirty="0"/>
              <a:t> </a:t>
            </a:r>
            <a:r>
              <a:rPr dirty="0"/>
              <a:t>or</a:t>
            </a:r>
            <a:r>
              <a:rPr spc="-100" dirty="0"/>
              <a:t> </a:t>
            </a:r>
            <a:r>
              <a:rPr spc="-170" dirty="0"/>
              <a:t>Push</a:t>
            </a:r>
            <a:r>
              <a:rPr spc="-100" dirty="0"/>
              <a:t> </a:t>
            </a:r>
            <a:r>
              <a:rPr spc="-95" dirty="0"/>
              <a:t>Operation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dirty="0" smtClean="0"/>
              <a:t>Spring Semester 2024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596897" y="1861566"/>
            <a:ext cx="6503670" cy="2863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165735" indent="-28638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114" dirty="0">
                <a:latin typeface="Trebuchet MS"/>
                <a:cs typeface="Trebuchet MS"/>
              </a:rPr>
              <a:t>Insertion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or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push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operation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requires </a:t>
            </a:r>
            <a:r>
              <a:rPr sz="3200" spc="-185" dirty="0">
                <a:latin typeface="Trebuchet MS"/>
                <a:cs typeface="Trebuchet MS"/>
              </a:rPr>
              <a:t>following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steps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in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general:</a:t>
            </a:r>
            <a:endParaRPr sz="3200">
              <a:latin typeface="Trebuchet MS"/>
              <a:cs typeface="Trebuchet MS"/>
            </a:endParaRPr>
          </a:p>
          <a:p>
            <a:pPr marL="570230" marR="5080" lvl="1" indent="-238125">
              <a:lnSpc>
                <a:spcPct val="100000"/>
              </a:lnSpc>
              <a:spcBef>
                <a:spcPts val="615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</a:tabLst>
            </a:pPr>
            <a:r>
              <a:rPr sz="2800" spc="-215" dirty="0">
                <a:latin typeface="Trebuchet MS"/>
                <a:cs typeface="Trebuchet MS"/>
              </a:rPr>
              <a:t>If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stack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is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95" dirty="0">
                <a:latin typeface="Trebuchet MS"/>
                <a:cs typeface="Trebuchet MS"/>
              </a:rPr>
              <a:t>already</a:t>
            </a:r>
            <a:r>
              <a:rPr sz="2800" spc="-30" dirty="0">
                <a:latin typeface="Trebuchet MS"/>
                <a:cs typeface="Trebuchet MS"/>
              </a:rPr>
              <a:t> </a:t>
            </a:r>
            <a:r>
              <a:rPr sz="2800" spc="-225" dirty="0">
                <a:latin typeface="Trebuchet MS"/>
                <a:cs typeface="Trebuchet MS"/>
              </a:rPr>
              <a:t>filled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then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insertion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can </a:t>
            </a:r>
            <a:r>
              <a:rPr sz="2800" spc="-70" dirty="0">
                <a:latin typeface="Trebuchet MS"/>
                <a:cs typeface="Trebuchet MS"/>
              </a:rPr>
              <a:t>not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happen</a:t>
            </a:r>
            <a:endParaRPr sz="2800">
              <a:latin typeface="Trebuchet MS"/>
              <a:cs typeface="Trebuchet MS"/>
            </a:endParaRPr>
          </a:p>
          <a:p>
            <a:pPr marL="570230" marR="50165" lvl="1" indent="-23812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</a:tabLst>
            </a:pPr>
            <a:r>
              <a:rPr sz="2800" spc="-150" dirty="0">
                <a:latin typeface="Trebuchet MS"/>
                <a:cs typeface="Trebuchet MS"/>
              </a:rPr>
              <a:t>Increase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the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size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of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stack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and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then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insert </a:t>
            </a:r>
            <a:r>
              <a:rPr sz="2800" spc="-170" dirty="0">
                <a:latin typeface="Trebuchet MS"/>
                <a:cs typeface="Trebuchet MS"/>
              </a:rPr>
              <a:t>the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desired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elements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6339" y="91439"/>
            <a:ext cx="6464935" cy="1701164"/>
            <a:chOff x="1196339" y="91439"/>
            <a:chExt cx="6464935" cy="170116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6339" y="91439"/>
              <a:ext cx="6464808" cy="110642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6339" y="685799"/>
              <a:ext cx="2680716" cy="1106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4602" y="220421"/>
            <a:ext cx="5742940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900" spc="-130" dirty="0"/>
              <a:t>Insertion</a:t>
            </a:r>
            <a:r>
              <a:rPr sz="3900" spc="-90" dirty="0"/>
              <a:t> </a:t>
            </a:r>
            <a:r>
              <a:rPr sz="3900" dirty="0"/>
              <a:t>or</a:t>
            </a:r>
            <a:r>
              <a:rPr sz="3900" spc="-90" dirty="0"/>
              <a:t> </a:t>
            </a:r>
            <a:r>
              <a:rPr sz="3900" spc="-155" dirty="0"/>
              <a:t>Push</a:t>
            </a:r>
            <a:r>
              <a:rPr sz="3900" spc="-90" dirty="0"/>
              <a:t> Operation </a:t>
            </a:r>
            <a:r>
              <a:rPr sz="3900" spc="-30" dirty="0"/>
              <a:t>Algorithm</a:t>
            </a:r>
            <a:endParaRPr sz="39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3307" y="1772767"/>
            <a:ext cx="7621143" cy="381647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6339" y="91439"/>
            <a:ext cx="6829425" cy="1701164"/>
            <a:chOff x="1196339" y="91439"/>
            <a:chExt cx="6829425" cy="170116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6339" y="91439"/>
              <a:ext cx="6829044" cy="110642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6339" y="685799"/>
              <a:ext cx="4863084" cy="1106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4602" y="220421"/>
            <a:ext cx="6054725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900" spc="-245" dirty="0"/>
              <a:t>Example</a:t>
            </a:r>
            <a:r>
              <a:rPr sz="3900" spc="-105" dirty="0"/>
              <a:t> </a:t>
            </a:r>
            <a:r>
              <a:rPr sz="3900" spc="-125" dirty="0"/>
              <a:t>for</a:t>
            </a:r>
            <a:r>
              <a:rPr sz="3900" spc="-85" dirty="0"/>
              <a:t> </a:t>
            </a:r>
            <a:r>
              <a:rPr sz="3900" spc="-130" dirty="0"/>
              <a:t>Insertion</a:t>
            </a:r>
            <a:r>
              <a:rPr sz="3900" spc="-85" dirty="0"/>
              <a:t> </a:t>
            </a:r>
            <a:r>
              <a:rPr sz="3900" dirty="0"/>
              <a:t>or</a:t>
            </a:r>
            <a:r>
              <a:rPr sz="3900" spc="-85" dirty="0"/>
              <a:t> </a:t>
            </a:r>
            <a:r>
              <a:rPr sz="3900" spc="-95" dirty="0"/>
              <a:t>Push </a:t>
            </a:r>
            <a:r>
              <a:rPr sz="3900" spc="-110" dirty="0"/>
              <a:t>Operation</a:t>
            </a:r>
            <a:r>
              <a:rPr sz="3900" spc="-430" dirty="0"/>
              <a:t> </a:t>
            </a:r>
            <a:r>
              <a:rPr sz="3900" spc="-25" dirty="0"/>
              <a:t>Algorithm</a:t>
            </a:r>
            <a:endParaRPr sz="39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4775" y="2286000"/>
            <a:ext cx="5080000" cy="3124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811" y="341375"/>
            <a:ext cx="6778752" cy="1219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Deletion</a:t>
            </a:r>
            <a:r>
              <a:rPr spc="-90" dirty="0"/>
              <a:t> </a:t>
            </a:r>
            <a:r>
              <a:rPr dirty="0"/>
              <a:t>or</a:t>
            </a:r>
            <a:r>
              <a:rPr spc="-120" dirty="0"/>
              <a:t> </a:t>
            </a:r>
            <a:r>
              <a:rPr spc="-175" dirty="0"/>
              <a:t>Pop</a:t>
            </a:r>
            <a:r>
              <a:rPr spc="-100" dirty="0"/>
              <a:t> </a:t>
            </a:r>
            <a:r>
              <a:rPr spc="-95" dirty="0"/>
              <a:t>Operation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596897" y="1464309"/>
            <a:ext cx="7045325" cy="2939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885825" indent="-28638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100" dirty="0">
                <a:latin typeface="Trebuchet MS"/>
                <a:cs typeface="Trebuchet MS"/>
              </a:rPr>
              <a:t>Deletion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or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pop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operation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requires </a:t>
            </a:r>
            <a:r>
              <a:rPr sz="3200" spc="-190" dirty="0">
                <a:latin typeface="Trebuchet MS"/>
                <a:cs typeface="Trebuchet MS"/>
              </a:rPr>
              <a:t>following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steps:</a:t>
            </a:r>
            <a:endParaRPr sz="3200">
              <a:latin typeface="Trebuchet MS"/>
              <a:cs typeface="Trebuchet MS"/>
            </a:endParaRPr>
          </a:p>
          <a:p>
            <a:pPr marL="570230" marR="5080" lvl="1" indent="-238125">
              <a:lnSpc>
                <a:spcPct val="100000"/>
              </a:lnSpc>
              <a:spcBef>
                <a:spcPts val="615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</a:tabLst>
            </a:pPr>
            <a:r>
              <a:rPr sz="2800" spc="-215" dirty="0">
                <a:latin typeface="Trebuchet MS"/>
                <a:cs typeface="Trebuchet MS"/>
              </a:rPr>
              <a:t>If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the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stack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has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no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95" dirty="0">
                <a:latin typeface="Trebuchet MS"/>
                <a:cs typeface="Trebuchet MS"/>
              </a:rPr>
              <a:t>element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then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deletion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can </a:t>
            </a:r>
            <a:r>
              <a:rPr sz="2800" spc="-70" dirty="0">
                <a:latin typeface="Trebuchet MS"/>
                <a:cs typeface="Trebuchet MS"/>
              </a:rPr>
              <a:t>not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happen</a:t>
            </a:r>
            <a:endParaRPr sz="2800">
              <a:latin typeface="Trebuchet MS"/>
              <a:cs typeface="Trebuchet MS"/>
            </a:endParaRPr>
          </a:p>
          <a:p>
            <a:pPr marL="570230" lvl="1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</a:tabLst>
            </a:pPr>
            <a:r>
              <a:rPr sz="2800" spc="-120" dirty="0">
                <a:latin typeface="Trebuchet MS"/>
                <a:cs typeface="Trebuchet MS"/>
              </a:rPr>
              <a:t>Remove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the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-200" dirty="0">
                <a:latin typeface="Trebuchet MS"/>
                <a:cs typeface="Trebuchet MS"/>
              </a:rPr>
              <a:t>item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from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top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of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stack</a:t>
            </a:r>
            <a:endParaRPr sz="2800">
              <a:latin typeface="Trebuchet MS"/>
              <a:cs typeface="Trebuchet MS"/>
            </a:endParaRPr>
          </a:p>
          <a:p>
            <a:pPr marL="570230" lvl="1" indent="-23749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</a:tabLst>
            </a:pPr>
            <a:r>
              <a:rPr sz="2800" spc="-100" dirty="0">
                <a:latin typeface="Trebuchet MS"/>
                <a:cs typeface="Trebuchet MS"/>
              </a:rPr>
              <a:t>Decrease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the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size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of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stack.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6339" y="91439"/>
            <a:ext cx="6235065" cy="1701164"/>
            <a:chOff x="1196339" y="91439"/>
            <a:chExt cx="6235065" cy="170116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6339" y="91439"/>
              <a:ext cx="6234684" cy="110642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6339" y="685799"/>
              <a:ext cx="2680716" cy="1106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4602" y="220421"/>
            <a:ext cx="5513705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900" spc="-130" dirty="0"/>
              <a:t>Deletion</a:t>
            </a:r>
            <a:r>
              <a:rPr sz="3900" spc="-120" dirty="0"/>
              <a:t> </a:t>
            </a:r>
            <a:r>
              <a:rPr sz="3900" dirty="0"/>
              <a:t>or</a:t>
            </a:r>
            <a:r>
              <a:rPr sz="3900" spc="-90" dirty="0"/>
              <a:t> </a:t>
            </a:r>
            <a:r>
              <a:rPr sz="3900" spc="-130" dirty="0"/>
              <a:t>Pop</a:t>
            </a:r>
            <a:r>
              <a:rPr sz="3900" spc="-90" dirty="0"/>
              <a:t> </a:t>
            </a:r>
            <a:r>
              <a:rPr sz="3900" spc="-85" dirty="0"/>
              <a:t>Operation </a:t>
            </a:r>
            <a:r>
              <a:rPr sz="3900" spc="-30" dirty="0"/>
              <a:t>Algorithm</a:t>
            </a:r>
            <a:endParaRPr sz="39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100" y="2420835"/>
            <a:ext cx="7499350" cy="338442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0" smtClean="0"/>
              <a:t>Spring Semester 2024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672</Words>
  <Application>Microsoft Office PowerPoint</Application>
  <PresentationFormat>On-screen Show (4:3)</PresentationFormat>
  <Paragraphs>110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 MT</vt:lpstr>
      <vt:lpstr>Calibri</vt:lpstr>
      <vt:lpstr>Segoe UI</vt:lpstr>
      <vt:lpstr>Segoe UI Light</vt:lpstr>
      <vt:lpstr>Segoe UI Symbol</vt:lpstr>
      <vt:lpstr>Times New Roman</vt:lpstr>
      <vt:lpstr>Trebuchet MS</vt:lpstr>
      <vt:lpstr>Verdana</vt:lpstr>
      <vt:lpstr>Office Theme</vt:lpstr>
      <vt:lpstr>What is a STACK ?</vt:lpstr>
      <vt:lpstr>What is a STACK ?</vt:lpstr>
      <vt:lpstr>What is a STACK ?</vt:lpstr>
      <vt:lpstr>Insertion and Deletion</vt:lpstr>
      <vt:lpstr>Insertion or Push Operation</vt:lpstr>
      <vt:lpstr>Insertion or Push Operation Algorithm</vt:lpstr>
      <vt:lpstr>Example for Insertion or Push Operation Algorithm</vt:lpstr>
      <vt:lpstr>Deletion or Pop Operation</vt:lpstr>
      <vt:lpstr>Deletion or Pop Operation Algorithm</vt:lpstr>
      <vt:lpstr>Example for Deletion or Pop Operation Algorithm</vt:lpstr>
      <vt:lpstr>Example for Deletion or Pop Operation Algorithm</vt:lpstr>
      <vt:lpstr>Applications of Stack</vt:lpstr>
      <vt:lpstr>Infix Expression [X + Y]</vt:lpstr>
      <vt:lpstr>Postfix Notation [XY+]</vt:lpstr>
      <vt:lpstr>Postfix Notation [XY+]</vt:lpstr>
      <vt:lpstr>Prefix Notation [+XY]</vt:lpstr>
      <vt:lpstr>Conversion from Infix to Prefix</vt:lpstr>
      <vt:lpstr>Conversion from Infix to Prefix</vt:lpstr>
      <vt:lpstr>Conversion from Infix to Prefix</vt:lpstr>
      <vt:lpstr>Converting an Infix expression into Postfix via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kashif</dc:creator>
  <cp:lastModifiedBy>Windows User</cp:lastModifiedBy>
  <cp:revision>1</cp:revision>
  <dcterms:created xsi:type="dcterms:W3CDTF">2024-04-27T17:28:56Z</dcterms:created>
  <dcterms:modified xsi:type="dcterms:W3CDTF">2024-04-29T17:20:17Z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2024-04-27T00:00:00Z</vt:filetime>
  </property>
  <property fmtid="{D5CDD505-2E9C-101B-9397-08002B2CF9AE}" pid="5" name="Producer">
    <vt:lpwstr>Microsoft® PowerPoint® 2010</vt:lpwstr>
  </property>
</Properties>
</file>