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0F345-01E9-4DBA-B13E-62AB616C482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FD077-F9FF-4B3B-B851-F2B19181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FD077-F9FF-4B3B-B851-F2B1918116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0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4725" y="558546"/>
            <a:ext cx="21145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24-Nov-2010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9884C-5E10-4865-9A17-6B9554D46FCE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24-Nov-2010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AD67-3259-4EB3-9738-6BC93EE24FD7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24-Nov-2010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0C444-B899-4BF7-8DDF-BF4F0CE5CE4B}" type="datetime1">
              <a:rPr lang="en-US" smtClean="0"/>
              <a:t>6/9/2024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24-Nov-2010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54936-61CB-44DF-B92A-5F6099C082B6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69722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3498" y="0"/>
                </a:lnTo>
                <a:lnTo>
                  <a:pt x="8732228" y="3576"/>
                </a:lnTo>
                <a:lnTo>
                  <a:pt x="8778740" y="13967"/>
                </a:lnTo>
                <a:lnTo>
                  <a:pt x="8822525" y="30662"/>
                </a:lnTo>
                <a:lnTo>
                  <a:pt x="8863071" y="53151"/>
                </a:lnTo>
                <a:lnTo>
                  <a:pt x="8899868" y="80923"/>
                </a:lnTo>
                <a:lnTo>
                  <a:pt x="8932405" y="113468"/>
                </a:lnTo>
                <a:lnTo>
                  <a:pt x="8960172" y="150277"/>
                </a:lnTo>
                <a:lnTo>
                  <a:pt x="8982656" y="190840"/>
                </a:lnTo>
                <a:lnTo>
                  <a:pt x="8999349" y="234645"/>
                </a:lnTo>
                <a:lnTo>
                  <a:pt x="9009740" y="281184"/>
                </a:lnTo>
                <a:lnTo>
                  <a:pt x="9013317" y="329946"/>
                </a:lnTo>
                <a:lnTo>
                  <a:pt x="9013317" y="6363525"/>
                </a:lnTo>
                <a:lnTo>
                  <a:pt x="9009740" y="6412277"/>
                </a:lnTo>
                <a:lnTo>
                  <a:pt x="8999349" y="6458809"/>
                </a:lnTo>
                <a:lnTo>
                  <a:pt x="8982656" y="6502608"/>
                </a:lnTo>
                <a:lnTo>
                  <a:pt x="8960172" y="6543167"/>
                </a:lnTo>
                <a:lnTo>
                  <a:pt x="8932405" y="6579973"/>
                </a:lnTo>
                <a:lnTo>
                  <a:pt x="8899868" y="6612516"/>
                </a:lnTo>
                <a:lnTo>
                  <a:pt x="8863071" y="6640287"/>
                </a:lnTo>
                <a:lnTo>
                  <a:pt x="8822525" y="6662775"/>
                </a:lnTo>
                <a:lnTo>
                  <a:pt x="8778740" y="6679470"/>
                </a:lnTo>
                <a:lnTo>
                  <a:pt x="8732228" y="6689861"/>
                </a:lnTo>
                <a:lnTo>
                  <a:pt x="8683498" y="6693438"/>
                </a:lnTo>
                <a:lnTo>
                  <a:pt x="329920" y="6693439"/>
                </a:lnTo>
                <a:lnTo>
                  <a:pt x="281168" y="6689861"/>
                </a:lnTo>
                <a:lnTo>
                  <a:pt x="234636" y="6679470"/>
                </a:lnTo>
                <a:lnTo>
                  <a:pt x="190835" y="6662775"/>
                </a:lnTo>
                <a:lnTo>
                  <a:pt x="150276" y="6640287"/>
                </a:lnTo>
                <a:lnTo>
                  <a:pt x="113469" y="6612516"/>
                </a:lnTo>
                <a:lnTo>
                  <a:pt x="80925" y="6579973"/>
                </a:lnTo>
                <a:lnTo>
                  <a:pt x="53153" y="6543167"/>
                </a:lnTo>
                <a:lnTo>
                  <a:pt x="30664" y="6502608"/>
                </a:lnTo>
                <a:lnTo>
                  <a:pt x="13968" y="6458809"/>
                </a:lnTo>
                <a:lnTo>
                  <a:pt x="3577" y="6412277"/>
                </a:lnTo>
                <a:lnTo>
                  <a:pt x="0" y="6363525"/>
                </a:lnTo>
                <a:lnTo>
                  <a:pt x="0" y="3299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9951" y="2551048"/>
            <a:ext cx="1162050" cy="7905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8755" y="2778121"/>
            <a:ext cx="3464368" cy="5903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4465" y="2776727"/>
            <a:ext cx="3397885" cy="51879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2364" y="3785485"/>
            <a:ext cx="5316582" cy="72365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53183" y="3784853"/>
            <a:ext cx="5253355" cy="655065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24-Nov-2010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1A392-F7BF-4559-B1E8-16BA1969937A}" type="datetime1">
              <a:rPr lang="en-US" smtClean="0"/>
              <a:t>6/9/2024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69722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3498" y="0"/>
                </a:lnTo>
                <a:lnTo>
                  <a:pt x="8732228" y="3576"/>
                </a:lnTo>
                <a:lnTo>
                  <a:pt x="8778740" y="13967"/>
                </a:lnTo>
                <a:lnTo>
                  <a:pt x="8822525" y="30662"/>
                </a:lnTo>
                <a:lnTo>
                  <a:pt x="8863071" y="53151"/>
                </a:lnTo>
                <a:lnTo>
                  <a:pt x="8899868" y="80923"/>
                </a:lnTo>
                <a:lnTo>
                  <a:pt x="8932405" y="113468"/>
                </a:lnTo>
                <a:lnTo>
                  <a:pt x="8960172" y="150277"/>
                </a:lnTo>
                <a:lnTo>
                  <a:pt x="8982656" y="190840"/>
                </a:lnTo>
                <a:lnTo>
                  <a:pt x="8999349" y="234645"/>
                </a:lnTo>
                <a:lnTo>
                  <a:pt x="9009740" y="281184"/>
                </a:lnTo>
                <a:lnTo>
                  <a:pt x="9013317" y="329946"/>
                </a:lnTo>
                <a:lnTo>
                  <a:pt x="9013317" y="6363525"/>
                </a:lnTo>
                <a:lnTo>
                  <a:pt x="9009740" y="6412277"/>
                </a:lnTo>
                <a:lnTo>
                  <a:pt x="8999349" y="6458809"/>
                </a:lnTo>
                <a:lnTo>
                  <a:pt x="8982656" y="6502608"/>
                </a:lnTo>
                <a:lnTo>
                  <a:pt x="8960172" y="6543167"/>
                </a:lnTo>
                <a:lnTo>
                  <a:pt x="8932405" y="6579973"/>
                </a:lnTo>
                <a:lnTo>
                  <a:pt x="8899868" y="6612516"/>
                </a:lnTo>
                <a:lnTo>
                  <a:pt x="8863071" y="6640287"/>
                </a:lnTo>
                <a:lnTo>
                  <a:pt x="8822525" y="6662775"/>
                </a:lnTo>
                <a:lnTo>
                  <a:pt x="8778740" y="6679470"/>
                </a:lnTo>
                <a:lnTo>
                  <a:pt x="8732228" y="6689861"/>
                </a:lnTo>
                <a:lnTo>
                  <a:pt x="8683498" y="6693438"/>
                </a:lnTo>
                <a:lnTo>
                  <a:pt x="329920" y="6693439"/>
                </a:lnTo>
                <a:lnTo>
                  <a:pt x="281168" y="6689861"/>
                </a:lnTo>
                <a:lnTo>
                  <a:pt x="234636" y="6679470"/>
                </a:lnTo>
                <a:lnTo>
                  <a:pt x="190835" y="6662775"/>
                </a:lnTo>
                <a:lnTo>
                  <a:pt x="150276" y="6640287"/>
                </a:lnTo>
                <a:lnTo>
                  <a:pt x="113469" y="6612516"/>
                </a:lnTo>
                <a:lnTo>
                  <a:pt x="80925" y="6579973"/>
                </a:lnTo>
                <a:lnTo>
                  <a:pt x="53153" y="6543167"/>
                </a:lnTo>
                <a:lnTo>
                  <a:pt x="30664" y="6502608"/>
                </a:lnTo>
                <a:lnTo>
                  <a:pt x="13968" y="6458809"/>
                </a:lnTo>
                <a:lnTo>
                  <a:pt x="3577" y="6412277"/>
                </a:lnTo>
                <a:lnTo>
                  <a:pt x="0" y="6363525"/>
                </a:lnTo>
                <a:lnTo>
                  <a:pt x="0" y="3299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5007" y="690498"/>
            <a:ext cx="47139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080" y="1471930"/>
            <a:ext cx="8063839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17130" y="6322085"/>
            <a:ext cx="1052829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24-Nov-2010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7593-8707-4389-85DE-33F199144521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8048" y="6331533"/>
            <a:ext cx="2743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" y="60838"/>
            <a:ext cx="9022080" cy="1063112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382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10"/>
              </a:spcBef>
            </a:pPr>
            <a:r>
              <a:rPr spc="-10" dirty="0">
                <a:solidFill>
                  <a:srgbClr val="FFFFFF"/>
                </a:solidFill>
              </a:rPr>
              <a:t>CACHE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35" dirty="0" smtClean="0">
                <a:solidFill>
                  <a:srgbClr val="FFFFFF"/>
                </a:solidFill>
              </a:rPr>
              <a:t>M</a:t>
            </a:r>
            <a:r>
              <a:rPr lang="en-US" sz="4400" spc="-35" dirty="0" smtClean="0">
                <a:solidFill>
                  <a:srgbClr val="FFFFFF"/>
                </a:solidFill>
              </a:rPr>
              <a:t>APPING</a:t>
            </a:r>
            <a:endParaRPr lang="en-US" sz="4400" spc="-35" dirty="0">
              <a:solidFill>
                <a:srgbClr val="FFFFFF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18039" y="1589306"/>
            <a:ext cx="884696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 MT"/>
              </a:rPr>
              <a:t>What is Cache Mapping?</a:t>
            </a:r>
          </a:p>
          <a:p>
            <a:r>
              <a:rPr lang="en-US" sz="2400" dirty="0" smtClean="0">
                <a:latin typeface="Arial MT"/>
              </a:rPr>
              <a:t> Cache mapping is a technique by which the contents of main memory brings into the cache memory .</a:t>
            </a:r>
          </a:p>
          <a:p>
            <a:endParaRPr lang="en-US" sz="2400" dirty="0" smtClean="0">
              <a:latin typeface="Arial MT"/>
            </a:endParaRPr>
          </a:p>
          <a:p>
            <a:r>
              <a:rPr lang="en-US" sz="2400" dirty="0" smtClean="0">
                <a:latin typeface="Arial MT"/>
              </a:rPr>
              <a:t>It is a mapping process. It is a transformation of data from main memory to cache memory.</a:t>
            </a:r>
          </a:p>
          <a:p>
            <a:endParaRPr lang="en-US" sz="2400" dirty="0" smtClean="0">
              <a:latin typeface="Arial MT"/>
            </a:endParaRPr>
          </a:p>
          <a:p>
            <a:r>
              <a:rPr lang="en-US" sz="2400" dirty="0" smtClean="0">
                <a:latin typeface="Arial MT"/>
              </a:rPr>
              <a:t>CPU connected to cache memory directly and cache memory connected to the main memory and main memory connected with secondary memory.</a:t>
            </a:r>
          </a:p>
          <a:p>
            <a:endParaRPr lang="en-US" sz="2400" dirty="0">
              <a:latin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725" y="690498"/>
            <a:ext cx="5618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204" dirty="0"/>
              <a:t> </a:t>
            </a:r>
            <a:r>
              <a:rPr spc="-5" dirty="0"/>
              <a:t>Associative 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2306"/>
            <a:ext cx="7553325" cy="43186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788035" indent="-274320">
              <a:lnSpc>
                <a:spcPts val="2810"/>
              </a:lnSpc>
              <a:spcBef>
                <a:spcPts val="455"/>
              </a:spcBef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An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associative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mapping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associative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memory.</a:t>
            </a:r>
            <a:endParaRPr sz="2600" dirty="0">
              <a:latin typeface="Arial MT"/>
              <a:cs typeface="Arial MT"/>
            </a:endParaRPr>
          </a:p>
          <a:p>
            <a:pPr marL="286385" marR="1327150" indent="-274320">
              <a:lnSpc>
                <a:spcPts val="2810"/>
              </a:lnSpc>
              <a:spcBef>
                <a:spcPts val="1800"/>
              </a:spcBef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This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memory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being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accessed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using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its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contents</a:t>
            </a:r>
            <a:r>
              <a:rPr sz="2600" dirty="0" smtClean="0">
                <a:latin typeface="Arial MT"/>
                <a:cs typeface="Arial MT"/>
              </a:rPr>
              <a:t>.</a:t>
            </a:r>
            <a:r>
              <a:rPr lang="en-US" sz="2600" dirty="0" smtClean="0">
                <a:latin typeface="Arial MT"/>
                <a:cs typeface="Arial MT"/>
              </a:rPr>
              <a:t> </a:t>
            </a:r>
            <a:endParaRPr sz="2600" dirty="0">
              <a:latin typeface="Arial MT"/>
              <a:cs typeface="Arial MT"/>
            </a:endParaRPr>
          </a:p>
          <a:p>
            <a:pPr marL="286385" marR="5080" indent="-274320">
              <a:lnSpc>
                <a:spcPct val="90000"/>
              </a:lnSpc>
              <a:spcBef>
                <a:spcPts val="1755"/>
              </a:spcBef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Each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line 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cache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memory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will accommodate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address (main memory) and the contents of </a:t>
            </a:r>
            <a:r>
              <a:rPr sz="2600" spc="-5" dirty="0">
                <a:latin typeface="Arial MT"/>
                <a:cs typeface="Arial MT"/>
              </a:rPr>
              <a:t>that </a:t>
            </a:r>
            <a:r>
              <a:rPr sz="2600" dirty="0">
                <a:latin typeface="Arial MT"/>
                <a:cs typeface="Arial MT"/>
              </a:rPr>
              <a:t> address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from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main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memory.</a:t>
            </a:r>
            <a:endParaRPr sz="2600" dirty="0">
              <a:latin typeface="Arial MT"/>
              <a:cs typeface="Arial MT"/>
            </a:endParaRPr>
          </a:p>
          <a:p>
            <a:pPr marL="286385" marR="41275" indent="-274320">
              <a:lnSpc>
                <a:spcPct val="90000"/>
              </a:lnSpc>
              <a:spcBef>
                <a:spcPts val="1800"/>
              </a:spcBef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That is why this memory is also called Content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Addressable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Memory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(CAM).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It allows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each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block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main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memory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 be stored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 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cache.</a:t>
            </a: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199" y="1777899"/>
            <a:ext cx="6746543" cy="43456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0725" y="690498"/>
            <a:ext cx="5618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204" dirty="0"/>
              <a:t> </a:t>
            </a:r>
            <a:r>
              <a:rPr spc="-5" dirty="0"/>
              <a:t>Associative Mapping</a:t>
            </a: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380" y="690498"/>
            <a:ext cx="6551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30" dirty="0"/>
              <a:t> </a:t>
            </a:r>
            <a:r>
              <a:rPr spc="-5" dirty="0"/>
              <a:t>Set</a:t>
            </a:r>
            <a:r>
              <a:rPr spc="-170" dirty="0"/>
              <a:t> </a:t>
            </a:r>
            <a:r>
              <a:rPr spc="-5" dirty="0"/>
              <a:t>Associative</a:t>
            </a:r>
            <a:r>
              <a:rPr spc="10" dirty="0"/>
              <a:t> </a:t>
            </a:r>
            <a:r>
              <a:rPr spc="-5" dirty="0"/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71930"/>
            <a:ext cx="7476490" cy="444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80340" indent="-274320">
              <a:lnSpc>
                <a:spcPct val="100000"/>
              </a:lnSpc>
              <a:spcBef>
                <a:spcPts val="105"/>
              </a:spcBef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That is the easy control of the direct mapping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cache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the more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flexible mapping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fully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associative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cache.</a:t>
            </a:r>
            <a:endParaRPr sz="2600">
              <a:latin typeface="Arial MT"/>
              <a:cs typeface="Arial MT"/>
            </a:endParaRPr>
          </a:p>
          <a:p>
            <a:pPr marL="286385" marR="53340" indent="-274320">
              <a:lnSpc>
                <a:spcPct val="100000"/>
              </a:lnSpc>
              <a:spcBef>
                <a:spcPts val="1800"/>
              </a:spcBef>
              <a:buClr>
                <a:srgbClr val="93B6D2"/>
              </a:buClr>
              <a:buSzPct val="84615"/>
              <a:buFont typeface="Segoe UI Symbol"/>
              <a:buChar char="⚫"/>
              <a:tabLst>
                <a:tab pos="376555" algn="l"/>
                <a:tab pos="377190" algn="l"/>
              </a:tabLst>
            </a:pPr>
            <a:r>
              <a:rPr dirty="0"/>
              <a:t>	</a:t>
            </a:r>
            <a:r>
              <a:rPr sz="2600" dirty="0">
                <a:latin typeface="Arial MT"/>
                <a:cs typeface="Arial MT"/>
              </a:rPr>
              <a:t>In set associative mapping, each cache location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have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than one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pair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tag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+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 </a:t>
            </a:r>
            <a:r>
              <a:rPr sz="2600" spc="5" dirty="0">
                <a:latin typeface="Arial MT"/>
                <a:cs typeface="Arial MT"/>
              </a:rPr>
              <a:t>items.</a:t>
            </a:r>
            <a:endParaRPr sz="2600">
              <a:latin typeface="Arial MT"/>
              <a:cs typeface="Arial MT"/>
            </a:endParaRPr>
          </a:p>
          <a:p>
            <a:pPr marL="286385" marR="5080" indent="-274320">
              <a:lnSpc>
                <a:spcPct val="100000"/>
              </a:lnSpc>
              <a:spcBef>
                <a:spcPts val="1805"/>
              </a:spcBef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That is more than one pair of tag and data are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residing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at 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same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location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cache</a:t>
            </a:r>
            <a:r>
              <a:rPr sz="2600" spc="-25" dirty="0">
                <a:latin typeface="Arial MT"/>
                <a:cs typeface="Arial MT"/>
              </a:rPr>
              <a:t> memory.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one cache location is holding two pair of tag +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 items, that is called </a:t>
            </a:r>
            <a:r>
              <a:rPr sz="2600" i="1" dirty="0">
                <a:latin typeface="Arial"/>
                <a:cs typeface="Arial"/>
              </a:rPr>
              <a:t>2-way set associative 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mapping</a:t>
            </a:r>
            <a:r>
              <a:rPr sz="2600" dirty="0"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4363" y="1619577"/>
            <a:ext cx="6325095" cy="44263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0892" y="203961"/>
            <a:ext cx="59778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0414" marR="5080" indent="-203835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3.</a:t>
            </a:r>
            <a:r>
              <a:rPr sz="3600" spc="-30" dirty="0"/>
              <a:t> </a:t>
            </a:r>
            <a:r>
              <a:rPr sz="3600" spc="-60" dirty="0"/>
              <a:t>Two-Way</a:t>
            </a:r>
            <a:r>
              <a:rPr sz="3600" dirty="0"/>
              <a:t> </a:t>
            </a:r>
            <a:r>
              <a:rPr sz="3600" spc="-5" dirty="0"/>
              <a:t>Set</a:t>
            </a:r>
            <a:r>
              <a:rPr sz="3600" spc="-140" dirty="0"/>
              <a:t> </a:t>
            </a:r>
            <a:r>
              <a:rPr sz="3600" spc="-5" dirty="0"/>
              <a:t>Associative </a:t>
            </a:r>
            <a:r>
              <a:rPr sz="3600" spc="-985" dirty="0"/>
              <a:t> </a:t>
            </a:r>
            <a:r>
              <a:rPr sz="3600" spc="-5" dirty="0"/>
              <a:t>Mapping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826" y="203961"/>
            <a:ext cx="74510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8610" marR="5080" indent="-283654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Replacement</a:t>
            </a:r>
            <a:r>
              <a:rPr sz="3600" spc="-180" dirty="0"/>
              <a:t> </a:t>
            </a:r>
            <a:r>
              <a:rPr sz="3600" spc="-5" dirty="0"/>
              <a:t>Algorithms</a:t>
            </a:r>
            <a:r>
              <a:rPr sz="3600" spc="10" dirty="0"/>
              <a:t>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spc="-5" dirty="0"/>
              <a:t>Cache </a:t>
            </a:r>
            <a:r>
              <a:rPr sz="3600" spc="-985" dirty="0"/>
              <a:t> </a:t>
            </a:r>
            <a:r>
              <a:rPr sz="3600" spc="-5" dirty="0"/>
              <a:t>Memory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420114"/>
            <a:ext cx="7536815" cy="416139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marR="43815" indent="-274320">
              <a:lnSpc>
                <a:spcPct val="80000"/>
              </a:lnSpc>
              <a:spcBef>
                <a:spcPts val="530"/>
              </a:spcBef>
              <a:buClr>
                <a:srgbClr val="93B6D2"/>
              </a:buClr>
              <a:buSzPct val="83333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800" spc="-5" dirty="0">
                <a:latin typeface="Arial MT"/>
                <a:cs typeface="Arial MT"/>
              </a:rPr>
              <a:t>Replacement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 smtClean="0">
                <a:latin typeface="Arial MT"/>
                <a:cs typeface="Arial MT"/>
              </a:rPr>
              <a:t>used</a:t>
            </a:r>
            <a:r>
              <a:rPr sz="1800" spc="5" dirty="0" smtClean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when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no available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cache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which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place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lang="en-US" sz="1800" spc="5" dirty="0" smtClean="0">
                <a:latin typeface="Arial MT"/>
                <a:cs typeface="Arial MT"/>
              </a:rPr>
              <a:t>Three</a:t>
            </a:r>
            <a:r>
              <a:rPr sz="1800" dirty="0" smtClean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cache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replacement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described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below</a:t>
            </a:r>
            <a:r>
              <a:rPr sz="1800" spc="-10" dirty="0" smtClean="0">
                <a:latin typeface="Arial MT"/>
                <a:cs typeface="Arial MT"/>
              </a:rPr>
              <a:t>:</a:t>
            </a:r>
            <a:endParaRPr lang="en-US" sz="1800" spc="-10" dirty="0" smtClean="0">
              <a:latin typeface="Arial MT"/>
              <a:cs typeface="Arial MT"/>
            </a:endParaRPr>
          </a:p>
          <a:p>
            <a:pPr marL="286385" marR="43815" indent="-274320">
              <a:lnSpc>
                <a:spcPct val="80000"/>
              </a:lnSpc>
              <a:spcBef>
                <a:spcPts val="530"/>
              </a:spcBef>
              <a:buClr>
                <a:srgbClr val="93B6D2"/>
              </a:buClr>
              <a:buSzPct val="83333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lang="en-US" spc="-10" dirty="0">
              <a:latin typeface="Arial MT"/>
              <a:cs typeface="Arial MT"/>
            </a:endParaRPr>
          </a:p>
          <a:p>
            <a:pPr marL="286385" marR="43815" indent="-274320">
              <a:lnSpc>
                <a:spcPct val="80000"/>
              </a:lnSpc>
              <a:spcBef>
                <a:spcPts val="530"/>
              </a:spcBef>
              <a:buClr>
                <a:srgbClr val="93B6D2"/>
              </a:buClr>
              <a:buSzPct val="83333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sz="1800" dirty="0">
              <a:latin typeface="Arial MT"/>
              <a:cs typeface="Arial MT"/>
            </a:endParaRPr>
          </a:p>
          <a:p>
            <a:pPr marL="286385" indent="-274320">
              <a:lnSpc>
                <a:spcPts val="2155"/>
              </a:lnSpc>
              <a:spcBef>
                <a:spcPts val="170"/>
              </a:spcBef>
              <a:buClr>
                <a:srgbClr val="93B6D2"/>
              </a:buClr>
              <a:buSzPct val="83333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800" b="1" i="1" spc="-5" dirty="0">
                <a:latin typeface="Arial"/>
                <a:cs typeface="Arial"/>
              </a:rPr>
              <a:t>Least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Recently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Used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(LRU):</a:t>
            </a:r>
            <a:endParaRPr sz="1800" dirty="0">
              <a:latin typeface="Arial"/>
              <a:cs typeface="Arial"/>
            </a:endParaRPr>
          </a:p>
          <a:p>
            <a:pPr marL="560705" marR="136525" lvl="1" indent="-228600">
              <a:lnSpc>
                <a:spcPts val="1630"/>
              </a:lnSpc>
              <a:spcBef>
                <a:spcPts val="395"/>
              </a:spcBef>
              <a:buClr>
                <a:srgbClr val="DD8046"/>
              </a:buClr>
              <a:buSzPct val="85294"/>
              <a:buFont typeface="Segoe UI Symbol"/>
              <a:buChar char="⚫"/>
              <a:tabLst>
                <a:tab pos="560705" algn="l"/>
                <a:tab pos="561340" algn="l"/>
              </a:tabLst>
            </a:pPr>
            <a:r>
              <a:rPr sz="1700" spc="5" dirty="0">
                <a:latin typeface="Arial MT"/>
                <a:cs typeface="Arial MT"/>
              </a:rPr>
              <a:t>The </a:t>
            </a:r>
            <a:r>
              <a:rPr sz="1700" dirty="0">
                <a:latin typeface="Arial MT"/>
                <a:cs typeface="Arial MT"/>
              </a:rPr>
              <a:t>LRU algorithm selects </a:t>
            </a:r>
            <a:r>
              <a:rPr sz="1700" spc="-5" dirty="0">
                <a:latin typeface="Arial MT"/>
                <a:cs typeface="Arial MT"/>
              </a:rPr>
              <a:t>for </a:t>
            </a:r>
            <a:r>
              <a:rPr sz="1700" dirty="0">
                <a:latin typeface="Arial MT"/>
                <a:cs typeface="Arial MT"/>
              </a:rPr>
              <a:t>replacement the item </a:t>
            </a:r>
            <a:r>
              <a:rPr sz="1700" spc="-5" dirty="0">
                <a:latin typeface="Arial MT"/>
                <a:cs typeface="Arial MT"/>
              </a:rPr>
              <a:t>that </a:t>
            </a:r>
            <a:r>
              <a:rPr sz="1700" dirty="0">
                <a:latin typeface="Arial MT"/>
                <a:cs typeface="Arial MT"/>
              </a:rPr>
              <a:t>has been least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recently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used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by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5" dirty="0">
                <a:latin typeface="Arial MT"/>
                <a:cs typeface="Arial MT"/>
              </a:rPr>
              <a:t> CPU.</a:t>
            </a:r>
            <a:endParaRPr sz="17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DD8046"/>
              </a:buClr>
              <a:buFont typeface="Segoe UI Symbol"/>
              <a:buChar char="⚫"/>
            </a:pPr>
            <a:endParaRPr sz="1900" dirty="0">
              <a:latin typeface="Arial MT"/>
              <a:cs typeface="Arial MT"/>
            </a:endParaRPr>
          </a:p>
          <a:p>
            <a:pPr marL="286385" indent="-274320">
              <a:lnSpc>
                <a:spcPts val="2155"/>
              </a:lnSpc>
              <a:buClr>
                <a:srgbClr val="93B6D2"/>
              </a:buClr>
              <a:buSzPct val="83333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800" b="1" i="1" spc="-5" dirty="0">
                <a:latin typeface="Arial"/>
                <a:cs typeface="Arial"/>
              </a:rPr>
              <a:t>First-In-First-Out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(FIFO):</a:t>
            </a:r>
            <a:endParaRPr sz="1800" dirty="0">
              <a:latin typeface="Arial"/>
              <a:cs typeface="Arial"/>
            </a:endParaRPr>
          </a:p>
          <a:p>
            <a:pPr marL="560705" marR="5080" lvl="1" indent="-228600">
              <a:lnSpc>
                <a:spcPts val="1630"/>
              </a:lnSpc>
              <a:spcBef>
                <a:spcPts val="390"/>
              </a:spcBef>
              <a:buClr>
                <a:srgbClr val="DD8046"/>
              </a:buClr>
              <a:buSzPct val="85294"/>
              <a:buFont typeface="Segoe UI Symbol"/>
              <a:buChar char="⚫"/>
              <a:tabLst>
                <a:tab pos="560705" algn="l"/>
                <a:tab pos="561340" algn="l"/>
              </a:tabLst>
            </a:pPr>
            <a:r>
              <a:rPr sz="1700" spc="5" dirty="0">
                <a:latin typeface="Arial MT"/>
                <a:cs typeface="Arial MT"/>
              </a:rPr>
              <a:t>The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FIFO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algorithm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selects</a:t>
            </a:r>
            <a:r>
              <a:rPr sz="1700" spc="-5" dirty="0">
                <a:latin typeface="Arial MT"/>
                <a:cs typeface="Arial MT"/>
              </a:rPr>
              <a:t> for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replacement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item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that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has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been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</a:t>
            </a:r>
            <a:r>
              <a:rPr sz="1700" spc="-5" dirty="0">
                <a:latin typeface="Arial MT"/>
                <a:cs typeface="Arial MT"/>
              </a:rPr>
              <a:t> the </a:t>
            </a:r>
            <a:r>
              <a:rPr sz="1700" spc="-4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cache</a:t>
            </a:r>
            <a:r>
              <a:rPr sz="1700" spc="-5" dirty="0">
                <a:latin typeface="Arial MT"/>
                <a:cs typeface="Arial MT"/>
              </a:rPr>
              <a:t> from the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longest time</a:t>
            </a:r>
            <a:r>
              <a:rPr sz="1700" dirty="0" smtClean="0">
                <a:latin typeface="Arial MT"/>
                <a:cs typeface="Arial MT"/>
              </a:rPr>
              <a:t>.</a:t>
            </a:r>
            <a:endParaRPr lang="en-US" sz="1700" dirty="0">
              <a:latin typeface="Arial MT"/>
              <a:cs typeface="Arial MT"/>
            </a:endParaRPr>
          </a:p>
          <a:p>
            <a:pPr marL="560705" marR="5080" lvl="1" indent="-228600">
              <a:lnSpc>
                <a:spcPts val="1630"/>
              </a:lnSpc>
              <a:spcBef>
                <a:spcPts val="390"/>
              </a:spcBef>
              <a:buClr>
                <a:srgbClr val="DD8046"/>
              </a:buClr>
              <a:buSzPct val="85294"/>
              <a:buFont typeface="Segoe UI Symbol"/>
              <a:buChar char="⚫"/>
              <a:tabLst>
                <a:tab pos="560705" algn="l"/>
                <a:tab pos="561340" algn="l"/>
              </a:tabLst>
            </a:pPr>
            <a:endParaRPr lang="en-US" sz="1700" dirty="0">
              <a:latin typeface="Arial MT"/>
              <a:cs typeface="Arial MT"/>
            </a:endParaRPr>
          </a:p>
          <a:p>
            <a:pPr marL="332105" marR="5080" lvl="1">
              <a:lnSpc>
                <a:spcPts val="1630"/>
              </a:lnSpc>
              <a:spcBef>
                <a:spcPts val="390"/>
              </a:spcBef>
              <a:buClr>
                <a:srgbClr val="DD8046"/>
              </a:buClr>
              <a:buSzPct val="85294"/>
              <a:tabLst>
                <a:tab pos="560705" algn="l"/>
                <a:tab pos="561340" algn="l"/>
              </a:tabLst>
            </a:pPr>
            <a:endParaRPr sz="1900" dirty="0">
              <a:latin typeface="Arial MT"/>
              <a:cs typeface="Arial MT"/>
            </a:endParaRPr>
          </a:p>
          <a:p>
            <a:pPr marL="286385" indent="-274320">
              <a:lnSpc>
                <a:spcPts val="2155"/>
              </a:lnSpc>
              <a:buClr>
                <a:srgbClr val="93B6D2"/>
              </a:buClr>
              <a:buSzPct val="83333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800" b="1" i="1" spc="-5" dirty="0">
                <a:latin typeface="Arial"/>
                <a:cs typeface="Arial"/>
              </a:rPr>
              <a:t>Random:</a:t>
            </a:r>
            <a:endParaRPr sz="1800" dirty="0">
              <a:latin typeface="Arial"/>
              <a:cs typeface="Arial"/>
            </a:endParaRPr>
          </a:p>
          <a:p>
            <a:pPr marL="560705" lvl="1" indent="-229235">
              <a:lnSpc>
                <a:spcPts val="2035"/>
              </a:lnSpc>
              <a:buClr>
                <a:srgbClr val="DD8046"/>
              </a:buClr>
              <a:buSzPct val="85294"/>
              <a:buFont typeface="Segoe UI Symbol"/>
              <a:buChar char="⚫"/>
              <a:tabLst>
                <a:tab pos="560705" algn="l"/>
                <a:tab pos="561340" algn="l"/>
              </a:tabLst>
            </a:pPr>
            <a:r>
              <a:rPr sz="1700" spc="5" dirty="0">
                <a:latin typeface="Arial MT"/>
                <a:cs typeface="Arial MT"/>
              </a:rPr>
              <a:t>The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random algorithm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selects</a:t>
            </a:r>
            <a:r>
              <a:rPr sz="1700" spc="-5" dirty="0">
                <a:latin typeface="Arial MT"/>
                <a:cs typeface="Arial MT"/>
              </a:rPr>
              <a:t> for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replacement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item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15" dirty="0">
                <a:latin typeface="Arial MT"/>
                <a:cs typeface="Arial MT"/>
              </a:rPr>
              <a:t>randomly.</a:t>
            </a:r>
            <a:endParaRPr sz="17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938" y="690498"/>
            <a:ext cx="4498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Writing</a:t>
            </a:r>
            <a:r>
              <a:rPr spc="-30" dirty="0"/>
              <a:t> </a:t>
            </a:r>
            <a:r>
              <a:rPr spc="-5" dirty="0"/>
              <a:t>into</a:t>
            </a:r>
            <a:r>
              <a:rPr spc="-25" dirty="0"/>
              <a:t> </a:t>
            </a:r>
            <a:r>
              <a:rPr spc="-10" dirty="0"/>
              <a:t>Cache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2306"/>
            <a:ext cx="7267575" cy="41884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415"/>
              </a:spcBef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When memory write operations are performed,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CPU </a:t>
            </a:r>
            <a:r>
              <a:rPr sz="2600" spc="-5" dirty="0">
                <a:latin typeface="Arial MT"/>
                <a:cs typeface="Arial MT"/>
              </a:rPr>
              <a:t>first </a:t>
            </a:r>
            <a:r>
              <a:rPr sz="2600" dirty="0">
                <a:latin typeface="Arial MT"/>
                <a:cs typeface="Arial MT"/>
              </a:rPr>
              <a:t>writes into the cache </a:t>
            </a:r>
            <a:r>
              <a:rPr sz="2600" spc="-25" dirty="0">
                <a:latin typeface="Arial MT"/>
                <a:cs typeface="Arial MT"/>
              </a:rPr>
              <a:t>memory. </a:t>
            </a:r>
            <a:r>
              <a:rPr sz="2600" dirty="0">
                <a:latin typeface="Arial MT"/>
                <a:cs typeface="Arial MT"/>
              </a:rPr>
              <a:t>These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modifications made by CPU during a write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operations, on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data saved in cache, need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 </a:t>
            </a:r>
            <a:r>
              <a:rPr sz="2600" spc="-5" dirty="0">
                <a:latin typeface="Arial MT"/>
                <a:cs typeface="Arial MT"/>
              </a:rPr>
              <a:t>written </a:t>
            </a:r>
            <a:r>
              <a:rPr sz="2600" dirty="0">
                <a:latin typeface="Arial MT"/>
                <a:cs typeface="Arial MT"/>
              </a:rPr>
              <a:t>back to main memory or to auxiliary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memory.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3B6D2"/>
              </a:buClr>
              <a:buFont typeface="Segoe UI Symbol"/>
              <a:buChar char="⚫"/>
            </a:pPr>
            <a:endParaRPr sz="3500">
              <a:latin typeface="Arial MT"/>
              <a:cs typeface="Arial MT"/>
            </a:endParaRPr>
          </a:p>
          <a:p>
            <a:pPr marL="286385" marR="1202690" indent="-274320">
              <a:lnSpc>
                <a:spcPts val="2810"/>
              </a:lnSpc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  <a:tab pos="1388745" algn="l"/>
              </a:tabLst>
            </a:pPr>
            <a:r>
              <a:rPr sz="2600" dirty="0">
                <a:latin typeface="Arial MT"/>
                <a:cs typeface="Arial MT"/>
              </a:rPr>
              <a:t>These	two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popular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cache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write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policies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(schemes)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are:</a:t>
            </a:r>
            <a:endParaRPr sz="2600">
              <a:latin typeface="Arial MT"/>
              <a:cs typeface="Arial MT"/>
            </a:endParaRPr>
          </a:p>
          <a:p>
            <a:pPr marL="560705" lvl="1" indent="-229235">
              <a:lnSpc>
                <a:spcPct val="100000"/>
              </a:lnSpc>
              <a:spcBef>
                <a:spcPts val="70"/>
              </a:spcBef>
              <a:buClr>
                <a:srgbClr val="DD8046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i="1" dirty="0">
                <a:latin typeface="Arial"/>
                <a:cs typeface="Arial"/>
              </a:rPr>
              <a:t>Write-Through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115"/>
              </a:spcBef>
              <a:buClr>
                <a:srgbClr val="DD8046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i="1" spc="-5" dirty="0">
                <a:latin typeface="Arial"/>
                <a:cs typeface="Arial"/>
              </a:rPr>
              <a:t>Write-Back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5714" y="690498"/>
            <a:ext cx="3510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85" dirty="0">
                <a:latin typeface="Arial"/>
                <a:cs typeface="Arial"/>
              </a:rPr>
              <a:t>W</a:t>
            </a:r>
            <a:r>
              <a:rPr i="1" spc="-5" dirty="0">
                <a:latin typeface="Arial"/>
                <a:cs typeface="Arial"/>
              </a:rPr>
              <a:t>ri</a:t>
            </a:r>
            <a:r>
              <a:rPr i="1" dirty="0">
                <a:latin typeface="Arial"/>
                <a:cs typeface="Arial"/>
              </a:rPr>
              <a:t>t</a:t>
            </a:r>
            <a:r>
              <a:rPr i="1" spc="-5" dirty="0">
                <a:latin typeface="Arial"/>
                <a:cs typeface="Arial"/>
              </a:rPr>
              <a:t>e-Thro</a:t>
            </a:r>
            <a:r>
              <a:rPr i="1" spc="-25" dirty="0">
                <a:latin typeface="Arial"/>
                <a:cs typeface="Arial"/>
              </a:rPr>
              <a:t>u</a:t>
            </a:r>
            <a:r>
              <a:rPr i="1" spc="-5" dirty="0">
                <a:latin typeface="Arial"/>
                <a:cs typeface="Arial"/>
              </a:rPr>
              <a:t>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2306"/>
            <a:ext cx="7463155" cy="42945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459105" indent="-274320">
              <a:lnSpc>
                <a:spcPts val="2810"/>
              </a:lnSpc>
              <a:spcBef>
                <a:spcPts val="455"/>
              </a:spcBef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In a </a:t>
            </a:r>
            <a:r>
              <a:rPr sz="2600" spc="-5" dirty="0">
                <a:latin typeface="Arial MT"/>
                <a:cs typeface="Arial MT"/>
              </a:rPr>
              <a:t>write </a:t>
            </a:r>
            <a:r>
              <a:rPr sz="2600" dirty="0">
                <a:latin typeface="Arial MT"/>
                <a:cs typeface="Arial MT"/>
              </a:rPr>
              <a:t>through cache, the main memory is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updated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each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time the CPU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writes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cache.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3B6D2"/>
              </a:buClr>
              <a:buFont typeface="Segoe UI Symbol"/>
              <a:buChar char="⚫"/>
            </a:pPr>
            <a:endParaRPr sz="3450">
              <a:latin typeface="Arial MT"/>
              <a:cs typeface="Arial MT"/>
            </a:endParaRPr>
          </a:p>
          <a:p>
            <a:pPr marL="286385" marR="5080" indent="-274320" algn="just">
              <a:lnSpc>
                <a:spcPts val="2810"/>
              </a:lnSpc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The advantage of the write-through cache is that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main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memory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always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contains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same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cache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contains.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3B6D2"/>
              </a:buClr>
              <a:buFont typeface="Segoe UI Symbol"/>
              <a:buChar char="⚫"/>
            </a:pPr>
            <a:endParaRPr sz="3400">
              <a:latin typeface="Arial MT"/>
              <a:cs typeface="Arial MT"/>
            </a:endParaRPr>
          </a:p>
          <a:p>
            <a:pPr marL="286385" marR="43815" indent="-274320">
              <a:lnSpc>
                <a:spcPct val="90000"/>
              </a:lnSpc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This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characteristic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desirable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 a system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which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uses direct memory access scheme of data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transfer.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I/O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devices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communicating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through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DMA</a:t>
            </a:r>
            <a:r>
              <a:rPr sz="2600" spc="-1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receive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recent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861" y="690498"/>
            <a:ext cx="2668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85" dirty="0">
                <a:latin typeface="Arial"/>
                <a:cs typeface="Arial"/>
              </a:rPr>
              <a:t>W</a:t>
            </a:r>
            <a:r>
              <a:rPr i="1" spc="-5" dirty="0">
                <a:latin typeface="Arial"/>
                <a:cs typeface="Arial"/>
              </a:rPr>
              <a:t>ri</a:t>
            </a:r>
            <a:r>
              <a:rPr i="1" dirty="0">
                <a:latin typeface="Arial"/>
                <a:cs typeface="Arial"/>
              </a:rPr>
              <a:t>t</a:t>
            </a:r>
            <a:r>
              <a:rPr i="1" spc="-5" dirty="0">
                <a:latin typeface="Arial"/>
                <a:cs typeface="Arial"/>
              </a:rPr>
              <a:t>e-Back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9140" marR="5080" indent="-274320">
              <a:lnSpc>
                <a:spcPct val="100000"/>
              </a:lnSpc>
              <a:spcBef>
                <a:spcPts val="105"/>
              </a:spcBef>
              <a:buClr>
                <a:srgbClr val="93B6D2"/>
              </a:buClr>
              <a:buSzPct val="84615"/>
              <a:buFont typeface="Segoe UI Symbol"/>
              <a:buChar char="⚫"/>
              <a:tabLst>
                <a:tab pos="740410" algn="l"/>
              </a:tabLst>
            </a:pPr>
            <a:r>
              <a:rPr dirty="0"/>
              <a:t>In a</a:t>
            </a:r>
            <a:r>
              <a:rPr spc="5" dirty="0"/>
              <a:t> </a:t>
            </a:r>
            <a:r>
              <a:rPr spc="-5" dirty="0"/>
              <a:t>write</a:t>
            </a:r>
            <a:r>
              <a:rPr dirty="0"/>
              <a:t> back</a:t>
            </a:r>
            <a:r>
              <a:rPr spc="-15" dirty="0"/>
              <a:t> </a:t>
            </a:r>
            <a:r>
              <a:rPr dirty="0"/>
              <a:t>scheme,</a:t>
            </a:r>
            <a:r>
              <a:rPr spc="-15" dirty="0"/>
              <a:t> </a:t>
            </a:r>
            <a:r>
              <a:rPr dirty="0"/>
              <a:t>only</a:t>
            </a:r>
            <a:r>
              <a:rPr spc="-1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cache</a:t>
            </a:r>
            <a:r>
              <a:rPr spc="-15" dirty="0"/>
              <a:t> </a:t>
            </a:r>
            <a:r>
              <a:rPr dirty="0"/>
              <a:t>memory</a:t>
            </a:r>
            <a:r>
              <a:rPr spc="-15" dirty="0"/>
              <a:t> </a:t>
            </a:r>
            <a:r>
              <a:rPr dirty="0"/>
              <a:t>is </a:t>
            </a:r>
            <a:r>
              <a:rPr spc="-710" dirty="0"/>
              <a:t> </a:t>
            </a:r>
            <a:r>
              <a:rPr dirty="0"/>
              <a:t>updated</a:t>
            </a:r>
            <a:r>
              <a:rPr spc="-15" dirty="0"/>
              <a:t> </a:t>
            </a:r>
            <a:r>
              <a:rPr dirty="0"/>
              <a:t>during</a:t>
            </a:r>
            <a:r>
              <a:rPr spc="-15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dirty="0"/>
              <a:t>write</a:t>
            </a:r>
            <a:r>
              <a:rPr spc="-20" dirty="0"/>
              <a:t> </a:t>
            </a:r>
            <a:r>
              <a:rPr dirty="0"/>
              <a:t>operation.</a:t>
            </a:r>
          </a:p>
          <a:p>
            <a:pPr marL="452755">
              <a:lnSpc>
                <a:spcPct val="100000"/>
              </a:lnSpc>
              <a:spcBef>
                <a:spcPts val="5"/>
              </a:spcBef>
              <a:buClr>
                <a:srgbClr val="93B6D2"/>
              </a:buClr>
              <a:buFont typeface="Segoe UI Symbol"/>
              <a:buChar char="⚫"/>
            </a:pPr>
            <a:endParaRPr sz="3750"/>
          </a:p>
          <a:p>
            <a:pPr marL="739140" marR="257175" indent="-274320">
              <a:lnSpc>
                <a:spcPct val="100000"/>
              </a:lnSpc>
              <a:spcBef>
                <a:spcPts val="5"/>
              </a:spcBef>
              <a:buClr>
                <a:srgbClr val="93B6D2"/>
              </a:buClr>
              <a:buSzPct val="84615"/>
              <a:buFont typeface="Segoe UI Symbol"/>
              <a:buChar char="⚫"/>
              <a:tabLst>
                <a:tab pos="740410" algn="l"/>
              </a:tabLst>
            </a:pPr>
            <a:r>
              <a:rPr dirty="0"/>
              <a:t>The updated locations in the cache memory are </a:t>
            </a:r>
            <a:r>
              <a:rPr spc="-710" dirty="0"/>
              <a:t> </a:t>
            </a:r>
            <a:r>
              <a:rPr dirty="0"/>
              <a:t>marked by a </a:t>
            </a:r>
            <a:r>
              <a:rPr spc="-5" dirty="0"/>
              <a:t>flag </a:t>
            </a:r>
            <a:r>
              <a:rPr dirty="0"/>
              <a:t>so that later on, when the word </a:t>
            </a:r>
            <a:r>
              <a:rPr spc="-710" dirty="0"/>
              <a:t> </a:t>
            </a:r>
            <a:r>
              <a:rPr dirty="0"/>
              <a:t>is removed from the cache, it is copied into </a:t>
            </a:r>
            <a:r>
              <a:rPr spc="-5" dirty="0"/>
              <a:t>the </a:t>
            </a:r>
            <a:r>
              <a:rPr dirty="0"/>
              <a:t> main</a:t>
            </a:r>
            <a:r>
              <a:rPr spc="-25" dirty="0"/>
              <a:t> memory.</a:t>
            </a:r>
          </a:p>
          <a:p>
            <a:pPr marL="452755">
              <a:lnSpc>
                <a:spcPct val="100000"/>
              </a:lnSpc>
              <a:spcBef>
                <a:spcPts val="10"/>
              </a:spcBef>
              <a:buClr>
                <a:srgbClr val="93B6D2"/>
              </a:buClr>
              <a:buFont typeface="Segoe UI Symbol"/>
              <a:buChar char="⚫"/>
            </a:pPr>
            <a:endParaRPr sz="3750"/>
          </a:p>
          <a:p>
            <a:pPr marL="739140" marR="462280" indent="-274320">
              <a:lnSpc>
                <a:spcPct val="100000"/>
              </a:lnSpc>
              <a:buClr>
                <a:srgbClr val="93B6D2"/>
              </a:buClr>
              <a:buSzPct val="84615"/>
              <a:buFont typeface="Segoe UI Symbol"/>
              <a:buChar char="⚫"/>
              <a:tabLst>
                <a:tab pos="740410" algn="l"/>
              </a:tabLst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words</a:t>
            </a:r>
            <a:r>
              <a:rPr spc="-10" dirty="0"/>
              <a:t> </a:t>
            </a:r>
            <a:r>
              <a:rPr dirty="0"/>
              <a:t>are removed</a:t>
            </a:r>
            <a:r>
              <a:rPr spc="-20" dirty="0"/>
              <a:t> </a:t>
            </a:r>
            <a:r>
              <a:rPr dirty="0"/>
              <a:t>from the</a:t>
            </a:r>
            <a:r>
              <a:rPr spc="5" dirty="0"/>
              <a:t> </a:t>
            </a:r>
            <a:r>
              <a:rPr dirty="0"/>
              <a:t>cache</a:t>
            </a:r>
            <a:r>
              <a:rPr spc="-10" dirty="0"/>
              <a:t> </a:t>
            </a:r>
            <a:r>
              <a:rPr dirty="0"/>
              <a:t>time</a:t>
            </a:r>
            <a:r>
              <a:rPr spc="-10" dirty="0"/>
              <a:t> </a:t>
            </a:r>
            <a:r>
              <a:rPr dirty="0"/>
              <a:t>to </a:t>
            </a:r>
            <a:r>
              <a:rPr spc="-705" dirty="0"/>
              <a:t> </a:t>
            </a:r>
            <a:r>
              <a:rPr dirty="0"/>
              <a:t>time</a:t>
            </a:r>
            <a:r>
              <a:rPr spc="-20" dirty="0"/>
              <a:t> </a:t>
            </a:r>
            <a:r>
              <a:rPr dirty="0"/>
              <a:t>to make</a:t>
            </a:r>
            <a:r>
              <a:rPr spc="-15" dirty="0"/>
              <a:t> </a:t>
            </a:r>
            <a:r>
              <a:rPr dirty="0"/>
              <a:t>room</a:t>
            </a:r>
            <a:r>
              <a:rPr spc="-15" dirty="0"/>
              <a:t> </a:t>
            </a:r>
            <a:r>
              <a:rPr dirty="0"/>
              <a:t>for a</a:t>
            </a:r>
            <a:r>
              <a:rPr spc="5" dirty="0"/>
              <a:t> </a:t>
            </a:r>
            <a:r>
              <a:rPr dirty="0"/>
              <a:t>new</a:t>
            </a:r>
            <a:r>
              <a:rPr spc="-10" dirty="0"/>
              <a:t> </a:t>
            </a:r>
            <a:r>
              <a:rPr dirty="0"/>
              <a:t>block</a:t>
            </a:r>
            <a:r>
              <a:rPr spc="-1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words.</a:t>
            </a: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631464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18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089" y="690498"/>
            <a:ext cx="5891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spc="-5" dirty="0"/>
              <a:t>Cache</a:t>
            </a:r>
            <a:r>
              <a:rPr spc="-15" dirty="0"/>
              <a:t> </a:t>
            </a:r>
            <a:r>
              <a:rPr spc="-5" dirty="0"/>
              <a:t>Memory?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71930"/>
            <a:ext cx="7583805" cy="41915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Cache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memory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small,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high-speed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RAM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buffer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located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between the CPU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main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memory.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3B6D2"/>
              </a:buClr>
              <a:buFont typeface="Segoe UI Symbol"/>
              <a:buChar char="⚫"/>
            </a:pPr>
            <a:endParaRPr sz="3750" dirty="0">
              <a:latin typeface="Arial MT"/>
              <a:cs typeface="Arial MT"/>
            </a:endParaRPr>
          </a:p>
          <a:p>
            <a:pPr marL="286385" marR="417830" indent="-274320">
              <a:lnSpc>
                <a:spcPct val="100000"/>
              </a:lnSpc>
              <a:spcBef>
                <a:spcPts val="5"/>
              </a:spcBef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Cache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memory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holds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copy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instructions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(instruction cache) or data (operand or data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cache)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currently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 the CPU</a:t>
            </a:r>
            <a:r>
              <a:rPr sz="2600" dirty="0" smtClean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286385" marR="690245" indent="-274320">
              <a:lnSpc>
                <a:spcPct val="100000"/>
              </a:lnSpc>
              <a:spcBef>
                <a:spcPts val="5"/>
              </a:spcBef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endParaRPr lang="en-US" sz="2600" dirty="0" smtClean="0">
              <a:latin typeface="Arial MT"/>
              <a:cs typeface="Arial MT"/>
            </a:endParaRPr>
          </a:p>
          <a:p>
            <a:pPr marL="286385" marR="690245" indent="-274320">
              <a:lnSpc>
                <a:spcPct val="100000"/>
              </a:lnSpc>
              <a:spcBef>
                <a:spcPts val="5"/>
              </a:spcBef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 smtClean="0">
                <a:latin typeface="Arial MT"/>
                <a:cs typeface="Arial MT"/>
              </a:rPr>
              <a:t>The</a:t>
            </a:r>
            <a:r>
              <a:rPr sz="2600" spc="-30" dirty="0" smtClean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main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purpose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cache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to accelerate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your computer while keeping the price of the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computer</a:t>
            </a:r>
            <a:r>
              <a:rPr sz="2600" spc="-35" dirty="0">
                <a:latin typeface="Arial MT"/>
                <a:cs typeface="Arial MT"/>
              </a:rPr>
              <a:t> low.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514" y="752983"/>
            <a:ext cx="7109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Placement</a:t>
            </a:r>
            <a:r>
              <a:rPr sz="3600" spc="-30" dirty="0"/>
              <a:t> </a:t>
            </a:r>
            <a:r>
              <a:rPr sz="3600" dirty="0"/>
              <a:t>of</a:t>
            </a:r>
            <a:r>
              <a:rPr sz="3600" spc="-5" dirty="0"/>
              <a:t> </a:t>
            </a:r>
            <a:r>
              <a:rPr sz="3600" dirty="0"/>
              <a:t>Cache</a:t>
            </a:r>
            <a:r>
              <a:rPr sz="3600" spc="-20" dirty="0"/>
              <a:t> </a:t>
            </a:r>
            <a:r>
              <a:rPr sz="3600" dirty="0"/>
              <a:t>in</a:t>
            </a:r>
            <a:r>
              <a:rPr sz="3600" spc="-5" dirty="0"/>
              <a:t> computer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136" y="2438400"/>
            <a:ext cx="7776214" cy="34220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5229" y="690498"/>
            <a:ext cx="2110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Hit</a:t>
            </a:r>
            <a:r>
              <a:rPr spc="-70" dirty="0"/>
              <a:t> </a:t>
            </a:r>
            <a:r>
              <a:rPr spc="-10" dirty="0"/>
              <a:t>Ratio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71930"/>
            <a:ext cx="7559675" cy="26585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ratio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total number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hits divided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total CPU accesses to memory </a:t>
            </a:r>
            <a:r>
              <a:rPr sz="2600" spc="-5" dirty="0">
                <a:latin typeface="Arial MT"/>
                <a:cs typeface="Arial MT"/>
              </a:rPr>
              <a:t>(i.e. </a:t>
            </a:r>
            <a:r>
              <a:rPr sz="2600" dirty="0">
                <a:latin typeface="Arial MT"/>
                <a:cs typeface="Arial MT"/>
              </a:rPr>
              <a:t>hits plus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misses)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called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i="1" dirty="0">
                <a:latin typeface="Arial"/>
                <a:cs typeface="Arial"/>
              </a:rPr>
              <a:t>Hit Ratio.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3B6D2"/>
              </a:buClr>
              <a:buFont typeface="Segoe UI Symbol"/>
              <a:buChar char="⚫"/>
            </a:pPr>
            <a:endParaRPr sz="3200" dirty="0">
              <a:latin typeface="Arial"/>
              <a:cs typeface="Arial"/>
            </a:endParaRPr>
          </a:p>
          <a:p>
            <a:pPr marL="287020" marR="457834" indent="-287020">
              <a:lnSpc>
                <a:spcPct val="119300"/>
              </a:lnSpc>
              <a:buClr>
                <a:srgbClr val="93B6D2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Arial"/>
                <a:cs typeface="Arial"/>
              </a:rPr>
              <a:t>Hit Ratio = </a:t>
            </a:r>
            <a:r>
              <a:rPr sz="2600" b="1" spc="-40" dirty="0">
                <a:latin typeface="Arial"/>
                <a:cs typeface="Arial"/>
              </a:rPr>
              <a:t>Total </a:t>
            </a:r>
            <a:r>
              <a:rPr sz="2600" b="1" dirty="0">
                <a:latin typeface="Arial"/>
                <a:cs typeface="Arial"/>
              </a:rPr>
              <a:t>Number of Hits / </a:t>
            </a:r>
            <a:r>
              <a:rPr sz="2600" b="1" spc="-30" dirty="0">
                <a:latin typeface="Arial"/>
                <a:cs typeface="Arial"/>
              </a:rPr>
              <a:t>(Total 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Number</a:t>
            </a:r>
            <a:r>
              <a:rPr sz="2600" b="1" spc="-4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of </a:t>
            </a:r>
            <a:r>
              <a:rPr sz="2600" b="1" spc="-5" dirty="0">
                <a:latin typeface="Arial"/>
                <a:cs typeface="Arial"/>
              </a:rPr>
              <a:t>Hits </a:t>
            </a:r>
            <a:r>
              <a:rPr sz="2600" b="1" dirty="0">
                <a:latin typeface="Arial"/>
                <a:cs typeface="Arial"/>
              </a:rPr>
              <a:t>+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35" dirty="0">
                <a:latin typeface="Arial"/>
                <a:cs typeface="Arial"/>
              </a:rPr>
              <a:t>Total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Number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 smtClean="0">
                <a:latin typeface="Arial"/>
                <a:cs typeface="Arial"/>
              </a:rPr>
              <a:t>of</a:t>
            </a:r>
            <a:r>
              <a:rPr lang="en-US" sz="2600" b="1" dirty="0" smtClean="0">
                <a:latin typeface="Arial"/>
                <a:cs typeface="Arial"/>
              </a:rPr>
              <a:t> </a:t>
            </a:r>
            <a:r>
              <a:rPr sz="2600" b="1" dirty="0" smtClean="0">
                <a:latin typeface="Arial"/>
                <a:cs typeface="Arial"/>
              </a:rPr>
              <a:t>Miss</a:t>
            </a:r>
            <a:r>
              <a:rPr sz="2600" b="1" dirty="0">
                <a:latin typeface="Arial"/>
                <a:cs typeface="Arial"/>
              </a:rPr>
              <a:t>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634" y="2876702"/>
            <a:ext cx="7953707" cy="193981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0240" y="1595704"/>
            <a:ext cx="74009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 </a:t>
            </a:r>
            <a:r>
              <a:rPr sz="2800" dirty="0">
                <a:latin typeface="Arial MT"/>
                <a:cs typeface="Arial MT"/>
              </a:rPr>
              <a:t>512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x 12</a:t>
            </a:r>
            <a:r>
              <a:rPr sz="2800" dirty="0">
                <a:latin typeface="Arial MT"/>
                <a:cs typeface="Arial MT"/>
              </a:rPr>
              <a:t> cache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32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x</a:t>
            </a:r>
            <a:r>
              <a:rPr sz="2800" dirty="0">
                <a:latin typeface="Arial MT"/>
                <a:cs typeface="Arial MT"/>
              </a:rPr>
              <a:t> 12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memory.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513" y="690498"/>
            <a:ext cx="5964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Types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Cache</a:t>
            </a:r>
            <a:r>
              <a:rPr spc="-25" dirty="0"/>
              <a:t> </a:t>
            </a:r>
            <a:r>
              <a:rPr spc="-5" dirty="0"/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6586" y="2067890"/>
            <a:ext cx="5746750" cy="297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4380" indent="-74231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84722"/>
              <a:buAutoNum type="arabicPeriod"/>
              <a:tabLst>
                <a:tab pos="754380" algn="l"/>
                <a:tab pos="755015" algn="l"/>
              </a:tabLst>
            </a:pPr>
            <a:r>
              <a:rPr sz="3600" dirty="0">
                <a:latin typeface="Arial MT"/>
                <a:cs typeface="Arial MT"/>
              </a:rPr>
              <a:t>Direct</a:t>
            </a:r>
            <a:r>
              <a:rPr sz="3600" spc="-6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Mapping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D8046"/>
              </a:buClr>
              <a:buFont typeface="Arial MT"/>
              <a:buAutoNum type="arabicPeriod"/>
            </a:pPr>
            <a:endParaRPr sz="4450">
              <a:latin typeface="Arial MT"/>
              <a:cs typeface="Arial MT"/>
            </a:endParaRPr>
          </a:p>
          <a:p>
            <a:pPr marL="754380" indent="-742315">
              <a:lnSpc>
                <a:spcPct val="100000"/>
              </a:lnSpc>
              <a:buClr>
                <a:srgbClr val="DD8046"/>
              </a:buClr>
              <a:buSzPct val="84722"/>
              <a:buAutoNum type="arabicPeriod"/>
              <a:tabLst>
                <a:tab pos="754380" algn="l"/>
                <a:tab pos="755015" algn="l"/>
              </a:tabLst>
            </a:pPr>
            <a:r>
              <a:rPr sz="3600" spc="-5" dirty="0">
                <a:latin typeface="Arial MT"/>
                <a:cs typeface="Arial MT"/>
              </a:rPr>
              <a:t>Associative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Mapping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D8046"/>
              </a:buClr>
              <a:buFont typeface="Arial MT"/>
              <a:buAutoNum type="arabicPeriod"/>
            </a:pPr>
            <a:endParaRPr sz="4400">
              <a:latin typeface="Arial MT"/>
              <a:cs typeface="Arial MT"/>
            </a:endParaRPr>
          </a:p>
          <a:p>
            <a:pPr marL="754380" indent="-742315">
              <a:lnSpc>
                <a:spcPct val="100000"/>
              </a:lnSpc>
              <a:buClr>
                <a:srgbClr val="DD8046"/>
              </a:buClr>
              <a:buSzPct val="84722"/>
              <a:buAutoNum type="arabicPeriod"/>
              <a:tabLst>
                <a:tab pos="754380" algn="l"/>
                <a:tab pos="755015" algn="l"/>
              </a:tabLst>
            </a:pPr>
            <a:r>
              <a:rPr sz="3600" dirty="0">
                <a:latin typeface="Arial MT"/>
                <a:cs typeface="Arial MT"/>
              </a:rPr>
              <a:t>Set</a:t>
            </a:r>
            <a:r>
              <a:rPr sz="3600" spc="-22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Associative Mapping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</a:t>
            </a:r>
            <a:r>
              <a:rPr spc="-45" dirty="0"/>
              <a:t> </a:t>
            </a:r>
            <a:r>
              <a:rPr spc="-5" dirty="0"/>
              <a:t>Direct</a:t>
            </a:r>
            <a:r>
              <a:rPr spc="-25" dirty="0"/>
              <a:t> </a:t>
            </a:r>
            <a:r>
              <a:rPr spc="-5" dirty="0"/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42974"/>
            <a:ext cx="7573009" cy="45383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6385" marR="688975" indent="-274320">
              <a:lnSpc>
                <a:spcPts val="2160"/>
              </a:lnSpc>
              <a:spcBef>
                <a:spcPts val="375"/>
              </a:spcBef>
              <a:buClr>
                <a:srgbClr val="93B6D2"/>
              </a:buClr>
              <a:buSzPct val="8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direct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mapping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technique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simple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inexpensive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implement.</a:t>
            </a:r>
            <a:endParaRPr sz="2000">
              <a:latin typeface="Arial MT"/>
              <a:cs typeface="Arial MT"/>
            </a:endParaRPr>
          </a:p>
          <a:p>
            <a:pPr marL="286385" marR="322580" indent="-274320">
              <a:lnSpc>
                <a:spcPts val="2160"/>
              </a:lnSpc>
              <a:spcBef>
                <a:spcPts val="1805"/>
              </a:spcBef>
              <a:buClr>
                <a:srgbClr val="93B6D2"/>
              </a:buClr>
              <a:buSzPct val="8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 wants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access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memory,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places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address. The index field of CPU address is used to access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address.</a:t>
            </a:r>
            <a:endParaRPr sz="2000">
              <a:latin typeface="Arial MT"/>
              <a:cs typeface="Arial MT"/>
            </a:endParaRPr>
          </a:p>
          <a:p>
            <a:pPr marL="286385" indent="-274320">
              <a:lnSpc>
                <a:spcPts val="2280"/>
              </a:lnSpc>
              <a:spcBef>
                <a:spcPts val="1525"/>
              </a:spcBef>
              <a:buClr>
                <a:srgbClr val="93B6D2"/>
              </a:buClr>
              <a:buSzPct val="8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field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 address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compared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associated</a:t>
            </a:r>
            <a:endParaRPr sz="2000">
              <a:latin typeface="Arial MT"/>
              <a:cs typeface="Arial MT"/>
            </a:endParaRPr>
          </a:p>
          <a:p>
            <a:pPr marL="286385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tag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cache.</a:t>
            </a:r>
            <a:endParaRPr sz="2000">
              <a:latin typeface="Arial MT"/>
              <a:cs typeface="Arial MT"/>
            </a:endParaRPr>
          </a:p>
          <a:p>
            <a:pPr marL="286385" marR="5080" indent="-274320">
              <a:lnSpc>
                <a:spcPts val="2160"/>
              </a:lnSpc>
              <a:spcBef>
                <a:spcPts val="1835"/>
              </a:spcBef>
              <a:buClr>
                <a:srgbClr val="93B6D2"/>
              </a:buClr>
              <a:buSzPct val="8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Arial MT"/>
                <a:cs typeface="Arial MT"/>
              </a:rPr>
              <a:t>If the tag-bits of CPU address is matched with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tag-bits of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cache,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hit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cache.</a:t>
            </a:r>
            <a:endParaRPr sz="2000">
              <a:latin typeface="Arial MT"/>
              <a:cs typeface="Arial MT"/>
            </a:endParaRPr>
          </a:p>
          <a:p>
            <a:pPr marL="286385" marR="255270" indent="-274320" algn="just">
              <a:lnSpc>
                <a:spcPts val="2160"/>
              </a:lnSpc>
              <a:spcBef>
                <a:spcPts val="1800"/>
              </a:spcBef>
              <a:buClr>
                <a:srgbClr val="93B6D2"/>
              </a:buClr>
              <a:buSzPct val="85000"/>
              <a:buFont typeface="Segoe UI Symbol"/>
              <a:buChar char="⚫"/>
              <a:tabLst>
                <a:tab pos="287020" algn="l"/>
              </a:tabLst>
            </a:pPr>
            <a:r>
              <a:rPr sz="2000" spc="-5" dirty="0">
                <a:latin typeface="Arial MT"/>
                <a:cs typeface="Arial MT"/>
              </a:rPr>
              <a:t>If </a:t>
            </a:r>
            <a:r>
              <a:rPr sz="2000" dirty="0">
                <a:latin typeface="Arial MT"/>
                <a:cs typeface="Arial MT"/>
              </a:rPr>
              <a:t>there is no match, then there is a </a:t>
            </a:r>
            <a:r>
              <a:rPr sz="2000" i="1" spc="-5" dirty="0">
                <a:latin typeface="Arial"/>
                <a:cs typeface="Arial"/>
              </a:rPr>
              <a:t>miss </a:t>
            </a:r>
            <a:r>
              <a:rPr sz="2000" dirty="0">
                <a:latin typeface="Arial MT"/>
                <a:cs typeface="Arial MT"/>
              </a:rPr>
              <a:t>and the required data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stored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main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memory.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then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transferred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memory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cache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memory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 tag.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095" y="1837516"/>
            <a:ext cx="7957606" cy="38591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</a:t>
            </a:r>
            <a:r>
              <a:rPr spc="-45" dirty="0"/>
              <a:t> </a:t>
            </a:r>
            <a:r>
              <a:rPr spc="-5" dirty="0"/>
              <a:t>Direct</a:t>
            </a:r>
            <a:r>
              <a:rPr spc="-25" dirty="0"/>
              <a:t> </a:t>
            </a:r>
            <a:r>
              <a:rPr spc="-5" dirty="0"/>
              <a:t>Mapping</a:t>
            </a: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845" y="1787650"/>
            <a:ext cx="6381668" cy="42774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</a:t>
            </a:r>
            <a:r>
              <a:rPr spc="-45" dirty="0"/>
              <a:t> </a:t>
            </a:r>
            <a:r>
              <a:rPr spc="-5" dirty="0"/>
              <a:t>Direct</a:t>
            </a:r>
            <a:r>
              <a:rPr spc="-25" dirty="0"/>
              <a:t> </a:t>
            </a:r>
            <a:r>
              <a:rPr spc="-5" dirty="0"/>
              <a:t>Mapping</a:t>
            </a: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5F5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771</Words>
  <Application>Microsoft Office PowerPoint</Application>
  <PresentationFormat>On-screen Show (4:3)</PresentationFormat>
  <Paragraphs>97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MT</vt:lpstr>
      <vt:lpstr>Calibri</vt:lpstr>
      <vt:lpstr>Segoe UI Symbol</vt:lpstr>
      <vt:lpstr>Office Theme</vt:lpstr>
      <vt:lpstr>CACHE MAPPING</vt:lpstr>
      <vt:lpstr>What is Cache Memory?</vt:lpstr>
      <vt:lpstr>Placement of Cache in computer</vt:lpstr>
      <vt:lpstr>Hit Ratio</vt:lpstr>
      <vt:lpstr>Example</vt:lpstr>
      <vt:lpstr>Types of Cache Mapping</vt:lpstr>
      <vt:lpstr>1. Direct Mapping</vt:lpstr>
      <vt:lpstr>1. Direct Mapping</vt:lpstr>
      <vt:lpstr>1. Direct Mapping</vt:lpstr>
      <vt:lpstr>2. Associative Mapping</vt:lpstr>
      <vt:lpstr>2. Associative Mapping</vt:lpstr>
      <vt:lpstr>3. Set Associative Mapping</vt:lpstr>
      <vt:lpstr>3. Two-Way Set Associative  Mapping</vt:lpstr>
      <vt:lpstr>Replacement Algorithms of Cache  Memory</vt:lpstr>
      <vt:lpstr>Writing into Cache</vt:lpstr>
      <vt:lpstr>Write-Through</vt:lpstr>
      <vt:lpstr>Write-Back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Gursharan Singh Tatla</dc:creator>
  <cp:lastModifiedBy>aaa</cp:lastModifiedBy>
  <cp:revision>15</cp:revision>
  <dcterms:created xsi:type="dcterms:W3CDTF">2024-04-30T05:08:41Z</dcterms:created>
  <dcterms:modified xsi:type="dcterms:W3CDTF">2024-06-09T09:58:41Z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2010-11-24T00:00:00Z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2024-04-30T00:00:00Z</vt:filetime>
  </property>
</Properties>
</file>