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7" r:id="rId1"/>
  </p:sldMasterIdLst>
  <p:sldIdLst>
    <p:sldId id="280" r:id="rId2"/>
    <p:sldId id="258" r:id="rId3"/>
    <p:sldId id="259" r:id="rId4"/>
    <p:sldId id="260" r:id="rId5"/>
    <p:sldId id="261"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32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83" d="100"/>
          <a:sy n="83" d="100"/>
        </p:scale>
        <p:origin x="60" y="1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41110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54329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37943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6542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74397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5/31/2024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30075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5/31/2024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01258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5/31/2024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48272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649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668203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34597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5/31/2024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3523754"/>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572125" y="1715786"/>
            <a:ext cx="7197726" cy="2361539"/>
          </a:xfrm>
        </p:spPr>
        <p:txBody>
          <a:bodyPr>
            <a:normAutofit fontScale="90000"/>
          </a:bodyPr>
          <a:lstStyle/>
          <a:p>
            <a:pPr algn="ctr"/>
            <a:r>
              <a:rPr lang="en-US" dirty="0" smtClean="0">
                <a:solidFill>
                  <a:srgbClr val="FF0000"/>
                </a:solidFill>
                <a:latin typeface="Arial Rounded MT Bold" panose="020F0704030504030204" pitchFamily="34" charset="0"/>
              </a:rPr>
              <a:t>Topic 1</a:t>
            </a:r>
            <a:br>
              <a:rPr lang="en-US" dirty="0" smtClean="0">
                <a:solidFill>
                  <a:srgbClr val="FF0000"/>
                </a:solidFill>
                <a:latin typeface="Arial Rounded MT Bold" panose="020F0704030504030204" pitchFamily="34" charset="0"/>
              </a:rPr>
            </a:br>
            <a:r>
              <a:rPr lang="en-US" dirty="0" smtClean="0">
                <a:solidFill>
                  <a:srgbClr val="FF0000"/>
                </a:solidFill>
                <a:latin typeface="Arial Rounded MT Bold" panose="020F0704030504030204" pitchFamily="34" charset="0"/>
              </a:rPr>
              <a:t>Operating System Overview</a:t>
            </a:r>
            <a:endParaRPr lang="en-US" dirty="0">
              <a:solidFill>
                <a:srgbClr val="FF0000"/>
              </a:solidFill>
              <a:latin typeface="Arial Rounded MT Bold" panose="020F0704030504030204" pitchFamily="34" charset="0"/>
            </a:endParaRPr>
          </a:p>
        </p:txBody>
      </p:sp>
    </p:spTree>
    <p:extLst>
      <p:ext uri="{BB962C8B-B14F-4D97-AF65-F5344CB8AC3E}">
        <p14:creationId xmlns:p14="http://schemas.microsoft.com/office/powerpoint/2010/main" val="26131704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alpha val="49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0"/>
              </a:rPr>
              <a:t>1. New</a:t>
            </a:r>
          </a:p>
        </p:txBody>
      </p:sp>
      <p:sp>
        <p:nvSpPr>
          <p:cNvPr id="3" name="Content Placeholder 2"/>
          <p:cNvSpPr>
            <a:spLocks noGrp="1"/>
          </p:cNvSpPr>
          <p:nvPr>
            <p:ph idx="1"/>
          </p:nvPr>
        </p:nvSpPr>
        <p:spPr/>
        <p:txBody>
          <a:bodyPr/>
          <a:lstStyle/>
          <a:p>
            <a:r>
              <a:rPr lang="en-US" dirty="0">
                <a:latin typeface="Arial Rounded MT Bold" panose="020F0704030504030204" pitchFamily="34" charset="0"/>
              </a:rPr>
              <a:t>A program which is going to be picked up by the OS into the main </a:t>
            </a:r>
            <a:r>
              <a:rPr lang="en-US" dirty="0" smtClean="0">
                <a:latin typeface="Arial Rounded MT Bold" panose="020F0704030504030204" pitchFamily="34" charset="0"/>
              </a:rPr>
              <a:t>memory is called a new process.</a:t>
            </a:r>
          </a:p>
          <a:p>
            <a:endParaRPr lang="en-US" dirty="0">
              <a:latin typeface="Arial Rounded MT Bold" panose="020F0704030504030204" pitchFamily="34" charset="0"/>
            </a:endParaRPr>
          </a:p>
        </p:txBody>
      </p:sp>
    </p:spTree>
    <p:extLst>
      <p:ext uri="{BB962C8B-B14F-4D97-AF65-F5344CB8AC3E}">
        <p14:creationId xmlns:p14="http://schemas.microsoft.com/office/powerpoint/2010/main" val="28077208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alpha val="49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0"/>
              </a:rPr>
              <a:t>2. Ready</a:t>
            </a:r>
            <a:br>
              <a:rPr lang="en-US" dirty="0">
                <a:latin typeface="Arial Rounded MT Bold" panose="020F0704030504030204" pitchFamily="34" charset="0"/>
              </a:rPr>
            </a:br>
            <a:endParaRPr lang="en-US" dirty="0">
              <a:latin typeface="Arial Rounded MT Bold" panose="020F0704030504030204" pitchFamily="34" charset="0"/>
            </a:endParaRPr>
          </a:p>
        </p:txBody>
      </p:sp>
      <p:sp>
        <p:nvSpPr>
          <p:cNvPr id="3" name="Content Placeholder 2"/>
          <p:cNvSpPr>
            <a:spLocks noGrp="1"/>
          </p:cNvSpPr>
          <p:nvPr>
            <p:ph idx="1"/>
          </p:nvPr>
        </p:nvSpPr>
        <p:spPr>
          <a:xfrm>
            <a:off x="688298" y="1870596"/>
            <a:ext cx="10515600" cy="4351338"/>
          </a:xfrm>
        </p:spPr>
        <p:txBody>
          <a:bodyPr/>
          <a:lstStyle/>
          <a:p>
            <a:r>
              <a:rPr lang="en-US" dirty="0">
                <a:latin typeface="Arial Rounded MT Bold" panose="020F0704030504030204" pitchFamily="34" charset="0"/>
              </a:rPr>
              <a:t>Whenever a process is created, it directly enters in the ready state, in which, it waits for the CPU to be assigned. The OS picks the new processes from the secondary memory and put all of them in the main memory</a:t>
            </a:r>
            <a:r>
              <a:rPr lang="en-US" dirty="0" smtClean="0">
                <a:latin typeface="Arial Rounded MT Bold" panose="020F0704030504030204" pitchFamily="34" charset="0"/>
              </a:rPr>
              <a:t>.</a:t>
            </a:r>
          </a:p>
          <a:p>
            <a:r>
              <a:rPr lang="en-US" dirty="0">
                <a:latin typeface="Arial Rounded MT Bold" panose="020F0704030504030204" pitchFamily="34" charset="0"/>
              </a:rPr>
              <a:t>The processes which are ready for the execution and reside in the main memory are called ready state processes. There can be many processes present in the ready state.</a:t>
            </a:r>
          </a:p>
        </p:txBody>
      </p:sp>
    </p:spTree>
    <p:extLst>
      <p:ext uri="{BB962C8B-B14F-4D97-AF65-F5344CB8AC3E}">
        <p14:creationId xmlns:p14="http://schemas.microsoft.com/office/powerpoint/2010/main" val="13920141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alpha val="49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0"/>
              </a:rPr>
              <a:t>3. Running</a:t>
            </a:r>
            <a:br>
              <a:rPr lang="en-US" dirty="0">
                <a:latin typeface="Arial Rounded MT Bold" panose="020F0704030504030204" pitchFamily="34" charset="0"/>
              </a:rPr>
            </a:br>
            <a:endParaRPr lang="en-US" dirty="0">
              <a:latin typeface="Arial Rounded MT Bold" panose="020F0704030504030204" pitchFamily="34" charset="0"/>
            </a:endParaRPr>
          </a:p>
        </p:txBody>
      </p:sp>
      <p:sp>
        <p:nvSpPr>
          <p:cNvPr id="3" name="Content Placeholder 2"/>
          <p:cNvSpPr>
            <a:spLocks noGrp="1"/>
          </p:cNvSpPr>
          <p:nvPr>
            <p:ph idx="1"/>
          </p:nvPr>
        </p:nvSpPr>
        <p:spPr/>
        <p:txBody>
          <a:bodyPr/>
          <a:lstStyle/>
          <a:p>
            <a:pPr marL="0" indent="0">
              <a:buNone/>
            </a:pPr>
            <a:r>
              <a:rPr lang="en-US" dirty="0">
                <a:latin typeface="Arial Rounded MT Bold" panose="020F0704030504030204" pitchFamily="34" charset="0"/>
              </a:rPr>
              <a:t>One of the processes from the ready state will be chosen by the OS depending upon the scheduling algorithm. Hence, if we have only one CPU in our system, the number of running processes for a particular time will always be one. If we have n processors in the system then we can have n processes running simultaneously.</a:t>
            </a:r>
          </a:p>
        </p:txBody>
      </p:sp>
    </p:spTree>
    <p:extLst>
      <p:ext uri="{BB962C8B-B14F-4D97-AF65-F5344CB8AC3E}">
        <p14:creationId xmlns:p14="http://schemas.microsoft.com/office/powerpoint/2010/main" val="39095248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alpha val="49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0"/>
              </a:rPr>
              <a:t>4. Block or wait</a:t>
            </a:r>
            <a:br>
              <a:rPr lang="en-US" dirty="0">
                <a:latin typeface="Arial Rounded MT Bold" panose="020F0704030504030204" pitchFamily="34" charset="0"/>
              </a:rPr>
            </a:br>
            <a:endParaRPr lang="en-US" dirty="0">
              <a:latin typeface="Arial Rounded MT Bold" panose="020F0704030504030204" pitchFamily="34" charset="0"/>
            </a:endParaRPr>
          </a:p>
        </p:txBody>
      </p:sp>
      <p:sp>
        <p:nvSpPr>
          <p:cNvPr id="3" name="Content Placeholder 2"/>
          <p:cNvSpPr>
            <a:spLocks noGrp="1"/>
          </p:cNvSpPr>
          <p:nvPr>
            <p:ph idx="1"/>
          </p:nvPr>
        </p:nvSpPr>
        <p:spPr/>
        <p:txBody>
          <a:bodyPr/>
          <a:lstStyle/>
          <a:p>
            <a:r>
              <a:rPr lang="en-US" dirty="0">
                <a:latin typeface="Arial Rounded MT Bold" panose="020F0704030504030204" pitchFamily="34" charset="0"/>
              </a:rPr>
              <a:t>From the Running state, a process can make the transition to the block or wait state depending upon the scheduling algorithm or the intrinsic behavior of the process.</a:t>
            </a:r>
          </a:p>
          <a:p>
            <a:r>
              <a:rPr lang="en-US" dirty="0">
                <a:latin typeface="Arial Rounded MT Bold" panose="020F0704030504030204" pitchFamily="34" charset="0"/>
              </a:rPr>
              <a:t>When a process waits for a certain resource to be assigned or for the input from the user then the OS move this process to the block or wait state and assigns the CPU to the other processes.</a:t>
            </a:r>
          </a:p>
          <a:p>
            <a:pPr marL="0" indent="0">
              <a:buNone/>
            </a:pPr>
            <a:endParaRPr lang="en-US" dirty="0">
              <a:latin typeface="Arial Rounded MT Bold" panose="020F0704030504030204" pitchFamily="34" charset="0"/>
            </a:endParaRPr>
          </a:p>
        </p:txBody>
      </p:sp>
    </p:spTree>
    <p:extLst>
      <p:ext uri="{BB962C8B-B14F-4D97-AF65-F5344CB8AC3E}">
        <p14:creationId xmlns:p14="http://schemas.microsoft.com/office/powerpoint/2010/main" val="14327855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alpha val="49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0"/>
              </a:rPr>
              <a:t>5. Completion or termination</a:t>
            </a:r>
            <a:br>
              <a:rPr lang="en-US" dirty="0">
                <a:latin typeface="Arial Rounded MT Bold" panose="020F0704030504030204" pitchFamily="34" charset="0"/>
              </a:rPr>
            </a:br>
            <a:endParaRPr lang="en-US" dirty="0">
              <a:latin typeface="Arial Rounded MT Bold" panose="020F0704030504030204" pitchFamily="34" charset="0"/>
            </a:endParaRPr>
          </a:p>
        </p:txBody>
      </p:sp>
      <p:sp>
        <p:nvSpPr>
          <p:cNvPr id="3" name="Content Placeholder 2"/>
          <p:cNvSpPr>
            <a:spLocks noGrp="1"/>
          </p:cNvSpPr>
          <p:nvPr>
            <p:ph idx="1"/>
          </p:nvPr>
        </p:nvSpPr>
        <p:spPr/>
        <p:txBody>
          <a:bodyPr/>
          <a:lstStyle/>
          <a:p>
            <a:r>
              <a:rPr lang="en-US" dirty="0">
                <a:latin typeface="Arial Rounded MT Bold" panose="020F0704030504030204" pitchFamily="34" charset="0"/>
              </a:rPr>
              <a:t>When a process finishes its execution, it comes in the termination state. All the context of the process (Process Control Block) will also be deleted the process will be terminated by the Operating system.</a:t>
            </a:r>
          </a:p>
        </p:txBody>
      </p:sp>
    </p:spTree>
    <p:extLst>
      <p:ext uri="{BB962C8B-B14F-4D97-AF65-F5344CB8AC3E}">
        <p14:creationId xmlns:p14="http://schemas.microsoft.com/office/powerpoint/2010/main" val="7055193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alpha val="49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0"/>
              </a:rPr>
              <a:t>6. Suspend ready</a:t>
            </a:r>
            <a:br>
              <a:rPr lang="en-US" dirty="0">
                <a:latin typeface="Arial Rounded MT Bold" panose="020F0704030504030204" pitchFamily="34" charset="0"/>
              </a:rPr>
            </a:br>
            <a:endParaRPr lang="en-US" dirty="0">
              <a:latin typeface="Arial Rounded MT Bold" panose="020F0704030504030204" pitchFamily="34" charset="0"/>
            </a:endParaRPr>
          </a:p>
        </p:txBody>
      </p:sp>
      <p:sp>
        <p:nvSpPr>
          <p:cNvPr id="3" name="Content Placeholder 2"/>
          <p:cNvSpPr>
            <a:spLocks noGrp="1"/>
          </p:cNvSpPr>
          <p:nvPr>
            <p:ph idx="1"/>
          </p:nvPr>
        </p:nvSpPr>
        <p:spPr/>
        <p:txBody>
          <a:bodyPr/>
          <a:lstStyle/>
          <a:p>
            <a:r>
              <a:rPr lang="en-US" dirty="0">
                <a:latin typeface="Arial Rounded MT Bold" panose="020F0704030504030204" pitchFamily="34" charset="0"/>
              </a:rPr>
              <a:t>A process in the ready state, which is moved to secondary memory from the main memory due to lack of the resources (mainly primary memory) is called in the suspend ready state.</a:t>
            </a:r>
          </a:p>
          <a:p>
            <a:r>
              <a:rPr lang="en-US" dirty="0">
                <a:latin typeface="Arial Rounded MT Bold" panose="020F0704030504030204" pitchFamily="34" charset="0"/>
              </a:rPr>
              <a:t>If the main memory is full and a higher priority process comes for the execution then the OS have to make the room for the process in the main memory by throwing the lower priority process out into the secondary memory. The suspend ready processes remain in the secondary memory until the main memory gets available.</a:t>
            </a:r>
          </a:p>
          <a:p>
            <a:pPr marL="0" indent="0">
              <a:buNone/>
            </a:pPr>
            <a:endParaRPr lang="en-US" dirty="0">
              <a:latin typeface="Arial Rounded MT Bold" panose="020F0704030504030204" pitchFamily="34" charset="0"/>
            </a:endParaRPr>
          </a:p>
        </p:txBody>
      </p:sp>
    </p:spTree>
    <p:extLst>
      <p:ext uri="{BB962C8B-B14F-4D97-AF65-F5344CB8AC3E}">
        <p14:creationId xmlns:p14="http://schemas.microsoft.com/office/powerpoint/2010/main" val="41541312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alpha val="49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0"/>
              </a:rPr>
              <a:t>7. Suspend wait</a:t>
            </a:r>
            <a:br>
              <a:rPr lang="en-US" dirty="0">
                <a:latin typeface="Arial Rounded MT Bold" panose="020F0704030504030204" pitchFamily="34" charset="0"/>
              </a:rPr>
            </a:br>
            <a:endParaRPr lang="en-US" dirty="0">
              <a:latin typeface="Arial Rounded MT Bold" panose="020F0704030504030204" pitchFamily="34" charset="0"/>
            </a:endParaRPr>
          </a:p>
        </p:txBody>
      </p:sp>
      <p:sp>
        <p:nvSpPr>
          <p:cNvPr id="3" name="Content Placeholder 2"/>
          <p:cNvSpPr>
            <a:spLocks noGrp="1"/>
          </p:cNvSpPr>
          <p:nvPr>
            <p:ph idx="1"/>
          </p:nvPr>
        </p:nvSpPr>
        <p:spPr/>
        <p:txBody>
          <a:bodyPr/>
          <a:lstStyle/>
          <a:p>
            <a:pPr marL="0" indent="0">
              <a:buNone/>
            </a:pPr>
            <a:r>
              <a:rPr lang="en-US" dirty="0">
                <a:latin typeface="Arial Rounded MT Bold" panose="020F0704030504030204" pitchFamily="34" charset="0"/>
              </a:rPr>
              <a:t>Instead of removing the process from the ready queue, it's better to remove the blocked process which is waiting for some resources in the main memory. Since it is already waiting for some resource to get available hence it is better if it waits in the secondary memory and make room for the higher priority process. These processes complete their execution once the main memory gets available and their wait is finished.</a:t>
            </a:r>
          </a:p>
        </p:txBody>
      </p:sp>
    </p:spTree>
    <p:extLst>
      <p:ext uri="{BB962C8B-B14F-4D97-AF65-F5344CB8AC3E}">
        <p14:creationId xmlns:p14="http://schemas.microsoft.com/office/powerpoint/2010/main" val="15421767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alpha val="49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Operations on the Process</a:t>
            </a:r>
            <a:endParaRPr lang="en-US" dirty="0">
              <a:latin typeface="Arial Rounded MT Bold" panose="020F0704030504030204" pitchFamily="34" charset="0"/>
            </a:endParaRPr>
          </a:p>
        </p:txBody>
      </p:sp>
      <p:sp>
        <p:nvSpPr>
          <p:cNvPr id="3" name="Content Placeholder 2"/>
          <p:cNvSpPr>
            <a:spLocks noGrp="1"/>
          </p:cNvSpPr>
          <p:nvPr>
            <p:ph idx="1"/>
          </p:nvPr>
        </p:nvSpPr>
        <p:spPr/>
        <p:txBody>
          <a:bodyPr/>
          <a:lstStyle/>
          <a:p>
            <a:r>
              <a:rPr lang="en-US" dirty="0" smtClean="0">
                <a:latin typeface="Arial Rounded MT Bold" panose="020F0704030504030204" pitchFamily="34" charset="0"/>
              </a:rPr>
              <a:t>Creation</a:t>
            </a:r>
          </a:p>
          <a:p>
            <a:r>
              <a:rPr lang="en-US" dirty="0" smtClean="0">
                <a:latin typeface="Arial Rounded MT Bold" panose="020F0704030504030204" pitchFamily="34" charset="0"/>
              </a:rPr>
              <a:t>Scheduling</a:t>
            </a:r>
          </a:p>
          <a:p>
            <a:r>
              <a:rPr lang="en-US" dirty="0" smtClean="0">
                <a:latin typeface="Arial Rounded MT Bold" panose="020F0704030504030204" pitchFamily="34" charset="0"/>
              </a:rPr>
              <a:t>Execution</a:t>
            </a:r>
          </a:p>
          <a:p>
            <a:r>
              <a:rPr lang="en-US" dirty="0" smtClean="0">
                <a:latin typeface="Arial Rounded MT Bold" panose="020F0704030504030204" pitchFamily="34" charset="0"/>
              </a:rPr>
              <a:t>Delete and Killing</a:t>
            </a:r>
            <a:endParaRPr lang="en-US" dirty="0">
              <a:latin typeface="Arial Rounded MT Bold" panose="020F0704030504030204" pitchFamily="34" charset="0"/>
            </a:endParaRPr>
          </a:p>
        </p:txBody>
      </p:sp>
    </p:spTree>
    <p:extLst>
      <p:ext uri="{BB962C8B-B14F-4D97-AF65-F5344CB8AC3E}">
        <p14:creationId xmlns:p14="http://schemas.microsoft.com/office/powerpoint/2010/main" val="40125806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alpha val="49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Rounded MT Bold" panose="020F0704030504030204" pitchFamily="34" charset="0"/>
              </a:rPr>
              <a:t>Process Scheduling in OS</a:t>
            </a:r>
            <a:endParaRPr lang="en-US" dirty="0">
              <a:latin typeface="Arial Rounded MT Bold" panose="020F0704030504030204" pitchFamily="34" charset="0"/>
            </a:endParaRPr>
          </a:p>
        </p:txBody>
      </p:sp>
      <p:sp>
        <p:nvSpPr>
          <p:cNvPr id="3" name="Content Placeholder 2"/>
          <p:cNvSpPr>
            <a:spLocks noGrp="1"/>
          </p:cNvSpPr>
          <p:nvPr>
            <p:ph idx="1"/>
          </p:nvPr>
        </p:nvSpPr>
        <p:spPr/>
        <p:txBody>
          <a:bodyPr/>
          <a:lstStyle/>
          <a:p>
            <a:r>
              <a:rPr lang="en-US" dirty="0" smtClean="0">
                <a:latin typeface="Arial Rounded MT Bold" panose="020F0704030504030204" pitchFamily="34" charset="0"/>
              </a:rPr>
              <a:t>There are three types of OS Schedulers are available to serve the OS</a:t>
            </a:r>
          </a:p>
          <a:p>
            <a:pPr lvl="1"/>
            <a:r>
              <a:rPr lang="en-US" dirty="0" smtClean="0">
                <a:latin typeface="Arial Rounded MT Bold" panose="020F0704030504030204" pitchFamily="34" charset="0"/>
              </a:rPr>
              <a:t>Long-Term Scheduler</a:t>
            </a:r>
          </a:p>
          <a:p>
            <a:pPr lvl="1"/>
            <a:r>
              <a:rPr lang="en-US" dirty="0" smtClean="0">
                <a:latin typeface="Arial Rounded MT Bold" panose="020F0704030504030204" pitchFamily="34" charset="0"/>
              </a:rPr>
              <a:t>Short-Term Scheduler</a:t>
            </a:r>
          </a:p>
          <a:p>
            <a:pPr lvl="1"/>
            <a:r>
              <a:rPr lang="en-US" dirty="0" smtClean="0">
                <a:latin typeface="Arial Rounded MT Bold" panose="020F0704030504030204" pitchFamily="34" charset="0"/>
              </a:rPr>
              <a:t>Medium-Term Scheduler</a:t>
            </a:r>
            <a:endParaRPr lang="en-US" dirty="0">
              <a:latin typeface="Arial Rounded MT Bold" panose="020F0704030504030204" pitchFamily="34" charset="0"/>
            </a:endParaRPr>
          </a:p>
        </p:txBody>
      </p:sp>
    </p:spTree>
    <p:extLst>
      <p:ext uri="{BB962C8B-B14F-4D97-AF65-F5344CB8AC3E}">
        <p14:creationId xmlns:p14="http://schemas.microsoft.com/office/powerpoint/2010/main" val="18340315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alpha val="49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0"/>
              </a:rPr>
              <a:t>1. Long term </a:t>
            </a:r>
            <a:r>
              <a:rPr lang="en-US" dirty="0" smtClean="0">
                <a:latin typeface="Arial Rounded MT Bold" panose="020F0704030504030204" pitchFamily="34" charset="0"/>
              </a:rPr>
              <a:t>scheduler 	</a:t>
            </a:r>
            <a:endParaRPr lang="en-US" dirty="0">
              <a:latin typeface="Arial Rounded MT Bold" panose="020F0704030504030204" pitchFamily="34" charset="0"/>
            </a:endParaRPr>
          </a:p>
        </p:txBody>
      </p:sp>
      <p:sp>
        <p:nvSpPr>
          <p:cNvPr id="3" name="Content Placeholder 2"/>
          <p:cNvSpPr>
            <a:spLocks noGrp="1"/>
          </p:cNvSpPr>
          <p:nvPr>
            <p:ph idx="1"/>
          </p:nvPr>
        </p:nvSpPr>
        <p:spPr/>
        <p:txBody>
          <a:bodyPr>
            <a:normAutofit fontScale="92500" lnSpcReduction="20000"/>
          </a:bodyPr>
          <a:lstStyle/>
          <a:p>
            <a:r>
              <a:rPr lang="en-US" dirty="0">
                <a:latin typeface="Arial Rounded MT Bold" panose="020F0704030504030204" pitchFamily="34" charset="0"/>
              </a:rPr>
              <a:t>Long term scheduler is also known as job scheduler. It chooses the processes from the pool (secondary memory) and keeps them in the ready queue maintained in the primary memory</a:t>
            </a:r>
            <a:r>
              <a:rPr lang="en-US" dirty="0" smtClean="0">
                <a:latin typeface="Arial Rounded MT Bold" panose="020F0704030504030204" pitchFamily="34" charset="0"/>
              </a:rPr>
              <a:t>.</a:t>
            </a:r>
          </a:p>
          <a:p>
            <a:r>
              <a:rPr lang="en-US" dirty="0">
                <a:latin typeface="Arial Rounded MT Bold" panose="020F0704030504030204" pitchFamily="34" charset="0"/>
              </a:rPr>
              <a:t>Long Term scheduler mainly controls the degree of Multiprogramming. The purpose of long term scheduler is to choose a perfect mix of IO bound and CPU bound processes among the jobs present in the pool.</a:t>
            </a:r>
          </a:p>
          <a:p>
            <a:r>
              <a:rPr lang="en-US" dirty="0">
                <a:latin typeface="Arial Rounded MT Bold" panose="020F0704030504030204" pitchFamily="34" charset="0"/>
              </a:rPr>
              <a:t>If the job scheduler chooses more IO bound processes then all of the jobs may reside in the blocked state all the time and the CPU will remain idle most of the time. This will reduce the degree of Multiprogramming. Therefore, the Job of long term scheduler is very critical and may affect the system for a very long time.</a:t>
            </a:r>
          </a:p>
          <a:p>
            <a:endParaRPr lang="en-US" dirty="0">
              <a:latin typeface="Arial Rounded MT Bold" panose="020F0704030504030204" pitchFamily="34" charset="0"/>
            </a:endParaRPr>
          </a:p>
        </p:txBody>
      </p:sp>
    </p:spTree>
    <p:extLst>
      <p:ext uri="{BB962C8B-B14F-4D97-AF65-F5344CB8AC3E}">
        <p14:creationId xmlns:p14="http://schemas.microsoft.com/office/powerpoint/2010/main" val="33435429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Arial Rounded MT Bold" panose="020F0704030504030204" pitchFamily="34" charset="0"/>
              </a:rPr>
              <a:t>Introduction to OS</a:t>
            </a:r>
            <a:r>
              <a:rPr lang="en-US" dirty="0">
                <a:solidFill>
                  <a:srgbClr val="FF0000"/>
                </a:solidFill>
                <a:latin typeface="Arial Rounded MT Bold" panose="020F0704030504030204" pitchFamily="34" charset="0"/>
              </a:rPr>
              <a:t/>
            </a:r>
            <a:br>
              <a:rPr lang="en-US" dirty="0">
                <a:solidFill>
                  <a:srgbClr val="FF0000"/>
                </a:solidFill>
                <a:latin typeface="Arial Rounded MT Bold" panose="020F0704030504030204" pitchFamily="34" charset="0"/>
              </a:rPr>
            </a:br>
            <a:endParaRPr lang="en-US" dirty="0">
              <a:solidFill>
                <a:srgbClr val="FF0000"/>
              </a:solidFill>
              <a:latin typeface="Arial Rounded MT Bold" panose="020F0704030504030204" pitchFamily="34" charset="0"/>
            </a:endParaRPr>
          </a:p>
        </p:txBody>
      </p:sp>
      <p:sp>
        <p:nvSpPr>
          <p:cNvPr id="3" name="Content Placeholder 2"/>
          <p:cNvSpPr>
            <a:spLocks noGrp="1"/>
          </p:cNvSpPr>
          <p:nvPr>
            <p:ph idx="1"/>
          </p:nvPr>
        </p:nvSpPr>
        <p:spPr/>
        <p:txBody>
          <a:bodyPr/>
          <a:lstStyle/>
          <a:p>
            <a:r>
              <a:rPr lang="en-US" dirty="0">
                <a:latin typeface="Arial Rounded MT Bold" panose="020F0704030504030204" pitchFamily="34" charset="0"/>
              </a:rPr>
              <a:t>In the Computer System (comprises of Hardware and software), Hardware can only understand machine code (in the form of 0 and 1) which doesn't make any sense to a naive user</a:t>
            </a:r>
            <a:r>
              <a:rPr lang="en-US" dirty="0" smtClean="0">
                <a:latin typeface="Arial Rounded MT Bold" panose="020F0704030504030204" pitchFamily="34" charset="0"/>
              </a:rPr>
              <a:t>.</a:t>
            </a:r>
          </a:p>
          <a:p>
            <a:r>
              <a:rPr lang="en-US" dirty="0">
                <a:latin typeface="Arial Rounded MT Bold" panose="020F0704030504030204" pitchFamily="34" charset="0"/>
              </a:rPr>
              <a:t>We need a system which can act as an intermediary and manage all the processes and resources present in the system.</a:t>
            </a:r>
          </a:p>
        </p:txBody>
      </p:sp>
    </p:spTree>
    <p:extLst>
      <p:ext uri="{BB962C8B-B14F-4D97-AF65-F5344CB8AC3E}">
        <p14:creationId xmlns:p14="http://schemas.microsoft.com/office/powerpoint/2010/main" val="15484808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alpha val="49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0"/>
              </a:rPr>
              <a:t>2. Short term scheduler</a:t>
            </a:r>
            <a:br>
              <a:rPr lang="en-US" dirty="0">
                <a:latin typeface="Arial Rounded MT Bold" panose="020F0704030504030204" pitchFamily="34" charset="0"/>
              </a:rPr>
            </a:br>
            <a:endParaRPr lang="en-US" dirty="0">
              <a:latin typeface="Arial Rounded MT Bold" panose="020F0704030504030204" pitchFamily="34" charset="0"/>
            </a:endParaRPr>
          </a:p>
        </p:txBody>
      </p:sp>
      <p:sp>
        <p:nvSpPr>
          <p:cNvPr id="3" name="Content Placeholder 2"/>
          <p:cNvSpPr>
            <a:spLocks noGrp="1"/>
          </p:cNvSpPr>
          <p:nvPr>
            <p:ph idx="1"/>
          </p:nvPr>
        </p:nvSpPr>
        <p:spPr/>
        <p:txBody>
          <a:bodyPr>
            <a:normAutofit fontScale="92500"/>
          </a:bodyPr>
          <a:lstStyle/>
          <a:p>
            <a:r>
              <a:rPr lang="en-US" dirty="0">
                <a:latin typeface="Arial Rounded MT Bold" panose="020F0704030504030204" pitchFamily="34" charset="0"/>
              </a:rPr>
              <a:t>Short term scheduler is also known as CPU scheduler. It selects one of the Jobs from the ready queue and dispatch to the CPU for the execution.</a:t>
            </a:r>
          </a:p>
          <a:p>
            <a:r>
              <a:rPr lang="en-US" dirty="0">
                <a:latin typeface="Arial Rounded MT Bold" panose="020F0704030504030204" pitchFamily="34" charset="0"/>
              </a:rPr>
              <a:t>A scheduling algorithm is used to select which job is going to be dispatched for the execution. The Job of the short term scheduler can be very critical in the sense that if it selects job whose CPU burst time is very high then all the jobs after that, will have to wait in the ready queue for a very long time.</a:t>
            </a:r>
          </a:p>
          <a:p>
            <a:r>
              <a:rPr lang="en-US" dirty="0">
                <a:latin typeface="Arial Rounded MT Bold" panose="020F0704030504030204" pitchFamily="34" charset="0"/>
              </a:rPr>
              <a:t>This problem is called starvation which may arise if the short term scheduler makes some mistakes while selecting the job.</a:t>
            </a:r>
          </a:p>
          <a:p>
            <a:pPr marL="0" indent="0">
              <a:buNone/>
            </a:pPr>
            <a:endParaRPr lang="en-US" b="1" dirty="0">
              <a:latin typeface="Arial Rounded MT Bold" panose="020F0704030504030204" pitchFamily="34" charset="0"/>
            </a:endParaRPr>
          </a:p>
        </p:txBody>
      </p:sp>
    </p:spTree>
    <p:extLst>
      <p:ext uri="{BB962C8B-B14F-4D97-AF65-F5344CB8AC3E}">
        <p14:creationId xmlns:p14="http://schemas.microsoft.com/office/powerpoint/2010/main" val="33796666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alpha val="49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0"/>
              </a:rPr>
              <a:t>3. Medium term </a:t>
            </a:r>
            <a:r>
              <a:rPr lang="en-US" dirty="0" smtClean="0">
                <a:latin typeface="Arial Rounded MT Bold" panose="020F0704030504030204" pitchFamily="34" charset="0"/>
              </a:rPr>
              <a:t>scheduler</a:t>
            </a:r>
            <a:endParaRPr lang="en-US" dirty="0">
              <a:latin typeface="Arial Rounded MT Bold" panose="020F0704030504030204" pitchFamily="34" charset="0"/>
            </a:endParaRPr>
          </a:p>
        </p:txBody>
      </p:sp>
      <p:sp>
        <p:nvSpPr>
          <p:cNvPr id="3" name="Content Placeholder 2"/>
          <p:cNvSpPr>
            <a:spLocks noGrp="1"/>
          </p:cNvSpPr>
          <p:nvPr>
            <p:ph idx="1"/>
          </p:nvPr>
        </p:nvSpPr>
        <p:spPr/>
        <p:txBody>
          <a:bodyPr/>
          <a:lstStyle/>
          <a:p>
            <a:r>
              <a:rPr lang="en-US" dirty="0"/>
              <a:t>Medium term scheduler takes care of the swapped out processes</a:t>
            </a:r>
            <a:r>
              <a:rPr lang="en-US" dirty="0" smtClean="0"/>
              <a:t>. If </a:t>
            </a:r>
            <a:r>
              <a:rPr lang="en-US" dirty="0"/>
              <a:t>the running state processes needs some IO time for the completion then there is a need to change its state from running to waiting.</a:t>
            </a:r>
          </a:p>
          <a:p>
            <a:r>
              <a:rPr lang="en-US" dirty="0"/>
              <a:t>Medium term scheduler is used for this purpose. It removes the process from the running state to make room for the other processes. Such processes are the swapped out processes and this procedure is called swapping. The medium term scheduler is responsible for suspending and resuming the processes.</a:t>
            </a:r>
          </a:p>
          <a:p>
            <a:r>
              <a:rPr lang="en-US" dirty="0"/>
              <a:t>It reduces the degree of multiprogramming. The swapping is necessary to have a perfect mix of processes in the ready queue.</a:t>
            </a:r>
          </a:p>
          <a:p>
            <a:endParaRPr lang="en-US" dirty="0"/>
          </a:p>
        </p:txBody>
      </p:sp>
    </p:spTree>
    <p:extLst>
      <p:ext uri="{BB962C8B-B14F-4D97-AF65-F5344CB8AC3E}">
        <p14:creationId xmlns:p14="http://schemas.microsoft.com/office/powerpoint/2010/main" val="29016896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2">
            <a:alpha val="34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80115"/>
            <a:ext cx="10515600" cy="5675911"/>
          </a:xfrm>
        </p:spPr>
        <p:txBody>
          <a:bodyPr>
            <a:normAutofit/>
          </a:bodyPr>
          <a:lstStyle/>
          <a:p>
            <a:pPr algn="ctr"/>
            <a:r>
              <a:rPr lang="en-US" sz="9600" i="1" dirty="0" smtClean="0">
                <a:solidFill>
                  <a:srgbClr val="FF0000"/>
                </a:solidFill>
                <a:latin typeface="Monotype Corsiva" panose="03010101010201010101" pitchFamily="66" charset="0"/>
              </a:rPr>
              <a:t>That’s all for today</a:t>
            </a:r>
            <a:r>
              <a:rPr lang="en-US" sz="9600" i="1" dirty="0" smtClean="0">
                <a:solidFill>
                  <a:srgbClr val="FF0000"/>
                </a:solidFill>
                <a:latin typeface="Monotype Corsiva" panose="03010101010201010101" pitchFamily="66" charset="0"/>
                <a:sym typeface="Wingdings" panose="05000000000000000000" pitchFamily="2" charset="2"/>
              </a:rPr>
              <a:t></a:t>
            </a:r>
            <a:r>
              <a:rPr lang="en-US" sz="9600" i="1" dirty="0" smtClean="0">
                <a:solidFill>
                  <a:srgbClr val="FF0000"/>
                </a:solidFill>
                <a:latin typeface="Monotype Corsiva" panose="03010101010201010101" pitchFamily="66" charset="0"/>
              </a:rPr>
              <a:t/>
            </a:r>
            <a:br>
              <a:rPr lang="en-US" sz="9600" i="1" dirty="0" smtClean="0">
                <a:solidFill>
                  <a:srgbClr val="FF0000"/>
                </a:solidFill>
                <a:latin typeface="Monotype Corsiva" panose="03010101010201010101" pitchFamily="66" charset="0"/>
              </a:rPr>
            </a:br>
            <a:r>
              <a:rPr lang="en-US" sz="9600" i="1" dirty="0" smtClean="0">
                <a:solidFill>
                  <a:srgbClr val="FF0000"/>
                </a:solidFill>
                <a:latin typeface="Monotype Corsiva" panose="03010101010201010101" pitchFamily="66" charset="0"/>
              </a:rPr>
              <a:t>Thank You</a:t>
            </a:r>
            <a:br>
              <a:rPr lang="en-US" sz="9600" i="1" dirty="0" smtClean="0">
                <a:solidFill>
                  <a:srgbClr val="FF0000"/>
                </a:solidFill>
                <a:latin typeface="Monotype Corsiva" panose="03010101010201010101" pitchFamily="66" charset="0"/>
              </a:rPr>
            </a:br>
            <a:endParaRPr lang="en-US" sz="9600" i="1" dirty="0">
              <a:solidFill>
                <a:srgbClr val="FF0000"/>
              </a:solidFill>
              <a:latin typeface="Monotype Corsiva" panose="03010101010201010101" pitchFamily="66" charset="0"/>
            </a:endParaRPr>
          </a:p>
        </p:txBody>
      </p:sp>
    </p:spTree>
    <p:extLst>
      <p:ext uri="{BB962C8B-B14F-4D97-AF65-F5344CB8AC3E}">
        <p14:creationId xmlns:p14="http://schemas.microsoft.com/office/powerpoint/2010/main" val="32483538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Arial Rounded MT Bold" panose="020F0704030504030204" pitchFamily="34" charset="0"/>
              </a:rPr>
              <a:t>OS-Definition</a:t>
            </a:r>
            <a:endParaRPr lang="en-US" dirty="0">
              <a:solidFill>
                <a:srgbClr val="FF0000"/>
              </a:solidFill>
              <a:latin typeface="Arial Rounded MT Bold" panose="020F0704030504030204" pitchFamily="34" charset="0"/>
            </a:endParaRPr>
          </a:p>
        </p:txBody>
      </p:sp>
      <p:sp>
        <p:nvSpPr>
          <p:cNvPr id="3" name="Content Placeholder 2"/>
          <p:cNvSpPr>
            <a:spLocks noGrp="1"/>
          </p:cNvSpPr>
          <p:nvPr>
            <p:ph idx="1"/>
          </p:nvPr>
        </p:nvSpPr>
        <p:spPr/>
        <p:txBody>
          <a:bodyPr/>
          <a:lstStyle/>
          <a:p>
            <a:r>
              <a:rPr lang="en-US" dirty="0">
                <a:latin typeface="Arial Rounded MT Bold" panose="020F0704030504030204" pitchFamily="34" charset="0"/>
              </a:rPr>
              <a:t>An Operating System can be defined as an interface between user and hardware. It is responsible for the execution of all the processes, Resource Allocation, CPU management, File Management and many other tasks.</a:t>
            </a:r>
          </a:p>
          <a:p>
            <a:endParaRPr lang="en-US" dirty="0">
              <a:latin typeface="Arial Rounded MT Bold" panose="020F0704030504030204" pitchFamily="34" charset="0"/>
            </a:endParaRPr>
          </a:p>
          <a:p>
            <a:r>
              <a:rPr lang="en-US" dirty="0">
                <a:latin typeface="Arial Rounded MT Bold" panose="020F0704030504030204" pitchFamily="34" charset="0"/>
              </a:rPr>
              <a:t>The purpose of an operating system is to provide an environment in which a user can execute programs in convenient and efficient manner.</a:t>
            </a:r>
          </a:p>
        </p:txBody>
      </p:sp>
    </p:spTree>
    <p:extLst>
      <p:ext uri="{BB962C8B-B14F-4D97-AF65-F5344CB8AC3E}">
        <p14:creationId xmlns:p14="http://schemas.microsoft.com/office/powerpoint/2010/main" val="31021948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0"/>
              </a:rPr>
              <a:t>Structure of a Computer System</a:t>
            </a:r>
          </a:p>
        </p:txBody>
      </p:sp>
      <p:sp>
        <p:nvSpPr>
          <p:cNvPr id="3" name="Content Placeholder 2"/>
          <p:cNvSpPr>
            <a:spLocks noGrp="1"/>
          </p:cNvSpPr>
          <p:nvPr>
            <p:ph idx="1"/>
          </p:nvPr>
        </p:nvSpPr>
        <p:spPr>
          <a:xfrm>
            <a:off x="714213" y="1345177"/>
            <a:ext cx="7034939" cy="5102118"/>
          </a:xfrm>
        </p:spPr>
        <p:txBody>
          <a:bodyPr>
            <a:normAutofit fontScale="92500" lnSpcReduction="10000"/>
          </a:bodyPr>
          <a:lstStyle/>
          <a:p>
            <a:r>
              <a:rPr lang="en-US" dirty="0">
                <a:latin typeface="Arial Rounded MT Bold" panose="020F0704030504030204" pitchFamily="34" charset="0"/>
              </a:rPr>
              <a:t>A Computer System consists of:</a:t>
            </a:r>
          </a:p>
          <a:p>
            <a:endParaRPr lang="en-US" dirty="0">
              <a:latin typeface="Arial Rounded MT Bold" panose="020F0704030504030204" pitchFamily="34" charset="0"/>
            </a:endParaRPr>
          </a:p>
          <a:p>
            <a:pPr lvl="1"/>
            <a:r>
              <a:rPr lang="en-US" sz="2800" dirty="0">
                <a:latin typeface="Arial Rounded MT Bold" panose="020F0704030504030204" pitchFamily="34" charset="0"/>
              </a:rPr>
              <a:t>Users (people who are using the computer)</a:t>
            </a:r>
          </a:p>
          <a:p>
            <a:pPr lvl="1"/>
            <a:r>
              <a:rPr lang="en-US" sz="2800" dirty="0">
                <a:latin typeface="Arial Rounded MT Bold" panose="020F0704030504030204" pitchFamily="34" charset="0"/>
              </a:rPr>
              <a:t>Application Programs (Compilers, Databases, Games, Video player, Browsers, etc.)</a:t>
            </a:r>
          </a:p>
          <a:p>
            <a:pPr lvl="1"/>
            <a:r>
              <a:rPr lang="en-US" sz="2800" dirty="0">
                <a:latin typeface="Arial Rounded MT Bold" panose="020F0704030504030204" pitchFamily="34" charset="0"/>
              </a:rPr>
              <a:t>System Programs (Shells, Editors, Compilers, etc.)</a:t>
            </a:r>
          </a:p>
          <a:p>
            <a:pPr lvl="1"/>
            <a:r>
              <a:rPr lang="en-US" sz="2800" dirty="0">
                <a:latin typeface="Arial Rounded MT Bold" panose="020F0704030504030204" pitchFamily="34" charset="0"/>
              </a:rPr>
              <a:t>Operating System ( A special program which acts as an interface between user and hardware )</a:t>
            </a:r>
          </a:p>
          <a:p>
            <a:pPr lvl="1"/>
            <a:r>
              <a:rPr lang="en-US" sz="2800" dirty="0">
                <a:latin typeface="Arial Rounded MT Bold" panose="020F0704030504030204" pitchFamily="34" charset="0"/>
              </a:rPr>
              <a:t>Hardware ( CPU, Disks, Memory, </a:t>
            </a:r>
            <a:r>
              <a:rPr lang="en-US" sz="2800" dirty="0" smtClean="0">
                <a:latin typeface="Arial Rounded MT Bold" panose="020F0704030504030204" pitchFamily="34" charset="0"/>
              </a:rPr>
              <a:t>etc.)</a:t>
            </a:r>
            <a:endParaRPr lang="en-US" sz="2800" dirty="0">
              <a:latin typeface="Arial Rounded MT Bold" panose="020F0704030504030204" pitchFamily="34" charset="0"/>
            </a:endParaRPr>
          </a:p>
        </p:txBody>
      </p:sp>
      <p:pic>
        <p:nvPicPr>
          <p:cNvPr id="4" name="Picture 3"/>
          <p:cNvPicPr>
            <a:picLocks noChangeAspect="1"/>
          </p:cNvPicPr>
          <p:nvPr/>
        </p:nvPicPr>
        <p:blipFill>
          <a:blip r:embed="rId2"/>
          <a:stretch>
            <a:fillRect/>
          </a:stretch>
        </p:blipFill>
        <p:spPr>
          <a:xfrm>
            <a:off x="6934496" y="1473966"/>
            <a:ext cx="4324350" cy="4373697"/>
          </a:xfrm>
          <a:prstGeom prst="rect">
            <a:avLst/>
          </a:prstGeom>
        </p:spPr>
      </p:pic>
    </p:spTree>
    <p:extLst>
      <p:ext uri="{BB962C8B-B14F-4D97-AF65-F5344CB8AC3E}">
        <p14:creationId xmlns:p14="http://schemas.microsoft.com/office/powerpoint/2010/main" val="14934706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0"/>
              </a:rPr>
              <a:t>What does an Operating system do?</a:t>
            </a:r>
            <a:br>
              <a:rPr lang="en-US" dirty="0">
                <a:latin typeface="Arial Rounded MT Bold" panose="020F0704030504030204" pitchFamily="34" charset="0"/>
              </a:rPr>
            </a:br>
            <a:endParaRPr lang="en-US" dirty="0">
              <a:latin typeface="Arial Rounded MT Bold" panose="020F0704030504030204" pitchFamily="34" charset="0"/>
            </a:endParaRPr>
          </a:p>
        </p:txBody>
      </p:sp>
      <p:sp>
        <p:nvSpPr>
          <p:cNvPr id="3" name="Content Placeholder 2"/>
          <p:cNvSpPr>
            <a:spLocks noGrp="1"/>
          </p:cNvSpPr>
          <p:nvPr>
            <p:ph idx="1"/>
          </p:nvPr>
        </p:nvSpPr>
        <p:spPr/>
        <p:txBody>
          <a:bodyPr/>
          <a:lstStyle/>
          <a:p>
            <a:r>
              <a:rPr lang="en-US" dirty="0">
                <a:latin typeface="Arial Rounded MT Bold" panose="020F0704030504030204" pitchFamily="34" charset="0"/>
              </a:rPr>
              <a:t>Process Management</a:t>
            </a:r>
          </a:p>
          <a:p>
            <a:r>
              <a:rPr lang="en-US" dirty="0">
                <a:latin typeface="Arial Rounded MT Bold" panose="020F0704030504030204" pitchFamily="34" charset="0"/>
              </a:rPr>
              <a:t>Process Synchronization</a:t>
            </a:r>
          </a:p>
          <a:p>
            <a:r>
              <a:rPr lang="en-US" dirty="0">
                <a:latin typeface="Arial Rounded MT Bold" panose="020F0704030504030204" pitchFamily="34" charset="0"/>
              </a:rPr>
              <a:t>Memory Management</a:t>
            </a:r>
          </a:p>
          <a:p>
            <a:r>
              <a:rPr lang="en-US" dirty="0">
                <a:latin typeface="Arial Rounded MT Bold" panose="020F0704030504030204" pitchFamily="34" charset="0"/>
              </a:rPr>
              <a:t>CPU Scheduling</a:t>
            </a:r>
          </a:p>
          <a:p>
            <a:r>
              <a:rPr lang="en-US" dirty="0">
                <a:latin typeface="Arial Rounded MT Bold" panose="020F0704030504030204" pitchFamily="34" charset="0"/>
              </a:rPr>
              <a:t>File Management</a:t>
            </a:r>
          </a:p>
          <a:p>
            <a:r>
              <a:rPr lang="en-US" dirty="0">
                <a:latin typeface="Arial Rounded MT Bold" panose="020F0704030504030204" pitchFamily="34" charset="0"/>
              </a:rPr>
              <a:t>Security</a:t>
            </a:r>
          </a:p>
          <a:p>
            <a:endParaRPr lang="en-US" dirty="0">
              <a:latin typeface="Arial Rounded MT Bold" panose="020F0704030504030204" pitchFamily="34" charset="0"/>
            </a:endParaRPr>
          </a:p>
        </p:txBody>
      </p:sp>
    </p:spTree>
    <p:extLst>
      <p:ext uri="{BB962C8B-B14F-4D97-AF65-F5344CB8AC3E}">
        <p14:creationId xmlns:p14="http://schemas.microsoft.com/office/powerpoint/2010/main" val="33015537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pitchFamily="34" charset="0"/>
              </a:rPr>
              <a:t>Process Management in OS</a:t>
            </a:r>
            <a:br>
              <a:rPr lang="en-US" dirty="0">
                <a:latin typeface="Arial Rounded MT Bold" panose="020F0704030504030204" pitchFamily="34" charset="0"/>
              </a:rPr>
            </a:br>
            <a:endParaRPr lang="en-US" dirty="0">
              <a:latin typeface="Arial Rounded MT Bold" panose="020F0704030504030204" pitchFamily="34" charset="0"/>
            </a:endParaRPr>
          </a:p>
        </p:txBody>
      </p:sp>
      <p:sp>
        <p:nvSpPr>
          <p:cNvPr id="3" name="Content Placeholder 2"/>
          <p:cNvSpPr>
            <a:spLocks noGrp="1"/>
          </p:cNvSpPr>
          <p:nvPr>
            <p:ph idx="1"/>
          </p:nvPr>
        </p:nvSpPr>
        <p:spPr>
          <a:xfrm>
            <a:off x="838200" y="1214203"/>
            <a:ext cx="10515600" cy="4962760"/>
          </a:xfrm>
        </p:spPr>
        <p:txBody>
          <a:bodyPr/>
          <a:lstStyle/>
          <a:p>
            <a:r>
              <a:rPr lang="en-US" dirty="0">
                <a:latin typeface="Arial Rounded MT Bold" panose="020F0704030504030204" pitchFamily="34" charset="0"/>
              </a:rPr>
              <a:t>A Program does nothing unless its instructions are executed by a CPU. A program in execution is called a process. In order to accomplish its task, process needs the computer resources</a:t>
            </a:r>
            <a:r>
              <a:rPr lang="en-US" dirty="0" smtClean="0">
                <a:latin typeface="Arial Rounded MT Bold" panose="020F0704030504030204" pitchFamily="34" charset="0"/>
              </a:rPr>
              <a:t>.</a:t>
            </a:r>
          </a:p>
          <a:p>
            <a:r>
              <a:rPr lang="en-US" dirty="0">
                <a:latin typeface="Arial Rounded MT Bold" panose="020F0704030504030204" pitchFamily="34" charset="0"/>
              </a:rPr>
              <a:t>There may exist more than one process in the system which may require the same resource at the same time. Therefore, the operating system has to manage all the processes and the resources in a convenient and efficient way</a:t>
            </a:r>
            <a:r>
              <a:rPr lang="en-US" dirty="0" smtClean="0">
                <a:latin typeface="Arial Rounded MT Bold" panose="020F0704030504030204" pitchFamily="34" charset="0"/>
              </a:rPr>
              <a:t>.</a:t>
            </a:r>
          </a:p>
          <a:p>
            <a:r>
              <a:rPr lang="en-US" dirty="0">
                <a:latin typeface="Arial Rounded MT Bold" panose="020F0704030504030204" pitchFamily="34" charset="0"/>
              </a:rPr>
              <a:t>Some resources may need to be executed by one process at one time to maintain the consistency otherwise the system can become inconsistent and deadlock may occur.</a:t>
            </a:r>
          </a:p>
        </p:txBody>
      </p:sp>
    </p:spTree>
    <p:extLst>
      <p:ext uri="{BB962C8B-B14F-4D97-AF65-F5344CB8AC3E}">
        <p14:creationId xmlns:p14="http://schemas.microsoft.com/office/powerpoint/2010/main" val="7263531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alpha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9764"/>
            <a:ext cx="10515600" cy="5817199"/>
          </a:xfrm>
        </p:spPr>
        <p:txBody>
          <a:bodyPr/>
          <a:lstStyle/>
          <a:p>
            <a:r>
              <a:rPr lang="en-US" dirty="0">
                <a:latin typeface="Arial Rounded MT Bold" panose="020F0704030504030204" pitchFamily="34" charset="0"/>
              </a:rPr>
              <a:t>The operating system is responsible for the following activities in connection with Process Management</a:t>
            </a:r>
          </a:p>
          <a:p>
            <a:r>
              <a:rPr lang="en-US" dirty="0">
                <a:latin typeface="Arial Rounded MT Bold" panose="020F0704030504030204" pitchFamily="34" charset="0"/>
              </a:rPr>
              <a:t>Scheduling processes and threads on the CPUs.</a:t>
            </a:r>
          </a:p>
          <a:p>
            <a:r>
              <a:rPr lang="en-US" dirty="0">
                <a:latin typeface="Arial Rounded MT Bold" panose="020F0704030504030204" pitchFamily="34" charset="0"/>
              </a:rPr>
              <a:t>Creating and deleting both user and system processes.</a:t>
            </a:r>
          </a:p>
          <a:p>
            <a:r>
              <a:rPr lang="en-US" dirty="0">
                <a:latin typeface="Arial Rounded MT Bold" panose="020F0704030504030204" pitchFamily="34" charset="0"/>
              </a:rPr>
              <a:t>Suspending and resuming processes.</a:t>
            </a:r>
          </a:p>
          <a:p>
            <a:r>
              <a:rPr lang="en-US" dirty="0">
                <a:latin typeface="Arial Rounded MT Bold" panose="020F0704030504030204" pitchFamily="34" charset="0"/>
              </a:rPr>
              <a:t>Providing mechanisms for process synchronization.</a:t>
            </a:r>
          </a:p>
          <a:p>
            <a:r>
              <a:rPr lang="en-US" dirty="0">
                <a:latin typeface="Arial Rounded MT Bold" panose="020F0704030504030204" pitchFamily="34" charset="0"/>
              </a:rPr>
              <a:t>Providing mechanisms for process communication.</a:t>
            </a:r>
          </a:p>
          <a:p>
            <a:endParaRPr lang="en-US" dirty="0">
              <a:latin typeface="Arial Rounded MT Bold" panose="020F0704030504030204" pitchFamily="34" charset="0"/>
            </a:endParaRPr>
          </a:p>
        </p:txBody>
      </p:sp>
    </p:spTree>
    <p:extLst>
      <p:ext uri="{BB962C8B-B14F-4D97-AF65-F5344CB8AC3E}">
        <p14:creationId xmlns:p14="http://schemas.microsoft.com/office/powerpoint/2010/main" val="106179127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7511" y="295535"/>
            <a:ext cx="8596668" cy="469692"/>
          </a:xfrm>
        </p:spPr>
        <p:txBody>
          <a:bodyPr>
            <a:normAutofit fontScale="90000"/>
          </a:bodyPr>
          <a:lstStyle/>
          <a:p>
            <a:r>
              <a:rPr lang="en-US" dirty="0"/>
              <a:t>Process States</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1708879" y="765227"/>
            <a:ext cx="8131011" cy="5682812"/>
          </a:xfrm>
          <a:prstGeom prst="rect">
            <a:avLst/>
          </a:prstGeom>
        </p:spPr>
      </p:pic>
    </p:spTree>
    <p:extLst>
      <p:ext uri="{BB962C8B-B14F-4D97-AF65-F5344CB8AC3E}">
        <p14:creationId xmlns:p14="http://schemas.microsoft.com/office/powerpoint/2010/main" val="4405961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States</a:t>
            </a:r>
            <a:endParaRPr lang="en-US" dirty="0"/>
          </a:p>
        </p:txBody>
      </p:sp>
      <p:sp>
        <p:nvSpPr>
          <p:cNvPr id="3" name="Content Placeholder 2"/>
          <p:cNvSpPr>
            <a:spLocks noGrp="1"/>
          </p:cNvSpPr>
          <p:nvPr>
            <p:ph idx="1"/>
          </p:nvPr>
        </p:nvSpPr>
        <p:spPr/>
        <p:txBody>
          <a:bodyPr>
            <a:normAutofit lnSpcReduction="10000"/>
          </a:bodyPr>
          <a:lstStyle/>
          <a:p>
            <a:r>
              <a:rPr lang="en-US" dirty="0"/>
              <a:t>The process, from its creation to completion, passes through various states. The minimum number of states is five.</a:t>
            </a:r>
          </a:p>
          <a:p>
            <a:r>
              <a:rPr lang="en-US" dirty="0"/>
              <a:t>The names of the states are not standardized although the process may be in one of the following states during execution</a:t>
            </a:r>
            <a:r>
              <a:rPr lang="en-US" dirty="0" smtClean="0"/>
              <a:t>.</a:t>
            </a:r>
          </a:p>
          <a:p>
            <a:pPr lvl="1"/>
            <a:r>
              <a:rPr lang="en-US" dirty="0" smtClean="0"/>
              <a:t>New</a:t>
            </a:r>
          </a:p>
          <a:p>
            <a:pPr lvl="1"/>
            <a:r>
              <a:rPr lang="en-US" dirty="0" smtClean="0"/>
              <a:t>Ready</a:t>
            </a:r>
          </a:p>
          <a:p>
            <a:pPr lvl="1"/>
            <a:r>
              <a:rPr lang="en-US" dirty="0" smtClean="0"/>
              <a:t>Running</a:t>
            </a:r>
          </a:p>
          <a:p>
            <a:pPr lvl="1"/>
            <a:r>
              <a:rPr lang="en-US" dirty="0" smtClean="0"/>
              <a:t>Block or wait</a:t>
            </a:r>
          </a:p>
          <a:p>
            <a:pPr lvl="1"/>
            <a:r>
              <a:rPr lang="en-US" dirty="0" smtClean="0"/>
              <a:t>Termination or Completion</a:t>
            </a:r>
          </a:p>
          <a:p>
            <a:pPr lvl="1"/>
            <a:r>
              <a:rPr lang="en-US" dirty="0" smtClean="0"/>
              <a:t>Suspend Ready</a:t>
            </a:r>
          </a:p>
          <a:p>
            <a:pPr lvl="1"/>
            <a:r>
              <a:rPr lang="en-US" dirty="0" smtClean="0"/>
              <a:t>Suspend Wait </a:t>
            </a:r>
            <a:endParaRPr lang="en-US" dirty="0"/>
          </a:p>
          <a:p>
            <a:endParaRPr lang="en-US" dirty="0"/>
          </a:p>
        </p:txBody>
      </p:sp>
    </p:spTree>
    <p:extLst>
      <p:ext uri="{BB962C8B-B14F-4D97-AF65-F5344CB8AC3E}">
        <p14:creationId xmlns:p14="http://schemas.microsoft.com/office/powerpoint/2010/main" val="1668217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266</TotalTime>
  <Words>1317</Words>
  <Application>Microsoft Office PowerPoint</Application>
  <PresentationFormat>Widescreen</PresentationFormat>
  <Paragraphs>84</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 Rounded MT Bold</vt:lpstr>
      <vt:lpstr>Calibri</vt:lpstr>
      <vt:lpstr>Calibri Light</vt:lpstr>
      <vt:lpstr>Monotype Corsiva</vt:lpstr>
      <vt:lpstr>Wingdings</vt:lpstr>
      <vt:lpstr>Office Theme</vt:lpstr>
      <vt:lpstr>Topic 1 Operating System Overview</vt:lpstr>
      <vt:lpstr>Introduction to OS </vt:lpstr>
      <vt:lpstr>OS-Definition</vt:lpstr>
      <vt:lpstr>Structure of a Computer System</vt:lpstr>
      <vt:lpstr>What does an Operating system do? </vt:lpstr>
      <vt:lpstr>Process Management in OS </vt:lpstr>
      <vt:lpstr>PowerPoint Presentation</vt:lpstr>
      <vt:lpstr>Process States </vt:lpstr>
      <vt:lpstr>Process States</vt:lpstr>
      <vt:lpstr>1. New</vt:lpstr>
      <vt:lpstr>2. Ready </vt:lpstr>
      <vt:lpstr>3. Running </vt:lpstr>
      <vt:lpstr>4. Block or wait </vt:lpstr>
      <vt:lpstr>5. Completion or termination </vt:lpstr>
      <vt:lpstr>6. Suspend ready </vt:lpstr>
      <vt:lpstr>7. Suspend wait </vt:lpstr>
      <vt:lpstr>Operations on the Process</vt:lpstr>
      <vt:lpstr>Process Scheduling in OS</vt:lpstr>
      <vt:lpstr>1. Long term scheduler  </vt:lpstr>
      <vt:lpstr>2. Short term scheduler </vt:lpstr>
      <vt:lpstr>3. Medium term scheduler</vt:lpstr>
      <vt:lpstr>That’s all for today Thank You </vt:lpstr>
    </vt:vector>
  </TitlesOfParts>
  <Company>oprekin.com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 and Assembly Language</dc:title>
  <dc:creator>RIffat Sehar</dc:creator>
  <cp:lastModifiedBy>Windows User</cp:lastModifiedBy>
  <cp:revision>34</cp:revision>
  <dcterms:created xsi:type="dcterms:W3CDTF">2023-05-23T10:58:10Z</dcterms:created>
  <dcterms:modified xsi:type="dcterms:W3CDTF">2024-05-31T07:17:20Z</dcterms:modified>
</cp:coreProperties>
</file>