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7" r:id="rId2"/>
    <p:sldId id="258" r:id="rId3"/>
    <p:sldId id="259" r:id="rId4"/>
    <p:sldId id="260" r:id="rId5"/>
    <p:sldId id="261" r:id="rId6"/>
    <p:sldId id="272" r:id="rId7"/>
    <p:sldId id="273" r:id="rId8"/>
    <p:sldId id="274" r:id="rId9"/>
    <p:sldId id="275" r:id="rId10"/>
    <p:sldId id="276" r:id="rId11"/>
    <p:sldId id="262" r:id="rId12"/>
    <p:sldId id="263" r:id="rId13"/>
    <p:sldId id="264" r:id="rId14"/>
    <p:sldId id="269" r:id="rId15"/>
    <p:sldId id="270" r:id="rId16"/>
    <p:sldId id="271" r:id="rId17"/>
    <p:sldId id="266" r:id="rId18"/>
    <p:sldId id="267" r:id="rId19"/>
    <p:sldId id="26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62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2984BC-936F-4712-A8BA-3D185F183CCF}" type="datetimeFigureOut">
              <a:rPr lang="en-US" smtClean="0"/>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29B64-9F31-45AE-A16C-B3CE29DAE6A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00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984BC-936F-4712-A8BA-3D185F183CCF}" type="datetimeFigureOut">
              <a:rPr lang="en-US" smtClean="0"/>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29B64-9F31-45AE-A16C-B3CE29DAE6A8}" type="slidenum">
              <a:rPr lang="en-US" smtClean="0"/>
              <a:t>‹#›</a:t>
            </a:fld>
            <a:endParaRPr lang="en-US"/>
          </a:p>
        </p:txBody>
      </p:sp>
    </p:spTree>
    <p:extLst>
      <p:ext uri="{BB962C8B-B14F-4D97-AF65-F5344CB8AC3E}">
        <p14:creationId xmlns:p14="http://schemas.microsoft.com/office/powerpoint/2010/main" val="424163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984BC-936F-4712-A8BA-3D185F183CCF}" type="datetimeFigureOut">
              <a:rPr lang="en-US" smtClean="0"/>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29B64-9F31-45AE-A16C-B3CE29DAE6A8}" type="slidenum">
              <a:rPr lang="en-US" smtClean="0"/>
              <a:t>‹#›</a:t>
            </a:fld>
            <a:endParaRPr lang="en-US"/>
          </a:p>
        </p:txBody>
      </p:sp>
    </p:spTree>
    <p:extLst>
      <p:ext uri="{BB962C8B-B14F-4D97-AF65-F5344CB8AC3E}">
        <p14:creationId xmlns:p14="http://schemas.microsoft.com/office/powerpoint/2010/main" val="1066951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B2984BC-936F-4712-A8BA-3D185F183CCF}" type="datetimeFigureOut">
              <a:rPr lang="en-US" smtClean="0"/>
              <a:t>12-Jun-24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29B64-9F31-45AE-A16C-B3CE29DAE6A8}"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627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984BC-936F-4712-A8BA-3D185F183CCF}" type="datetimeFigureOut">
              <a:rPr lang="en-US" smtClean="0"/>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29B64-9F31-45AE-A16C-B3CE29DAE6A8}" type="slidenum">
              <a:rPr lang="en-US" smtClean="0"/>
              <a:t>‹#›</a:t>
            </a:fld>
            <a:endParaRPr lang="en-US"/>
          </a:p>
        </p:txBody>
      </p:sp>
    </p:spTree>
    <p:extLst>
      <p:ext uri="{BB962C8B-B14F-4D97-AF65-F5344CB8AC3E}">
        <p14:creationId xmlns:p14="http://schemas.microsoft.com/office/powerpoint/2010/main" val="65329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984BC-936F-4712-A8BA-3D185F183CCF}" type="datetimeFigureOut">
              <a:rPr lang="en-US" smtClean="0"/>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29B64-9F31-45AE-A16C-B3CE29DAE6A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9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984BC-936F-4712-A8BA-3D185F183CCF}" type="datetimeFigureOut">
              <a:rPr lang="en-US" smtClean="0"/>
              <a:t>12-Jun-24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29B64-9F31-45AE-A16C-B3CE29DAE6A8}" type="slidenum">
              <a:rPr lang="en-US" smtClean="0"/>
              <a:t>‹#›</a:t>
            </a:fld>
            <a:endParaRPr lang="en-US"/>
          </a:p>
        </p:txBody>
      </p:sp>
    </p:spTree>
    <p:extLst>
      <p:ext uri="{BB962C8B-B14F-4D97-AF65-F5344CB8AC3E}">
        <p14:creationId xmlns:p14="http://schemas.microsoft.com/office/powerpoint/2010/main" val="2872917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984BC-936F-4712-A8BA-3D185F183CCF}" type="datetimeFigureOut">
              <a:rPr lang="en-US" smtClean="0"/>
              <a:t>12-Jun-24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29B64-9F31-45AE-A16C-B3CE29DAE6A8}" type="slidenum">
              <a:rPr lang="en-US" smtClean="0"/>
              <a:t>‹#›</a:t>
            </a:fld>
            <a:endParaRPr lang="en-US"/>
          </a:p>
        </p:txBody>
      </p:sp>
    </p:spTree>
    <p:extLst>
      <p:ext uri="{BB962C8B-B14F-4D97-AF65-F5344CB8AC3E}">
        <p14:creationId xmlns:p14="http://schemas.microsoft.com/office/powerpoint/2010/main" val="406399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984BC-936F-4712-A8BA-3D185F183CCF}" type="datetimeFigureOut">
              <a:rPr lang="en-US" smtClean="0"/>
              <a:t>12-Jun-24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29B64-9F31-45AE-A16C-B3CE29DAE6A8}" type="slidenum">
              <a:rPr lang="en-US" smtClean="0"/>
              <a:t>‹#›</a:t>
            </a:fld>
            <a:endParaRPr lang="en-US"/>
          </a:p>
        </p:txBody>
      </p:sp>
    </p:spTree>
    <p:extLst>
      <p:ext uri="{BB962C8B-B14F-4D97-AF65-F5344CB8AC3E}">
        <p14:creationId xmlns:p14="http://schemas.microsoft.com/office/powerpoint/2010/main" val="286946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2984BC-936F-4712-A8BA-3D185F183CCF}" type="datetimeFigureOut">
              <a:rPr lang="en-US" smtClean="0"/>
              <a:t>12-Jun-24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0E29B64-9F31-45AE-A16C-B3CE29DAE6A8}" type="slidenum">
              <a:rPr lang="en-US" smtClean="0"/>
              <a:t>‹#›</a:t>
            </a:fld>
            <a:endParaRPr lang="en-US"/>
          </a:p>
        </p:txBody>
      </p:sp>
    </p:spTree>
    <p:extLst>
      <p:ext uri="{BB962C8B-B14F-4D97-AF65-F5344CB8AC3E}">
        <p14:creationId xmlns:p14="http://schemas.microsoft.com/office/powerpoint/2010/main" val="167086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B2984BC-936F-4712-A8BA-3D185F183CCF}" type="datetimeFigureOut">
              <a:rPr lang="en-US" smtClean="0"/>
              <a:t>12-Jun-24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E29B64-9F31-45AE-A16C-B3CE29DAE6A8}" type="slidenum">
              <a:rPr lang="en-US" smtClean="0"/>
              <a:t>‹#›</a:t>
            </a:fld>
            <a:endParaRPr lang="en-US"/>
          </a:p>
        </p:txBody>
      </p:sp>
    </p:spTree>
    <p:extLst>
      <p:ext uri="{BB962C8B-B14F-4D97-AF65-F5344CB8AC3E}">
        <p14:creationId xmlns:p14="http://schemas.microsoft.com/office/powerpoint/2010/main" val="338029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984BC-936F-4712-A8BA-3D185F183CCF}" type="datetimeFigureOut">
              <a:rPr lang="en-US" smtClean="0"/>
              <a:t>12-Jun-24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29B64-9F31-45AE-A16C-B3CE29DAE6A8}" type="slidenum">
              <a:rPr lang="en-US" smtClean="0"/>
              <a:t>‹#›</a:t>
            </a:fld>
            <a:endParaRPr lang="en-US"/>
          </a:p>
        </p:txBody>
      </p:sp>
    </p:spTree>
    <p:extLst>
      <p:ext uri="{BB962C8B-B14F-4D97-AF65-F5344CB8AC3E}">
        <p14:creationId xmlns:p14="http://schemas.microsoft.com/office/powerpoint/2010/main" val="161223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B2984BC-936F-4712-A8BA-3D185F183CCF}" type="datetimeFigureOut">
              <a:rPr lang="en-US" smtClean="0"/>
              <a:t>12-Jun-24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0E29B64-9F31-45AE-A16C-B3CE29DAE6A8}"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98891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Group#3</a:t>
            </a:r>
          </a:p>
        </p:txBody>
      </p:sp>
      <p:sp>
        <p:nvSpPr>
          <p:cNvPr id="3" name="Text Placeholder 2"/>
          <p:cNvSpPr>
            <a:spLocks noGrp="1"/>
          </p:cNvSpPr>
          <p:nvPr>
            <p:ph type="body" idx="1"/>
          </p:nvPr>
        </p:nvSpPr>
        <p:spPr/>
        <p:txBody>
          <a:bodyPr/>
          <a:lstStyle/>
          <a:p>
            <a:r>
              <a:rPr lang="en-US" dirty="0"/>
              <a:t>Members</a:t>
            </a:r>
          </a:p>
        </p:txBody>
      </p:sp>
      <p:sp>
        <p:nvSpPr>
          <p:cNvPr id="4" name="Content Placeholder 3"/>
          <p:cNvSpPr>
            <a:spLocks noGrp="1"/>
          </p:cNvSpPr>
          <p:nvPr>
            <p:ph sz="quarter" idx="13"/>
          </p:nvPr>
        </p:nvSpPr>
        <p:spPr/>
        <p:txBody>
          <a:bodyPr>
            <a:normAutofit/>
          </a:bodyPr>
          <a:lstStyle/>
          <a:p>
            <a:r>
              <a:rPr lang="en-US" dirty="0"/>
              <a:t>Masooma Batool</a:t>
            </a:r>
          </a:p>
          <a:p>
            <a:r>
              <a:rPr lang="en-US" dirty="0"/>
              <a:t>Mehak Zehra</a:t>
            </a:r>
          </a:p>
          <a:p>
            <a:r>
              <a:rPr lang="en-US" dirty="0"/>
              <a:t>Eman Zahra</a:t>
            </a:r>
          </a:p>
          <a:p>
            <a:r>
              <a:rPr lang="en-US" dirty="0"/>
              <a:t>Konain Fatima</a:t>
            </a:r>
          </a:p>
          <a:p>
            <a:r>
              <a:rPr lang="en-US" dirty="0"/>
              <a:t>Tehseen Fatima</a:t>
            </a:r>
          </a:p>
          <a:p>
            <a:r>
              <a:rPr lang="en-US" dirty="0"/>
              <a:t>Shehzad Ali</a:t>
            </a:r>
          </a:p>
        </p:txBody>
      </p:sp>
    </p:spTree>
    <p:extLst>
      <p:ext uri="{BB962C8B-B14F-4D97-AF65-F5344CB8AC3E}">
        <p14:creationId xmlns:p14="http://schemas.microsoft.com/office/powerpoint/2010/main" val="265709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i="1" dirty="0"/>
              <a:t>RS-422(Recommended Standard 422):</a:t>
            </a:r>
            <a:endParaRPr lang="en-US" dirty="0"/>
          </a:p>
          <a:p>
            <a:r>
              <a:rPr lang="en-US" dirty="0"/>
              <a:t>RS-422 protocol uses differential signaling for communication between devices. Differential signaling helps in reducing noise interference and allow for longer cable length.</a:t>
            </a:r>
          </a:p>
          <a:p>
            <a:pPr marL="0" indent="0">
              <a:buNone/>
            </a:pPr>
            <a:r>
              <a:rPr lang="en-US" b="1" i="1" dirty="0"/>
              <a:t>USB (Universal serial bus):</a:t>
            </a:r>
            <a:endParaRPr lang="en-US" dirty="0"/>
          </a:p>
          <a:p>
            <a:r>
              <a:rPr lang="en-US" dirty="0"/>
              <a:t>It is widely adopted serials communication protocol that connect electronic devices .It enables plug-and-play connectivity between computer and peripheral devices.   </a:t>
            </a:r>
          </a:p>
          <a:p>
            <a:endParaRPr lang="en-US" dirty="0"/>
          </a:p>
        </p:txBody>
      </p:sp>
    </p:spTree>
    <p:extLst>
      <p:ext uri="{BB962C8B-B14F-4D97-AF65-F5344CB8AC3E}">
        <p14:creationId xmlns:p14="http://schemas.microsoft.com/office/powerpoint/2010/main" val="121639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Parallel communication</a:t>
            </a:r>
          </a:p>
        </p:txBody>
      </p:sp>
      <p:sp>
        <p:nvSpPr>
          <p:cNvPr id="3" name="Content Placeholder 2"/>
          <p:cNvSpPr>
            <a:spLocks noGrp="1"/>
          </p:cNvSpPr>
          <p:nvPr>
            <p:ph idx="1"/>
          </p:nvPr>
        </p:nvSpPr>
        <p:spPr/>
        <p:txBody>
          <a:bodyPr/>
          <a:lstStyle/>
          <a:p>
            <a:r>
              <a:rPr lang="en-US" dirty="0"/>
              <a:t>Parallel communication is a method of transmitting data in which multiple bits are sent simultaneously over multiple channels or cables. These bits are generally sent in data groups of 8 bits, known as bytes. </a:t>
            </a:r>
          </a:p>
          <a:p>
            <a:r>
              <a:rPr lang="en-US" dirty="0"/>
              <a:t>Devices close to each other.</a:t>
            </a:r>
          </a:p>
          <a:p>
            <a:r>
              <a:rPr lang="en-US" dirty="0"/>
              <a:t>E.g. Data transmission between computer and printer.</a:t>
            </a:r>
          </a:p>
        </p:txBody>
      </p:sp>
    </p:spTree>
    <p:extLst>
      <p:ext uri="{BB962C8B-B14F-4D97-AF65-F5344CB8AC3E}">
        <p14:creationId xmlns:p14="http://schemas.microsoft.com/office/powerpoint/2010/main" val="318767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Diagrammatic Representation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151" y="2276872"/>
            <a:ext cx="6173061" cy="2939834"/>
          </a:xfrm>
        </p:spPr>
      </p:pic>
    </p:spTree>
    <p:extLst>
      <p:ext uri="{BB962C8B-B14F-4D97-AF65-F5344CB8AC3E}">
        <p14:creationId xmlns:p14="http://schemas.microsoft.com/office/powerpoint/2010/main" val="2239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Uses Of Parallel Communication</a:t>
            </a:r>
          </a:p>
        </p:txBody>
      </p:sp>
      <p:sp>
        <p:nvSpPr>
          <p:cNvPr id="3" name="Content Placeholder 2"/>
          <p:cNvSpPr>
            <a:spLocks noGrp="1"/>
          </p:cNvSpPr>
          <p:nvPr>
            <p:ph idx="1"/>
          </p:nvPr>
        </p:nvSpPr>
        <p:spPr/>
        <p:txBody>
          <a:bodyPr/>
          <a:lstStyle/>
          <a:p>
            <a:r>
              <a:rPr lang="en-US" dirty="0"/>
              <a:t>Parallel communication is often used in applications where high data rates are required, such as in printers, scanners, and external hard drives.</a:t>
            </a:r>
          </a:p>
          <a:p>
            <a:r>
              <a:rPr lang="en-US" dirty="0"/>
              <a:t> It is also used in some internal computer buses, such as the PCI bus.</a:t>
            </a:r>
          </a:p>
        </p:txBody>
      </p:sp>
    </p:spTree>
    <p:extLst>
      <p:ext uri="{BB962C8B-B14F-4D97-AF65-F5344CB8AC3E}">
        <p14:creationId xmlns:p14="http://schemas.microsoft.com/office/powerpoint/2010/main" val="24382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Parallel Communication</a:t>
            </a:r>
          </a:p>
        </p:txBody>
      </p:sp>
      <p:sp>
        <p:nvSpPr>
          <p:cNvPr id="3" name="Content Placeholder 2"/>
          <p:cNvSpPr>
            <a:spLocks noGrp="1"/>
          </p:cNvSpPr>
          <p:nvPr>
            <p:ph idx="1"/>
          </p:nvPr>
        </p:nvSpPr>
        <p:spPr/>
        <p:txBody>
          <a:bodyPr>
            <a:normAutofit/>
          </a:bodyPr>
          <a:lstStyle/>
          <a:p>
            <a:r>
              <a:rPr lang="en-US" sz="2600" b="1" dirty="0"/>
              <a:t>Higher Data Transfer Rates: </a:t>
            </a:r>
            <a:r>
              <a:rPr lang="en-US" dirty="0"/>
              <a:t>Parallel communication allows multiple bits to be transmitted simultaneously, leading to higher data transfer rates compared to serial communication, especially over short distance.</a:t>
            </a:r>
          </a:p>
          <a:p>
            <a:r>
              <a:rPr lang="en-US" sz="2600" b="1" dirty="0"/>
              <a:t>Reduced Transmission Time: </a:t>
            </a:r>
            <a:r>
              <a:rPr lang="en-US" dirty="0"/>
              <a:t>Since multiple bits are transmitted simultaneously, parallel communication can significantly reduce the time needed to transmit data compared to serial communication, which transmits one bit at a time.</a:t>
            </a:r>
          </a:p>
        </p:txBody>
      </p:sp>
    </p:spTree>
    <p:extLst>
      <p:ext uri="{BB962C8B-B14F-4D97-AF65-F5344CB8AC3E}">
        <p14:creationId xmlns:p14="http://schemas.microsoft.com/office/powerpoint/2010/main" val="399579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Less Signal Degradation: </a:t>
            </a:r>
            <a:r>
              <a:rPr lang="en-US" dirty="0"/>
              <a:t>Parallel communication is well-suited for short-distance communication, such as within a computer or between closely situated components. Over short distances, signal degradation and timing issues are minimized, making parallel communication efficient and reliable.</a:t>
            </a:r>
          </a:p>
        </p:txBody>
      </p:sp>
    </p:spTree>
    <p:extLst>
      <p:ext uri="{BB962C8B-B14F-4D97-AF65-F5344CB8AC3E}">
        <p14:creationId xmlns:p14="http://schemas.microsoft.com/office/powerpoint/2010/main" val="152760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Parallel Communication</a:t>
            </a:r>
          </a:p>
        </p:txBody>
      </p:sp>
      <p:sp>
        <p:nvSpPr>
          <p:cNvPr id="3" name="Content Placeholder 2"/>
          <p:cNvSpPr>
            <a:spLocks noGrp="1"/>
          </p:cNvSpPr>
          <p:nvPr>
            <p:ph idx="1"/>
          </p:nvPr>
        </p:nvSpPr>
        <p:spPr/>
        <p:txBody>
          <a:bodyPr/>
          <a:lstStyle/>
          <a:p>
            <a:r>
              <a:rPr lang="en-US" dirty="0"/>
              <a:t>Connector Complexity</a:t>
            </a:r>
          </a:p>
          <a:p>
            <a:r>
              <a:rPr lang="en-US" dirty="0"/>
              <a:t>Highly Cost</a:t>
            </a:r>
          </a:p>
          <a:p>
            <a:r>
              <a:rPr lang="en-US" dirty="0"/>
              <a:t>Time Consuming</a:t>
            </a:r>
          </a:p>
        </p:txBody>
      </p:sp>
    </p:spTree>
    <p:extLst>
      <p:ext uri="{BB962C8B-B14F-4D97-AF65-F5344CB8AC3E}">
        <p14:creationId xmlns:p14="http://schemas.microsoft.com/office/powerpoint/2010/main" val="311184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Communication Protocol</a:t>
            </a:r>
            <a:br>
              <a:rPr lang="en-US" dirty="0"/>
            </a:br>
            <a:endParaRPr lang="en-US" dirty="0"/>
          </a:p>
        </p:txBody>
      </p:sp>
      <p:sp>
        <p:nvSpPr>
          <p:cNvPr id="3" name="Content Placeholder 2"/>
          <p:cNvSpPr>
            <a:spLocks noGrp="1"/>
          </p:cNvSpPr>
          <p:nvPr>
            <p:ph idx="1"/>
          </p:nvPr>
        </p:nvSpPr>
        <p:spPr/>
        <p:txBody>
          <a:bodyPr/>
          <a:lstStyle/>
          <a:p>
            <a:r>
              <a:rPr lang="en-US" dirty="0"/>
              <a:t>A set of rules for exchanging data between computers connected to a network is called communication protocol.</a:t>
            </a:r>
          </a:p>
          <a:p>
            <a:endParaRPr lang="en-US" dirty="0"/>
          </a:p>
        </p:txBody>
      </p:sp>
    </p:spTree>
    <p:extLst>
      <p:ext uri="{BB962C8B-B14F-4D97-AF65-F5344CB8AC3E}">
        <p14:creationId xmlns:p14="http://schemas.microsoft.com/office/powerpoint/2010/main" val="1439323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980728"/>
            <a:ext cx="6965245" cy="1039339"/>
          </a:xfrm>
        </p:spPr>
        <p:txBody>
          <a:bodyPr>
            <a:normAutofit fontScale="90000"/>
          </a:bodyPr>
          <a:lstStyle/>
          <a:p>
            <a:r>
              <a:rPr lang="en-US" b="1" dirty="0"/>
              <a:t>Parallel Communication Protocol</a:t>
            </a:r>
            <a:br>
              <a:rPr lang="en-US" dirty="0"/>
            </a:br>
            <a:endParaRPr lang="en-US" dirty="0"/>
          </a:p>
        </p:txBody>
      </p:sp>
      <p:sp>
        <p:nvSpPr>
          <p:cNvPr id="3" name="Content Placeholder 2"/>
          <p:cNvSpPr>
            <a:spLocks noGrp="1"/>
          </p:cNvSpPr>
          <p:nvPr>
            <p:ph idx="1"/>
          </p:nvPr>
        </p:nvSpPr>
        <p:spPr>
          <a:xfrm>
            <a:off x="971600" y="1916832"/>
            <a:ext cx="6687845" cy="3806237"/>
          </a:xfrm>
        </p:spPr>
        <p:txBody>
          <a:bodyPr>
            <a:normAutofit fontScale="55000" lnSpcReduction="20000"/>
          </a:bodyPr>
          <a:lstStyle/>
          <a:p>
            <a:pPr marL="0" lvl="0" indent="0">
              <a:buNone/>
            </a:pPr>
            <a:r>
              <a:rPr lang="en-US" b="1" dirty="0"/>
              <a:t>1 ISA: </a:t>
            </a:r>
            <a:endParaRPr lang="en-US" dirty="0"/>
          </a:p>
          <a:p>
            <a:pPr lvl="0"/>
            <a:r>
              <a:rPr lang="en-US" dirty="0"/>
              <a:t>ISA stand for Industry Standard Architecture .</a:t>
            </a:r>
          </a:p>
          <a:p>
            <a:pPr lvl="0"/>
            <a:r>
              <a:rPr lang="en-US" dirty="0"/>
              <a:t>ISA was introduced by Mark Dean  in 1992.</a:t>
            </a:r>
          </a:p>
          <a:p>
            <a:pPr lvl="0"/>
            <a:r>
              <a:rPr lang="en-US" dirty="0"/>
              <a:t>It is located at mother board</a:t>
            </a:r>
          </a:p>
          <a:p>
            <a:pPr lvl="0"/>
            <a:r>
              <a:rPr lang="en-US" dirty="0"/>
              <a:t>Functionality of ISA is connect Expansion card to ISA slot. </a:t>
            </a:r>
          </a:p>
          <a:p>
            <a:pPr lvl="0"/>
            <a:r>
              <a:rPr lang="en-US" dirty="0"/>
              <a:t>Example of Expansion Card is sound card ,network card and video card.</a:t>
            </a:r>
          </a:p>
          <a:p>
            <a:pPr marL="0" lvl="0" indent="0">
              <a:buNone/>
            </a:pPr>
            <a:r>
              <a:rPr lang="en-US" b="1" dirty="0"/>
              <a:t>2 PCI:</a:t>
            </a:r>
            <a:endParaRPr lang="en-US" dirty="0"/>
          </a:p>
          <a:p>
            <a:pPr lvl="0"/>
            <a:r>
              <a:rPr lang="en-US" dirty="0"/>
              <a:t>PCI stand for peripheral component interconnect</a:t>
            </a:r>
          </a:p>
          <a:p>
            <a:pPr lvl="0"/>
            <a:r>
              <a:rPr lang="en-US" dirty="0"/>
              <a:t>PCI was introduced by </a:t>
            </a:r>
            <a:r>
              <a:rPr lang="en-US" dirty="0" err="1"/>
              <a:t>intel</a:t>
            </a:r>
            <a:r>
              <a:rPr lang="en-US" dirty="0"/>
              <a:t> in 1992</a:t>
            </a:r>
          </a:p>
          <a:p>
            <a:pPr lvl="0"/>
            <a:r>
              <a:rPr lang="en-US" dirty="0"/>
              <a:t>It is located at  Mother-Board</a:t>
            </a:r>
          </a:p>
          <a:p>
            <a:pPr lvl="0"/>
            <a:r>
              <a:rPr lang="en-US" dirty="0"/>
              <a:t>PCI is a local computer bus standard  for connecting a computer to one or more peripheral devices</a:t>
            </a:r>
          </a:p>
          <a:p>
            <a:pPr lvl="0"/>
            <a:r>
              <a:rPr lang="en-US" dirty="0"/>
              <a:t>Example peripheral component is sound card ,network card and video card.</a:t>
            </a:r>
          </a:p>
        </p:txBody>
      </p:sp>
    </p:spTree>
    <p:extLst>
      <p:ext uri="{BB962C8B-B14F-4D97-AF65-F5344CB8AC3E}">
        <p14:creationId xmlns:p14="http://schemas.microsoft.com/office/powerpoint/2010/main" val="1703065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980728"/>
            <a:ext cx="6903869" cy="5256584"/>
          </a:xfrm>
        </p:spPr>
        <p:txBody>
          <a:bodyPr>
            <a:normAutofit/>
          </a:bodyPr>
          <a:lstStyle/>
          <a:p>
            <a:pPr marL="0" lvl="0" indent="0">
              <a:buNone/>
            </a:pPr>
            <a:r>
              <a:rPr lang="en-US" b="1" dirty="0"/>
              <a:t>3  MIMD:</a:t>
            </a:r>
            <a:endParaRPr lang="en-US" dirty="0"/>
          </a:p>
          <a:p>
            <a:pPr lvl="0"/>
            <a:r>
              <a:rPr lang="en-US" dirty="0"/>
              <a:t>MIMD stand for Multiple instruction  , Multiple data.</a:t>
            </a:r>
          </a:p>
          <a:p>
            <a:pPr lvl="0"/>
            <a:r>
              <a:rPr lang="en-US" dirty="0"/>
              <a:t>Its means that execute different instruction for different  data</a:t>
            </a:r>
          </a:p>
          <a:p>
            <a:pPr lvl="0"/>
            <a:r>
              <a:rPr lang="en-US" dirty="0"/>
              <a:t>It improve the performance of system.</a:t>
            </a:r>
          </a:p>
          <a:p>
            <a:pPr marL="0" lvl="0" indent="0">
              <a:buNone/>
            </a:pPr>
            <a:r>
              <a:rPr lang="en-US" b="1" dirty="0"/>
              <a:t>4  DMA:</a:t>
            </a:r>
            <a:endParaRPr lang="en-US" dirty="0"/>
          </a:p>
          <a:p>
            <a:pPr lvl="0"/>
            <a:r>
              <a:rPr lang="en-US" dirty="0"/>
              <a:t>DMA stand for Direct Memory Access .</a:t>
            </a:r>
          </a:p>
          <a:p>
            <a:pPr lvl="0"/>
            <a:r>
              <a:rPr lang="en-US" dirty="0"/>
              <a:t>Direct memory access is a method that allows an input /output device to send or receive data directly from memory</a:t>
            </a:r>
          </a:p>
          <a:p>
            <a:pPr lvl="0"/>
            <a:r>
              <a:rPr lang="en-US" dirty="0"/>
              <a:t>This method to send or receive data directly from memory increase the memory operation speed </a:t>
            </a:r>
          </a:p>
          <a:p>
            <a:pPr lvl="0"/>
            <a:r>
              <a:rPr lang="en-US" dirty="0"/>
              <a:t>These process is managed by a chip known as DMAC.</a:t>
            </a:r>
          </a:p>
          <a:p>
            <a:endParaRPr lang="en-US" dirty="0"/>
          </a:p>
        </p:txBody>
      </p:sp>
    </p:spTree>
    <p:extLst>
      <p:ext uri="{BB962C8B-B14F-4D97-AF65-F5344CB8AC3E}">
        <p14:creationId xmlns:p14="http://schemas.microsoft.com/office/powerpoint/2010/main" val="346138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Communication</a:t>
            </a:r>
          </a:p>
        </p:txBody>
      </p:sp>
      <p:sp>
        <p:nvSpPr>
          <p:cNvPr id="3" name="Content Placeholder 2"/>
          <p:cNvSpPr>
            <a:spLocks noGrp="1"/>
          </p:cNvSpPr>
          <p:nvPr>
            <p:ph idx="1"/>
          </p:nvPr>
        </p:nvSpPr>
        <p:spPr/>
        <p:txBody>
          <a:bodyPr/>
          <a:lstStyle/>
          <a:p>
            <a:r>
              <a:rPr lang="en-US" dirty="0"/>
              <a:t>Data communication is a physical transfer of data(a digital bit stream) over a point to point or point to multipoint communication channel. Communication channel is any physical media like cables etc.</a:t>
            </a:r>
          </a:p>
          <a:p>
            <a:endParaRPr lang="en-US" dirty="0"/>
          </a:p>
        </p:txBody>
      </p:sp>
    </p:spTree>
    <p:extLst>
      <p:ext uri="{BB962C8B-B14F-4D97-AF65-F5344CB8AC3E}">
        <p14:creationId xmlns:p14="http://schemas.microsoft.com/office/powerpoint/2010/main" val="289801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Communication Modes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588" y="2600150"/>
            <a:ext cx="6611273" cy="2514951"/>
          </a:xfrm>
        </p:spPr>
      </p:pic>
    </p:spTree>
    <p:extLst>
      <p:ext uri="{BB962C8B-B14F-4D97-AF65-F5344CB8AC3E}">
        <p14:creationId xmlns:p14="http://schemas.microsoft.com/office/powerpoint/2010/main" val="121717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Serial Communication</a:t>
            </a:r>
          </a:p>
        </p:txBody>
      </p:sp>
      <p:sp>
        <p:nvSpPr>
          <p:cNvPr id="3" name="Content Placeholder 2"/>
          <p:cNvSpPr>
            <a:spLocks noGrp="1"/>
          </p:cNvSpPr>
          <p:nvPr>
            <p:ph idx="1"/>
          </p:nvPr>
        </p:nvSpPr>
        <p:spPr/>
        <p:txBody>
          <a:bodyPr/>
          <a:lstStyle/>
          <a:p>
            <a:r>
              <a:rPr lang="en-US" dirty="0"/>
              <a:t>Transmitted serially on same wire.</a:t>
            </a:r>
          </a:p>
          <a:p>
            <a:r>
              <a:rPr lang="en-US" dirty="0"/>
              <a:t>Required one wire to connect.</a:t>
            </a:r>
          </a:p>
          <a:p>
            <a:r>
              <a:rPr lang="en-US" dirty="0"/>
              <a:t>Close or far doesn’t create any problem.</a:t>
            </a:r>
          </a:p>
          <a:p>
            <a:r>
              <a:rPr lang="en-US" dirty="0"/>
              <a:t>E.g. Data transmission between computer to computer.</a:t>
            </a:r>
          </a:p>
        </p:txBody>
      </p:sp>
    </p:spTree>
    <p:extLst>
      <p:ext uri="{BB962C8B-B14F-4D97-AF65-F5344CB8AC3E}">
        <p14:creationId xmlns:p14="http://schemas.microsoft.com/office/powerpoint/2010/main" val="309135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Diagrammatic representation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352" y="2485834"/>
            <a:ext cx="5515745" cy="2743583"/>
          </a:xfrm>
        </p:spPr>
      </p:pic>
    </p:spTree>
    <p:extLst>
      <p:ext uri="{BB962C8B-B14F-4D97-AF65-F5344CB8AC3E}">
        <p14:creationId xmlns:p14="http://schemas.microsoft.com/office/powerpoint/2010/main" val="138490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serial communication</a:t>
            </a:r>
          </a:p>
        </p:txBody>
      </p:sp>
      <p:sp>
        <p:nvSpPr>
          <p:cNvPr id="3" name="Content Placeholder 2"/>
          <p:cNvSpPr>
            <a:spLocks noGrp="1"/>
          </p:cNvSpPr>
          <p:nvPr>
            <p:ph idx="1"/>
          </p:nvPr>
        </p:nvSpPr>
        <p:spPr/>
        <p:txBody>
          <a:bodyPr/>
          <a:lstStyle/>
          <a:p>
            <a:r>
              <a:rPr lang="en-US" dirty="0"/>
              <a:t>Serial communication can transmit data over longer distance .</a:t>
            </a:r>
          </a:p>
          <a:p>
            <a:r>
              <a:rPr lang="en-US" dirty="0"/>
              <a:t>Cost effective: serial communication is often less expensive then parallel .</a:t>
            </a:r>
          </a:p>
          <a:p>
            <a:r>
              <a:rPr lang="en-US" dirty="0"/>
              <a:t>Easy to implement.</a:t>
            </a:r>
          </a:p>
          <a:p>
            <a:endParaRPr lang="en-US" dirty="0"/>
          </a:p>
        </p:txBody>
      </p:sp>
    </p:spTree>
    <p:extLst>
      <p:ext uri="{BB962C8B-B14F-4D97-AF65-F5344CB8AC3E}">
        <p14:creationId xmlns:p14="http://schemas.microsoft.com/office/powerpoint/2010/main" val="79637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serial communication</a:t>
            </a:r>
          </a:p>
        </p:txBody>
      </p:sp>
      <p:sp>
        <p:nvSpPr>
          <p:cNvPr id="3" name="Content Placeholder 2"/>
          <p:cNvSpPr>
            <a:spLocks noGrp="1"/>
          </p:cNvSpPr>
          <p:nvPr>
            <p:ph idx="1"/>
          </p:nvPr>
        </p:nvSpPr>
        <p:spPr/>
        <p:txBody>
          <a:bodyPr>
            <a:normAutofit/>
          </a:bodyPr>
          <a:lstStyle/>
          <a:p>
            <a:r>
              <a:rPr lang="en-US" dirty="0"/>
              <a:t>Serial communication transmit data sequentially resulting and slower transfer rate.</a:t>
            </a:r>
          </a:p>
          <a:p>
            <a:r>
              <a:rPr lang="en-US" dirty="0"/>
              <a:t>Complex to manage data transmission and error detection .</a:t>
            </a:r>
          </a:p>
          <a:p>
            <a:r>
              <a:rPr lang="en-US" dirty="0"/>
              <a:t>Its typically support only a single data transfer at a time.</a:t>
            </a:r>
          </a:p>
          <a:p>
            <a:r>
              <a:rPr lang="en-US" dirty="0"/>
              <a:t>Limited data transfer capacity.</a:t>
            </a:r>
          </a:p>
          <a:p>
            <a:r>
              <a:rPr lang="en-US" dirty="0"/>
              <a:t>It can be affected by electrical noise and </a:t>
            </a:r>
            <a:r>
              <a:rPr lang="en-US" dirty="0" err="1"/>
              <a:t>interfarence</a:t>
            </a:r>
            <a:r>
              <a:rPr lang="en-US"/>
              <a:t>.</a:t>
            </a:r>
            <a:endParaRPr lang="en-US" dirty="0"/>
          </a:p>
        </p:txBody>
      </p:sp>
    </p:spTree>
    <p:extLst>
      <p:ext uri="{BB962C8B-B14F-4D97-AF65-F5344CB8AC3E}">
        <p14:creationId xmlns:p14="http://schemas.microsoft.com/office/powerpoint/2010/main" val="151341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1124744"/>
            <a:ext cx="6965245" cy="895323"/>
          </a:xfrm>
        </p:spPr>
        <p:txBody>
          <a:bodyPr>
            <a:normAutofit fontScale="90000"/>
          </a:bodyPr>
          <a:lstStyle/>
          <a:p>
            <a:r>
              <a:rPr lang="en-US" b="1" dirty="0"/>
              <a:t>Serial Communication Protocol:</a:t>
            </a:r>
            <a:br>
              <a:rPr lang="en-US" dirty="0"/>
            </a:br>
            <a:endParaRPr lang="en-US" dirty="0"/>
          </a:p>
        </p:txBody>
      </p:sp>
      <p:sp>
        <p:nvSpPr>
          <p:cNvPr id="3" name="Content Placeholder 2"/>
          <p:cNvSpPr>
            <a:spLocks noGrp="1"/>
          </p:cNvSpPr>
          <p:nvPr>
            <p:ph idx="1"/>
          </p:nvPr>
        </p:nvSpPr>
        <p:spPr/>
        <p:txBody>
          <a:bodyPr/>
          <a:lstStyle/>
          <a:p>
            <a:r>
              <a:rPr lang="en-US" i="1" dirty="0"/>
              <a:t>Protocol in serial communication refer to the set of rules that governs data transmission between devices.</a:t>
            </a:r>
            <a:endParaRPr lang="en-US" dirty="0"/>
          </a:p>
          <a:p>
            <a:endParaRPr lang="en-US" dirty="0"/>
          </a:p>
        </p:txBody>
      </p:sp>
    </p:spTree>
    <p:extLst>
      <p:ext uri="{BB962C8B-B14F-4D97-AF65-F5344CB8AC3E}">
        <p14:creationId xmlns:p14="http://schemas.microsoft.com/office/powerpoint/2010/main" val="303720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i="1" dirty="0"/>
              <a:t>UART (Universal Asynchronous Receiver Transmitter):</a:t>
            </a:r>
            <a:endParaRPr lang="en-US" dirty="0"/>
          </a:p>
          <a:p>
            <a:r>
              <a:rPr lang="en-US" i="1" dirty="0"/>
              <a:t>It is a serial communication protocol used for data exchange between devices. In UART, data is transmitted bit by bit asynchronously.</a:t>
            </a:r>
            <a:endParaRPr lang="en-US" dirty="0"/>
          </a:p>
          <a:p>
            <a:r>
              <a:rPr lang="en-US" b="1" i="1" dirty="0"/>
              <a:t>SPI (Serial peripheral interface):</a:t>
            </a:r>
            <a:endParaRPr lang="en-US" dirty="0"/>
          </a:p>
          <a:p>
            <a:r>
              <a:rPr lang="en-US" dirty="0"/>
              <a:t>It is a synchronous serial communication protocol that is high speed data transfer used in short distance communication. It is used for communication between multiple devices. It typically contain master device that communicate with multiple slave devices.</a:t>
            </a:r>
          </a:p>
          <a:p>
            <a:endParaRPr lang="en-US" dirty="0"/>
          </a:p>
        </p:txBody>
      </p:sp>
    </p:spTree>
    <p:extLst>
      <p:ext uri="{BB962C8B-B14F-4D97-AF65-F5344CB8AC3E}">
        <p14:creationId xmlns:p14="http://schemas.microsoft.com/office/powerpoint/2010/main" val="25581729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TotalTime>
  <Words>767</Words>
  <Application>Microsoft Office PowerPoint</Application>
  <PresentationFormat>On-screen Show (4:3)</PresentationFormat>
  <Paragraphs>77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Group#3</vt:lpstr>
      <vt:lpstr>Data Communication</vt:lpstr>
      <vt:lpstr>Data Communication Modes</vt:lpstr>
      <vt:lpstr>Serial Communication</vt:lpstr>
      <vt:lpstr>Diagrammatic representation </vt:lpstr>
      <vt:lpstr>Advantages of serial communication</vt:lpstr>
      <vt:lpstr>Disadvantages of serial communication</vt:lpstr>
      <vt:lpstr>Serial Communication Protocol: </vt:lpstr>
      <vt:lpstr>PowerPoint Presentation</vt:lpstr>
      <vt:lpstr>PowerPoint Presentation</vt:lpstr>
      <vt:lpstr>Parallel communication</vt:lpstr>
      <vt:lpstr>Diagrammatic Representation</vt:lpstr>
      <vt:lpstr>Uses Of Parallel Communication</vt:lpstr>
      <vt:lpstr>Advantages of Parallel Communication</vt:lpstr>
      <vt:lpstr>PowerPoint Presentation</vt:lpstr>
      <vt:lpstr>Disadvantages of Parallel Communication</vt:lpstr>
      <vt:lpstr>Communication Protocol </vt:lpstr>
      <vt:lpstr>Parallel Communication Protocol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Group#3</dc:title>
  <dc:creator>X240</dc:creator>
  <cp:lastModifiedBy>Shehzad Ali</cp:lastModifiedBy>
  <cp:revision>16</cp:revision>
  <dcterms:created xsi:type="dcterms:W3CDTF">2024-06-12T06:39:06Z</dcterms:created>
  <dcterms:modified xsi:type="dcterms:W3CDTF">2024-06-12T09:27:34Z</dcterms:modified>
</cp:coreProperties>
</file>