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347AB-387C-4FED-9A1E-93AA4A7B9A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02A13D-E699-488C-A093-AFDDD4BA19AA}">
      <dgm:prSet/>
      <dgm:spPr/>
      <dgm:t>
        <a:bodyPr/>
        <a:lstStyle/>
        <a:p>
          <a:r>
            <a:rPr lang="en-US"/>
            <a:t>11mod10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1</a:t>
          </a:r>
        </a:p>
      </dgm:t>
    </dgm:pt>
    <dgm:pt modelId="{FBFB93F7-B76B-48AA-A00A-62E50F9DFA60}" type="parTrans" cxnId="{1BAEAEC1-922F-4564-B3F7-F4A9342319DE}">
      <dgm:prSet/>
      <dgm:spPr/>
      <dgm:t>
        <a:bodyPr/>
        <a:lstStyle/>
        <a:p>
          <a:endParaRPr lang="en-US"/>
        </a:p>
      </dgm:t>
    </dgm:pt>
    <dgm:pt modelId="{5AA23434-DC3D-4D89-B72A-C01DA1ED6BD7}" type="sibTrans" cxnId="{1BAEAEC1-922F-4564-B3F7-F4A9342319DE}">
      <dgm:prSet/>
      <dgm:spPr/>
      <dgm:t>
        <a:bodyPr/>
        <a:lstStyle/>
        <a:p>
          <a:endParaRPr lang="en-US"/>
        </a:p>
      </dgm:t>
    </dgm:pt>
    <dgm:pt modelId="{D5C09771-8C6D-4CDB-8CDD-54AE74D9EC1B}">
      <dgm:prSet/>
      <dgm:spPr/>
      <dgm:t>
        <a:bodyPr/>
        <a:lstStyle/>
        <a:p>
          <a:r>
            <a:rPr lang="en-US"/>
            <a:t>13mod10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3</a:t>
          </a:r>
        </a:p>
      </dgm:t>
    </dgm:pt>
    <dgm:pt modelId="{858F875F-8BF7-4EE4-9BD6-E608958F8499}" type="parTrans" cxnId="{96190D0B-66A8-4AD6-B4E4-0EC6E0F3FF9E}">
      <dgm:prSet/>
      <dgm:spPr/>
      <dgm:t>
        <a:bodyPr/>
        <a:lstStyle/>
        <a:p>
          <a:endParaRPr lang="en-US"/>
        </a:p>
      </dgm:t>
    </dgm:pt>
    <dgm:pt modelId="{D6E327F2-681F-4680-A8C1-B6257395A628}" type="sibTrans" cxnId="{96190D0B-66A8-4AD6-B4E4-0EC6E0F3FF9E}">
      <dgm:prSet/>
      <dgm:spPr/>
      <dgm:t>
        <a:bodyPr/>
        <a:lstStyle/>
        <a:p>
          <a:endParaRPr lang="en-US"/>
        </a:p>
      </dgm:t>
    </dgm:pt>
    <dgm:pt modelId="{CCBD4E17-7A02-4F76-9DF6-378B7B393B77}">
      <dgm:prSet/>
      <dgm:spPr/>
      <dgm:t>
        <a:bodyPr/>
        <a:lstStyle/>
        <a:p>
          <a:r>
            <a:rPr lang="en-US"/>
            <a:t>43mod10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3</a:t>
          </a:r>
        </a:p>
      </dgm:t>
    </dgm:pt>
    <dgm:pt modelId="{1A793B9F-CF58-4540-9DE8-144669B4FF92}" type="parTrans" cxnId="{85ABCEA8-E4B8-4B33-B8F6-C1E3F6AEE437}">
      <dgm:prSet/>
      <dgm:spPr/>
      <dgm:t>
        <a:bodyPr/>
        <a:lstStyle/>
        <a:p>
          <a:endParaRPr lang="en-US"/>
        </a:p>
      </dgm:t>
    </dgm:pt>
    <dgm:pt modelId="{3177EB5E-4DEA-4A26-B690-2862C22354A2}" type="sibTrans" cxnId="{85ABCEA8-E4B8-4B33-B8F6-C1E3F6AEE437}">
      <dgm:prSet/>
      <dgm:spPr/>
      <dgm:t>
        <a:bodyPr/>
        <a:lstStyle/>
        <a:p>
          <a:endParaRPr lang="en-US"/>
        </a:p>
      </dgm:t>
    </dgm:pt>
    <dgm:pt modelId="{DD2C0C30-6AEB-461A-9326-9E515AE86AC3}">
      <dgm:prSet/>
      <dgm:spPr/>
      <dgm:t>
        <a:bodyPr/>
        <a:lstStyle/>
        <a:p>
          <a:r>
            <a:rPr lang="en-US"/>
            <a:t>52mod10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2</a:t>
          </a:r>
        </a:p>
      </dgm:t>
    </dgm:pt>
    <dgm:pt modelId="{E2E5BE4F-49CA-4E8C-A6EC-74A120B62AE8}" type="parTrans" cxnId="{59BCF277-E501-4149-BD44-038F99100C62}">
      <dgm:prSet/>
      <dgm:spPr/>
      <dgm:t>
        <a:bodyPr/>
        <a:lstStyle/>
        <a:p>
          <a:endParaRPr lang="en-US"/>
        </a:p>
      </dgm:t>
    </dgm:pt>
    <dgm:pt modelId="{176A8553-9959-4B3F-BD7F-97EAA7BF39FE}" type="sibTrans" cxnId="{59BCF277-E501-4149-BD44-038F99100C62}">
      <dgm:prSet/>
      <dgm:spPr/>
      <dgm:t>
        <a:bodyPr/>
        <a:lstStyle/>
        <a:p>
          <a:endParaRPr lang="en-US"/>
        </a:p>
      </dgm:t>
    </dgm:pt>
    <dgm:pt modelId="{EAB5FA10-14B4-4C70-908A-22284EC78599}">
      <dgm:prSet/>
      <dgm:spPr/>
      <dgm:t>
        <a:bodyPr/>
        <a:lstStyle/>
        <a:p>
          <a:r>
            <a:rPr lang="en-US"/>
            <a:t>115mod10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5</a:t>
          </a:r>
        </a:p>
      </dgm:t>
    </dgm:pt>
    <dgm:pt modelId="{DA00141C-7D2F-40E4-BDBB-9328B490B710}" type="parTrans" cxnId="{781086DC-12EF-43D0-B2AA-6EAE7DE08C1D}">
      <dgm:prSet/>
      <dgm:spPr/>
      <dgm:t>
        <a:bodyPr/>
        <a:lstStyle/>
        <a:p>
          <a:endParaRPr lang="en-US"/>
        </a:p>
      </dgm:t>
    </dgm:pt>
    <dgm:pt modelId="{63556BB5-7522-4C42-8753-B6BEEFF0CC2B}" type="sibTrans" cxnId="{781086DC-12EF-43D0-B2AA-6EAE7DE08C1D}">
      <dgm:prSet/>
      <dgm:spPr/>
      <dgm:t>
        <a:bodyPr/>
        <a:lstStyle/>
        <a:p>
          <a:endParaRPr lang="en-US"/>
        </a:p>
      </dgm:t>
    </dgm:pt>
    <dgm:pt modelId="{A34F2A68-A577-4FEE-8A55-6D4D4D925C7E}" type="pres">
      <dgm:prSet presAssocID="{12A347AB-387C-4FED-9A1E-93AA4A7B9A38}" presName="linear" presStyleCnt="0">
        <dgm:presLayoutVars>
          <dgm:animLvl val="lvl"/>
          <dgm:resizeHandles val="exact"/>
        </dgm:presLayoutVars>
      </dgm:prSet>
      <dgm:spPr/>
    </dgm:pt>
    <dgm:pt modelId="{D03F777D-D768-4951-89E6-F935D42A9EBE}" type="pres">
      <dgm:prSet presAssocID="{1802A13D-E699-488C-A093-AFDDD4BA19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859CB2-D0A3-406E-9FE9-D71F6BEE675A}" type="pres">
      <dgm:prSet presAssocID="{5AA23434-DC3D-4D89-B72A-C01DA1ED6BD7}" presName="spacer" presStyleCnt="0"/>
      <dgm:spPr/>
    </dgm:pt>
    <dgm:pt modelId="{F28E9991-00E0-4C84-97C9-41051DDF1F66}" type="pres">
      <dgm:prSet presAssocID="{D5C09771-8C6D-4CDB-8CDD-54AE74D9EC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4D40B5-8B8A-4E3B-9303-19C60B4FA139}" type="pres">
      <dgm:prSet presAssocID="{D6E327F2-681F-4680-A8C1-B6257395A628}" presName="spacer" presStyleCnt="0"/>
      <dgm:spPr/>
    </dgm:pt>
    <dgm:pt modelId="{5F01FA85-4CB8-4B90-BBD8-30D7BD17A87C}" type="pres">
      <dgm:prSet presAssocID="{CCBD4E17-7A02-4F76-9DF6-378B7B393B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E94E94-0722-403E-AFE4-D6AC46C792F3}" type="pres">
      <dgm:prSet presAssocID="{3177EB5E-4DEA-4A26-B690-2862C22354A2}" presName="spacer" presStyleCnt="0"/>
      <dgm:spPr/>
    </dgm:pt>
    <dgm:pt modelId="{973D3B85-BBCD-4AB3-953C-9C23D0A191C3}" type="pres">
      <dgm:prSet presAssocID="{DD2C0C30-6AEB-461A-9326-9E515AE86A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CEB631-116B-4397-B0BB-17A1BB74773E}" type="pres">
      <dgm:prSet presAssocID="{176A8553-9959-4B3F-BD7F-97EAA7BF39FE}" presName="spacer" presStyleCnt="0"/>
      <dgm:spPr/>
    </dgm:pt>
    <dgm:pt modelId="{877167CF-EE44-4B0A-AD90-03DA55063E4A}" type="pres">
      <dgm:prSet presAssocID="{EAB5FA10-14B4-4C70-908A-22284EC785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190D0B-66A8-4AD6-B4E4-0EC6E0F3FF9E}" srcId="{12A347AB-387C-4FED-9A1E-93AA4A7B9A38}" destId="{D5C09771-8C6D-4CDB-8CDD-54AE74D9EC1B}" srcOrd="1" destOrd="0" parTransId="{858F875F-8BF7-4EE4-9BD6-E608958F8499}" sibTransId="{D6E327F2-681F-4680-A8C1-B6257395A628}"/>
    <dgm:cxn modelId="{116A814B-17DB-4CDC-A2DD-35317A18C2B4}" type="presOf" srcId="{DD2C0C30-6AEB-461A-9326-9E515AE86AC3}" destId="{973D3B85-BBCD-4AB3-953C-9C23D0A191C3}" srcOrd="0" destOrd="0" presId="urn:microsoft.com/office/officeart/2005/8/layout/vList2"/>
    <dgm:cxn modelId="{A46F0973-83BB-4F36-92AC-6048DE6E9BB1}" type="presOf" srcId="{EAB5FA10-14B4-4C70-908A-22284EC78599}" destId="{877167CF-EE44-4B0A-AD90-03DA55063E4A}" srcOrd="0" destOrd="0" presId="urn:microsoft.com/office/officeart/2005/8/layout/vList2"/>
    <dgm:cxn modelId="{59BCF277-E501-4149-BD44-038F99100C62}" srcId="{12A347AB-387C-4FED-9A1E-93AA4A7B9A38}" destId="{DD2C0C30-6AEB-461A-9326-9E515AE86AC3}" srcOrd="3" destOrd="0" parTransId="{E2E5BE4F-49CA-4E8C-A6EC-74A120B62AE8}" sibTransId="{176A8553-9959-4B3F-BD7F-97EAA7BF39FE}"/>
    <dgm:cxn modelId="{322AF378-EA0D-4931-8ACF-EF8DAF338CD7}" type="presOf" srcId="{D5C09771-8C6D-4CDB-8CDD-54AE74D9EC1B}" destId="{F28E9991-00E0-4C84-97C9-41051DDF1F66}" srcOrd="0" destOrd="0" presId="urn:microsoft.com/office/officeart/2005/8/layout/vList2"/>
    <dgm:cxn modelId="{9C975695-9192-4252-BC26-F19D83588A72}" type="presOf" srcId="{1802A13D-E699-488C-A093-AFDDD4BA19AA}" destId="{D03F777D-D768-4951-89E6-F935D42A9EBE}" srcOrd="0" destOrd="0" presId="urn:microsoft.com/office/officeart/2005/8/layout/vList2"/>
    <dgm:cxn modelId="{85ABCEA8-E4B8-4B33-B8F6-C1E3F6AEE437}" srcId="{12A347AB-387C-4FED-9A1E-93AA4A7B9A38}" destId="{CCBD4E17-7A02-4F76-9DF6-378B7B393B77}" srcOrd="2" destOrd="0" parTransId="{1A793B9F-CF58-4540-9DE8-144669B4FF92}" sibTransId="{3177EB5E-4DEA-4A26-B690-2862C22354A2}"/>
    <dgm:cxn modelId="{1BAEAEC1-922F-4564-B3F7-F4A9342319DE}" srcId="{12A347AB-387C-4FED-9A1E-93AA4A7B9A38}" destId="{1802A13D-E699-488C-A093-AFDDD4BA19AA}" srcOrd="0" destOrd="0" parTransId="{FBFB93F7-B76B-48AA-A00A-62E50F9DFA60}" sibTransId="{5AA23434-DC3D-4D89-B72A-C01DA1ED6BD7}"/>
    <dgm:cxn modelId="{781086DC-12EF-43D0-B2AA-6EAE7DE08C1D}" srcId="{12A347AB-387C-4FED-9A1E-93AA4A7B9A38}" destId="{EAB5FA10-14B4-4C70-908A-22284EC78599}" srcOrd="4" destOrd="0" parTransId="{DA00141C-7D2F-40E4-BDBB-9328B490B710}" sibTransId="{63556BB5-7522-4C42-8753-B6BEEFF0CC2B}"/>
    <dgm:cxn modelId="{F05242F2-2F0D-48B9-9BAC-B43A36932CE8}" type="presOf" srcId="{12A347AB-387C-4FED-9A1E-93AA4A7B9A38}" destId="{A34F2A68-A577-4FEE-8A55-6D4D4D925C7E}" srcOrd="0" destOrd="0" presId="urn:microsoft.com/office/officeart/2005/8/layout/vList2"/>
    <dgm:cxn modelId="{E95591F3-200B-4DDE-8850-CD28E2214D39}" type="presOf" srcId="{CCBD4E17-7A02-4F76-9DF6-378B7B393B77}" destId="{5F01FA85-4CB8-4B90-BBD8-30D7BD17A87C}" srcOrd="0" destOrd="0" presId="urn:microsoft.com/office/officeart/2005/8/layout/vList2"/>
    <dgm:cxn modelId="{3DBDA637-C98F-4402-BC8C-5304E74382D9}" type="presParOf" srcId="{A34F2A68-A577-4FEE-8A55-6D4D4D925C7E}" destId="{D03F777D-D768-4951-89E6-F935D42A9EBE}" srcOrd="0" destOrd="0" presId="urn:microsoft.com/office/officeart/2005/8/layout/vList2"/>
    <dgm:cxn modelId="{59E413FB-B4DD-47D7-87F6-FC11878CCBC2}" type="presParOf" srcId="{A34F2A68-A577-4FEE-8A55-6D4D4D925C7E}" destId="{6B859CB2-D0A3-406E-9FE9-D71F6BEE675A}" srcOrd="1" destOrd="0" presId="urn:microsoft.com/office/officeart/2005/8/layout/vList2"/>
    <dgm:cxn modelId="{E4FF61D9-A5E3-40DD-AEDC-605AD5B5E7DB}" type="presParOf" srcId="{A34F2A68-A577-4FEE-8A55-6D4D4D925C7E}" destId="{F28E9991-00E0-4C84-97C9-41051DDF1F66}" srcOrd="2" destOrd="0" presId="urn:microsoft.com/office/officeart/2005/8/layout/vList2"/>
    <dgm:cxn modelId="{AB86EB38-80DF-4783-946B-32B0D5515C8D}" type="presParOf" srcId="{A34F2A68-A577-4FEE-8A55-6D4D4D925C7E}" destId="{AB4D40B5-8B8A-4E3B-9303-19C60B4FA139}" srcOrd="3" destOrd="0" presId="urn:microsoft.com/office/officeart/2005/8/layout/vList2"/>
    <dgm:cxn modelId="{01CE8DBD-6C71-4A58-A3B2-1AD1FE61ED5F}" type="presParOf" srcId="{A34F2A68-A577-4FEE-8A55-6D4D4D925C7E}" destId="{5F01FA85-4CB8-4B90-BBD8-30D7BD17A87C}" srcOrd="4" destOrd="0" presId="urn:microsoft.com/office/officeart/2005/8/layout/vList2"/>
    <dgm:cxn modelId="{251074D7-C369-47DD-B867-3D8D97AF614F}" type="presParOf" srcId="{A34F2A68-A577-4FEE-8A55-6D4D4D925C7E}" destId="{4AE94E94-0722-403E-AFE4-D6AC46C792F3}" srcOrd="5" destOrd="0" presId="urn:microsoft.com/office/officeart/2005/8/layout/vList2"/>
    <dgm:cxn modelId="{B97088A2-1B69-4B13-9016-36BCFEEE04CF}" type="presParOf" srcId="{A34F2A68-A577-4FEE-8A55-6D4D4D925C7E}" destId="{973D3B85-BBCD-4AB3-953C-9C23D0A191C3}" srcOrd="6" destOrd="0" presId="urn:microsoft.com/office/officeart/2005/8/layout/vList2"/>
    <dgm:cxn modelId="{2C2B575D-7EF8-439E-946D-956C9BFF4040}" type="presParOf" srcId="{A34F2A68-A577-4FEE-8A55-6D4D4D925C7E}" destId="{EFCEB631-116B-4397-B0BB-17A1BB74773E}" srcOrd="7" destOrd="0" presId="urn:microsoft.com/office/officeart/2005/8/layout/vList2"/>
    <dgm:cxn modelId="{0EB1DB32-4507-44CD-AAE5-6BCBAC9843C1}" type="presParOf" srcId="{A34F2A68-A577-4FEE-8A55-6D4D4D925C7E}" destId="{877167CF-EE44-4B0A-AD90-03DA55063E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F777D-D768-4951-89E6-F935D42A9EBE}">
      <dsp:nvSpPr>
        <dsp:cNvPr id="0" name=""/>
        <dsp:cNvSpPr/>
      </dsp:nvSpPr>
      <dsp:spPr>
        <a:xfrm>
          <a:off x="0" y="20796"/>
          <a:ext cx="5614987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11mod10 </a:t>
          </a:r>
          <a:r>
            <a:rPr lang="en-US" sz="3600" kern="1200">
              <a:sym typeface="Wingdings" panose="05000000000000000000" pitchFamily="2" charset="2"/>
            </a:rPr>
            <a:t></a:t>
          </a:r>
          <a:r>
            <a:rPr lang="en-US" sz="3600" kern="1200"/>
            <a:t>1</a:t>
          </a:r>
        </a:p>
      </dsp:txBody>
      <dsp:txXfrm>
        <a:off x="42151" y="62947"/>
        <a:ext cx="5530685" cy="779158"/>
      </dsp:txXfrm>
    </dsp:sp>
    <dsp:sp modelId="{F28E9991-00E0-4C84-97C9-41051DDF1F66}">
      <dsp:nvSpPr>
        <dsp:cNvPr id="0" name=""/>
        <dsp:cNvSpPr/>
      </dsp:nvSpPr>
      <dsp:spPr>
        <a:xfrm>
          <a:off x="0" y="987936"/>
          <a:ext cx="5614987" cy="863460"/>
        </a:xfrm>
        <a:prstGeom prst="round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13mod10 </a:t>
          </a:r>
          <a:r>
            <a:rPr lang="en-US" sz="3600" kern="1200">
              <a:sym typeface="Wingdings" panose="05000000000000000000" pitchFamily="2" charset="2"/>
            </a:rPr>
            <a:t></a:t>
          </a:r>
          <a:r>
            <a:rPr lang="en-US" sz="3600" kern="1200"/>
            <a:t>3</a:t>
          </a:r>
        </a:p>
      </dsp:txBody>
      <dsp:txXfrm>
        <a:off x="42151" y="1030087"/>
        <a:ext cx="5530685" cy="779158"/>
      </dsp:txXfrm>
    </dsp:sp>
    <dsp:sp modelId="{5F01FA85-4CB8-4B90-BBD8-30D7BD17A87C}">
      <dsp:nvSpPr>
        <dsp:cNvPr id="0" name=""/>
        <dsp:cNvSpPr/>
      </dsp:nvSpPr>
      <dsp:spPr>
        <a:xfrm>
          <a:off x="0" y="1955076"/>
          <a:ext cx="5614987" cy="86346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43mod10 </a:t>
          </a:r>
          <a:r>
            <a:rPr lang="en-US" sz="3600" kern="1200">
              <a:sym typeface="Wingdings" panose="05000000000000000000" pitchFamily="2" charset="2"/>
            </a:rPr>
            <a:t></a:t>
          </a:r>
          <a:r>
            <a:rPr lang="en-US" sz="3600" kern="1200"/>
            <a:t>3</a:t>
          </a:r>
        </a:p>
      </dsp:txBody>
      <dsp:txXfrm>
        <a:off x="42151" y="1997227"/>
        <a:ext cx="5530685" cy="779158"/>
      </dsp:txXfrm>
    </dsp:sp>
    <dsp:sp modelId="{973D3B85-BBCD-4AB3-953C-9C23D0A191C3}">
      <dsp:nvSpPr>
        <dsp:cNvPr id="0" name=""/>
        <dsp:cNvSpPr/>
      </dsp:nvSpPr>
      <dsp:spPr>
        <a:xfrm>
          <a:off x="0" y="2922216"/>
          <a:ext cx="5614987" cy="863460"/>
        </a:xfrm>
        <a:prstGeom prst="round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52mod10 </a:t>
          </a:r>
          <a:r>
            <a:rPr lang="en-US" sz="3600" kern="1200">
              <a:sym typeface="Wingdings" panose="05000000000000000000" pitchFamily="2" charset="2"/>
            </a:rPr>
            <a:t></a:t>
          </a:r>
          <a:r>
            <a:rPr lang="en-US" sz="3600" kern="1200"/>
            <a:t>2</a:t>
          </a:r>
        </a:p>
      </dsp:txBody>
      <dsp:txXfrm>
        <a:off x="42151" y="2964367"/>
        <a:ext cx="5530685" cy="779158"/>
      </dsp:txXfrm>
    </dsp:sp>
    <dsp:sp modelId="{877167CF-EE44-4B0A-AD90-03DA55063E4A}">
      <dsp:nvSpPr>
        <dsp:cNvPr id="0" name=""/>
        <dsp:cNvSpPr/>
      </dsp:nvSpPr>
      <dsp:spPr>
        <a:xfrm>
          <a:off x="0" y="3889356"/>
          <a:ext cx="5614987" cy="8634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115mod10 </a:t>
          </a:r>
          <a:r>
            <a:rPr lang="en-US" sz="3600" kern="1200">
              <a:sym typeface="Wingdings" panose="05000000000000000000" pitchFamily="2" charset="2"/>
            </a:rPr>
            <a:t></a:t>
          </a:r>
          <a:r>
            <a:rPr lang="en-US" sz="3600" kern="1200"/>
            <a:t>5</a:t>
          </a:r>
        </a:p>
      </dsp:txBody>
      <dsp:txXfrm>
        <a:off x="42151" y="3931507"/>
        <a:ext cx="5530685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4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95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Lecture#17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43B-7113-F9E4-119A-19CD3332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A591-BF62-1C69-021A-EAC32AD1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collision occurs, the hash table looks for the next available slot according to a probing sequence.</a:t>
            </a:r>
          </a:p>
          <a:p>
            <a:r>
              <a:rPr lang="en-US" dirty="0"/>
              <a:t> Several probing techniques are used but we discuss here about the linear probing.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151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CDC02-25DB-9999-406D-61ECF7C8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Linear Probing</a:t>
            </a:r>
            <a:endParaRPr lang="en-PK">
              <a:solidFill>
                <a:srgbClr val="EBEBEB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7EA30-CA6B-3A45-A876-803301FC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6" y="2548281"/>
            <a:ext cx="4959583" cy="366201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12B4-4154-4ED5-93A1-DFCC7010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If a collision occurs at index </a:t>
            </a:r>
            <a:r>
              <a:rPr lang="en-US" dirty="0" err="1"/>
              <a:t>i</a:t>
            </a:r>
            <a:r>
              <a:rPr lang="en-US" dirty="0"/>
              <a:t>, check the next index (i+1)mod  n, then (i+2)mod  n, and so on, until an empty slot is found. </a:t>
            </a:r>
          </a:p>
          <a:p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: If keys 10 and 20 both hash to index 0 and index 1 is already occupied, key 20 will be placed in the next available slot, index 2 by using the linear probing formula as discussed above.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287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AAA2-3043-1C67-C06E-0B9E3DB2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Introduction To </a:t>
            </a:r>
          </a:p>
          <a:p>
            <a:pPr marL="0" indent="0" algn="ctr">
              <a:buNone/>
            </a:pPr>
            <a:r>
              <a:rPr lang="en-US" sz="4000" b="1" dirty="0"/>
              <a:t>M- Way Tree &amp;</a:t>
            </a:r>
          </a:p>
          <a:p>
            <a:pPr marL="0" indent="0" algn="ctr">
              <a:buNone/>
            </a:pPr>
            <a:r>
              <a:rPr lang="en-US" sz="4000" b="1" dirty="0"/>
              <a:t>B-Tree</a:t>
            </a:r>
            <a:endParaRPr lang="en-PK" sz="4000" b="1" dirty="0"/>
          </a:p>
        </p:txBody>
      </p:sp>
      <p:pic>
        <p:nvPicPr>
          <p:cNvPr id="7" name="Graphic 6" descr="Org">
            <a:extLst>
              <a:ext uri="{FF2B5EF4-FFF2-40B4-BE49-F238E27FC236}">
                <a16:creationId xmlns:a16="http://schemas.microsoft.com/office/drawing/2014/main" id="{77A3040B-056A-44D4-0593-65051151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718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B73F-CD06-3B9B-1EB4-788756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M-Way 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BC1F-EF1F-E18C-9449-69AED0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M-way (multi-way) tree has the following properties:</a:t>
            </a:r>
          </a:p>
          <a:p>
            <a:pPr lvl="1"/>
            <a:r>
              <a:rPr lang="en-US" dirty="0"/>
              <a:t>Each node in the tree can have at most m children.</a:t>
            </a:r>
          </a:p>
          <a:p>
            <a:pPr lvl="1"/>
            <a:r>
              <a:rPr lang="en-US" dirty="0"/>
              <a:t>Nodes in the tree have at most(m-1) key fields and have pointers (references)to the children.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477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CB271-6618-EDC8-91AF-34B88164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Pictorial Representation of M-Way Tree</a:t>
            </a:r>
            <a:endParaRPr lang="en-PK" sz="3600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63D7-18CD-AEF7-EF31-81BE8089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/>
              <a:t>A 4-Way Tree: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30FAF-461E-E3E0-FC8E-9410BA18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78" y="2548281"/>
            <a:ext cx="6591975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098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8EE4-8784-6C1B-2837-CD2EB807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M-Way Search Tree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36A072-217F-89D2-6936-C1FC7E27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714" y="2251642"/>
            <a:ext cx="8200572" cy="3771787"/>
          </a:xfrm>
        </p:spPr>
      </p:pic>
    </p:spTree>
    <p:extLst>
      <p:ext uri="{BB962C8B-B14F-4D97-AF65-F5344CB8AC3E}">
        <p14:creationId xmlns:p14="http://schemas.microsoft.com/office/powerpoint/2010/main" val="118101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7354-DCB8-3D85-1FF6-C95D0EBA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7B3-723F-91BF-51C7-9F74E344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extension of M-way tree, having the following properties:</a:t>
            </a:r>
          </a:p>
          <a:p>
            <a:pPr lvl="1"/>
            <a:r>
              <a:rPr lang="en-US" dirty="0"/>
              <a:t>All leaf nodes are at the same level.</a:t>
            </a:r>
          </a:p>
          <a:p>
            <a:pPr lvl="1"/>
            <a:r>
              <a:rPr lang="en-US" dirty="0"/>
              <a:t>All internal nodes must have 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MathJax_Main"/>
              </a:rPr>
              <a:t>⌈</a:t>
            </a:r>
            <a:r>
              <a:rPr lang="en-US" dirty="0">
                <a:solidFill>
                  <a:srgbClr val="0C0D0E"/>
                </a:solidFill>
                <a:highlight>
                  <a:srgbClr val="FFFFFF"/>
                </a:highlight>
                <a:latin typeface="MathJax_Math-italic"/>
              </a:rPr>
              <a:t>M/2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MathJax_Main"/>
              </a:rPr>
              <a:t>⌉</a:t>
            </a:r>
            <a:r>
              <a:rPr lang="en-US" dirty="0"/>
              <a:t>to M children.</a:t>
            </a:r>
          </a:p>
          <a:p>
            <a:pPr lvl="1"/>
            <a:r>
              <a:rPr lang="en-US" dirty="0"/>
              <a:t>If the root node is a non leaf node, then it must have at least  two children.</a:t>
            </a:r>
          </a:p>
          <a:p>
            <a:pPr lvl="1"/>
            <a:r>
              <a:rPr lang="en-US" dirty="0"/>
              <a:t>All nodes except the root node, must have at least 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MathJax_Main"/>
              </a:rPr>
              <a:t>⌈</a:t>
            </a:r>
            <a:r>
              <a:rPr lang="en-US" dirty="0">
                <a:solidFill>
                  <a:srgbClr val="0C0D0E"/>
                </a:solidFill>
                <a:highlight>
                  <a:srgbClr val="FFFFFF"/>
                </a:highlight>
                <a:latin typeface="MathJax_Math-italic"/>
              </a:rPr>
              <a:t>M/2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MathJax_Main"/>
              </a:rPr>
              <a:t>⌉-1   </a:t>
            </a:r>
            <a:r>
              <a:rPr lang="en-US" dirty="0"/>
              <a:t>keys and at most m-1 keys.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27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64BA-4B81-AA40-BEFA-34093BC5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EBEBEB"/>
                </a:solidFill>
              </a:rPr>
              <a:t>Pictorial Representation of B-Tree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C7DCC-B157-B3D4-FCA7-87FD81EE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8" y="2926556"/>
            <a:ext cx="7048500" cy="2447925"/>
          </a:xfrm>
        </p:spPr>
      </p:pic>
    </p:spTree>
    <p:extLst>
      <p:ext uri="{BB962C8B-B14F-4D97-AF65-F5344CB8AC3E}">
        <p14:creationId xmlns:p14="http://schemas.microsoft.com/office/powerpoint/2010/main" val="19947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F41A-863E-E686-6256-0EFF52F8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449" y="157524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</a:t>
            </a:r>
          </a:p>
          <a:p>
            <a:pPr marL="0" indent="0" algn="ctr">
              <a:buNone/>
            </a:pPr>
            <a:r>
              <a:rPr lang="en-US" sz="4800" dirty="0"/>
              <a:t>YOU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14882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18D-9CB2-6DFA-E615-F4A0BF0E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D4C9-3D22-61B4-9918-A8BB101B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stores and retrieves data in a way that allows for quick access.</a:t>
            </a:r>
          </a:p>
          <a:p>
            <a:r>
              <a:rPr lang="en-US" dirty="0"/>
              <a:t>It involves mapping data to a specific index in a hash table by using a hash function based on its key.</a:t>
            </a:r>
          </a:p>
          <a:p>
            <a:r>
              <a:rPr lang="en-US" dirty="0"/>
              <a:t>This method is commonly used in databases.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527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270C-4277-14B0-D48F-FFF8C144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hashing work?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4A89-3D7C-6482-F15D-6F525723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provide your data items into the hash function.</a:t>
            </a:r>
          </a:p>
          <a:p>
            <a:r>
              <a:rPr lang="en-US" dirty="0"/>
              <a:t>Hash Code: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hash function crunches the data and give a unique hash code.</a:t>
            </a:r>
          </a:p>
          <a:p>
            <a:r>
              <a:rPr lang="en-US" dirty="0"/>
              <a:t>Hash 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hash code then points you to a specific location within the hash table.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63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17B9-4C98-EACC-AA5C-F90EF4BA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Hash table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CB10-E9D2-871E-25F9-FC1FDCEB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US"/>
              <a:t>Also known as hash map contains  keys and references to the actual records.</a:t>
            </a:r>
          </a:p>
          <a:p>
            <a:r>
              <a:rPr lang="en-US"/>
              <a:t>While the record table stores the actual records.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14E09-C768-80D3-35A3-7CBE30EA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586300"/>
            <a:ext cx="4008888" cy="31280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5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416C0-9DAC-E2B2-CB02-A0F68FEF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Example</a:t>
            </a:r>
            <a:endParaRPr lang="en-PK">
              <a:solidFill>
                <a:srgbClr val="EBEB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417BB-1C85-87A7-3474-6476CD0D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012270"/>
            <a:ext cx="2697479" cy="468024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B35D-F9F2-76DA-9898-3B2E8431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Search key: (11,13,43,52,115,…)</a:t>
            </a:r>
          </a:p>
          <a:p>
            <a:r>
              <a:rPr lang="en-US" dirty="0">
                <a:solidFill>
                  <a:srgbClr val="FFFFFF"/>
                </a:solidFill>
              </a:rPr>
              <a:t>Hash table</a:t>
            </a:r>
          </a:p>
          <a:p>
            <a:r>
              <a:rPr lang="en-US" dirty="0">
                <a:solidFill>
                  <a:srgbClr val="FFFFFF"/>
                </a:solidFill>
              </a:rPr>
              <a:t>Hash function: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K mod n, mid square, folding method</a:t>
            </a:r>
            <a:endParaRPr lang="en-P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9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BA62-98E1-F919-95C4-A8E9D4D3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Cont…</a:t>
            </a:r>
            <a:endParaRPr lang="en-PK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D235C-2DAC-59EE-9889-60B430DB3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09033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07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EF276-0710-0325-8628-5615BE42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Hash collision</a:t>
            </a:r>
            <a:endParaRPr lang="en-PK" sz="4800">
              <a:solidFill>
                <a:srgbClr val="EBEBEB"/>
              </a:solidFill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1AE7-1C37-3D7F-1B50-34959537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r>
              <a:rPr lang="en-US" dirty="0"/>
              <a:t>A hash collision occurs when two different keys map to the same index in the hash table.</a:t>
            </a:r>
          </a:p>
          <a:p>
            <a:r>
              <a:rPr lang="en-US" dirty="0"/>
              <a:t>Example: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AA2C-8C20-33D8-D068-14702682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495847" cy="20505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037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9F95-06B0-ADD5-3A59-C0B4357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handle collision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7446-2D47-C7C6-673C-A54FEA5D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/ Open hashing</a:t>
            </a:r>
          </a:p>
          <a:p>
            <a:r>
              <a:rPr lang="en-US" dirty="0"/>
              <a:t>Open Addressing/ Closed hashing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3877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F78-B84D-4D02-5541-526352D7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CCF02B-212D-328A-C62F-61669399F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423" y="1295045"/>
            <a:ext cx="1044228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a collision occurs, the new key-value pair is added to the linked list at the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hashed index.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keys 10 and 20 both hash to index 0, the linked list at index 0 will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 both pairs (10, "A") and (20, "B").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71F97-8421-EA1F-CBD2-68A393C09DF6}"/>
              </a:ext>
            </a:extLst>
          </p:cNvPr>
          <p:cNvSpPr txBox="1"/>
          <p:nvPr/>
        </p:nvSpPr>
        <p:spPr>
          <a:xfrm>
            <a:off x="935423" y="289548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293A9-EE84-A8EC-87B1-147D153E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3713515"/>
            <a:ext cx="5486400" cy="23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2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534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MathJax_Main</vt:lpstr>
      <vt:lpstr>MathJax_Math-italic</vt:lpstr>
      <vt:lpstr>Wingdings</vt:lpstr>
      <vt:lpstr>Wingdings 3</vt:lpstr>
      <vt:lpstr>Ion</vt:lpstr>
      <vt:lpstr>DSA</vt:lpstr>
      <vt:lpstr>Hashing data structure</vt:lpstr>
      <vt:lpstr>How does hashing work?</vt:lpstr>
      <vt:lpstr>Hash table</vt:lpstr>
      <vt:lpstr>Example</vt:lpstr>
      <vt:lpstr>Cont…</vt:lpstr>
      <vt:lpstr>Hash collision</vt:lpstr>
      <vt:lpstr>Methods to handle collision</vt:lpstr>
      <vt:lpstr>Chaining</vt:lpstr>
      <vt:lpstr>Open Addressing</vt:lpstr>
      <vt:lpstr>Linear Probing</vt:lpstr>
      <vt:lpstr>PowerPoint Presentation</vt:lpstr>
      <vt:lpstr>M-Way Tree</vt:lpstr>
      <vt:lpstr>Pictorial Representation of M-Way Tree</vt:lpstr>
      <vt:lpstr>M-Way Search Tree</vt:lpstr>
      <vt:lpstr>B-Tree</vt:lpstr>
      <vt:lpstr>Pictorial Representation of B-Tree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20</cp:revision>
  <dcterms:created xsi:type="dcterms:W3CDTF">2017-06-21T13:57:27Z</dcterms:created>
  <dcterms:modified xsi:type="dcterms:W3CDTF">2024-06-24T16:46:19Z</dcterms:modified>
</cp:coreProperties>
</file>