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3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9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80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1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70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4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3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1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Lecture#18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C136-5D70-4DAE-6904-D301FC01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Memory Leak</a:t>
            </a:r>
            <a:endParaRPr lang="en-PK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C08210-135F-434B-9B07-F3B4978C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59130" y="2012810"/>
            <a:ext cx="4954206" cy="3453535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7A18BA-FBAA-4972-B2EE-86107FA7F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76751E-B197-4182-95E7-62121266B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0798EE9-AC7C-B3B9-C0B6-245BC4F14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39" y="2827894"/>
            <a:ext cx="4613872" cy="18170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DFFE-1E1A-D51B-4F2B-F625DFDD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337" y="2015734"/>
            <a:ext cx="4158849" cy="3450613"/>
          </a:xfrm>
        </p:spPr>
        <p:txBody>
          <a:bodyPr>
            <a:normAutofit/>
          </a:bodyPr>
          <a:lstStyle/>
          <a:p>
            <a:r>
              <a:rPr lang="en-US"/>
              <a:t>Occur when allocated memory is not deallocated properly, leading to unused memory that cannot be reused.</a:t>
            </a:r>
          </a:p>
          <a:p>
            <a:pPr marL="0" indent="0">
              <a:buNone/>
            </a:pP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872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884F-A82B-FB93-102D-16FB71B6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9DE7-AF72-81CF-E790-B38E3682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garbage collection is an automatic process that manages memory by reclaiming memory occupied by objects that are no longer referenced by the program.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Reference counting</a:t>
            </a:r>
          </a:p>
        </p:txBody>
      </p:sp>
    </p:spTree>
    <p:extLst>
      <p:ext uri="{BB962C8B-B14F-4D97-AF65-F5344CB8AC3E}">
        <p14:creationId xmlns:p14="http://schemas.microsoft.com/office/powerpoint/2010/main" val="89437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28A3-2DB2-6579-5486-1035B4BF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C5A1C9-B7AF-2FA7-2906-820C02E256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2852"/>
            <a:ext cx="115468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uses reference counting as its primary mechanism to determine when to reclaim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PK" sz="2400" dirty="0"/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memory.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Every object in Python maintains a reference count that tracks how many references point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an object's reference count drops to zero (meaning no variable or data structure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references it),</a:t>
            </a:r>
            <a:r>
              <a:rPr lang="en-US" altLang="en-PK" sz="2400" dirty="0"/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automatically deallocates the memory associated with that object. </a:t>
            </a:r>
          </a:p>
        </p:txBody>
      </p:sp>
    </p:spTree>
    <p:extLst>
      <p:ext uri="{BB962C8B-B14F-4D97-AF65-F5344CB8AC3E}">
        <p14:creationId xmlns:p14="http://schemas.microsoft.com/office/powerpoint/2010/main" val="95018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4DD5-848E-ACAD-75B9-31EBE4D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Analysis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EE11-A461-1DF4-E732-5548781CD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Time Complexity: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Total number of processor operations,  to execute an algorithm.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Processor Operation: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Sum of all indivisible operations.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Indivisible Operations:</a:t>
            </a:r>
          </a:p>
          <a:p>
            <a:pPr marL="457200" lvl="1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(1) Assignment (2)Arithmetic (3) Return (4) Comparison</a:t>
            </a: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1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B9C-E534-99AA-06C2-6662FCBC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 dirty="0"/>
              <a:t>Example#1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1210-F745-8584-AE60-B0A57052D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r>
              <a:rPr lang="en-US" sz="2000" dirty="0"/>
              <a:t>Find the time complexity of the following piece of code.</a:t>
            </a:r>
          </a:p>
          <a:p>
            <a:r>
              <a:rPr lang="en-US" sz="2000" dirty="0"/>
              <a:t>1+1+1+1=4</a:t>
            </a:r>
          </a:p>
          <a:p>
            <a:r>
              <a:rPr lang="en-US" sz="2000" dirty="0"/>
              <a:t>The processor operations=4</a:t>
            </a:r>
          </a:p>
          <a:p>
            <a:r>
              <a:rPr lang="en-US" sz="2000" dirty="0"/>
              <a:t>4 is the time complexity here.</a:t>
            </a:r>
          </a:p>
          <a:p>
            <a:endParaRPr lang="en-US" sz="2000" dirty="0"/>
          </a:p>
          <a:p>
            <a:endParaRPr lang="en-PK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0F436-6012-CD4A-65FA-C0925D5F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57" y="3774429"/>
            <a:ext cx="3533985" cy="12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2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97F17-ABCD-6BB7-CBE6-9AAF081B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Example#2</a:t>
            </a:r>
            <a:endParaRPr lang="en-P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EFAF85-9D8F-AC60-BF29-DB91296B5EF6}"/>
              </a:ext>
            </a:extLst>
          </p:cNvPr>
          <p:cNvSpPr>
            <a:spLocks/>
          </p:cNvSpPr>
          <p:nvPr/>
        </p:nvSpPr>
        <p:spPr>
          <a:xfrm>
            <a:off x="3118465" y="4914944"/>
            <a:ext cx="6269395" cy="113978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365760">
              <a:spcAft>
                <a:spcPts val="600"/>
              </a:spcAft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n=10</a:t>
            </a:r>
          </a:p>
          <a:p>
            <a:pPr defTabSz="365760">
              <a:spcAft>
                <a:spcPts val="600"/>
              </a:spcAft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operations=1+10+10+1=1+n+n+1=2n+2</a:t>
            </a:r>
            <a:endParaRPr lang="en-PK" sz="20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B3814BE-5587-A74B-AE28-19E2F0F0B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65" y="2331497"/>
            <a:ext cx="6269395" cy="12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5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06F2-C647-A07C-8136-D59A02AA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0C7E-8317-7FC6-3E97-7E01C01E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for n=100</a:t>
            </a:r>
          </a:p>
          <a:p>
            <a:r>
              <a:rPr lang="en-US" sz="2800" dirty="0"/>
              <a:t>Processor operations=1+100+100+1=1+n+n+1=2n+2</a:t>
            </a:r>
          </a:p>
          <a:p>
            <a:r>
              <a:rPr lang="en-US" dirty="0"/>
              <a:t>The time complexity is 2n+2 in both cases (n=10 and n=100)</a:t>
            </a:r>
            <a:endParaRPr lang="en-PK" sz="2800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2462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A5CC-D38C-A375-CBCC-694E3C5D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Big-OH(Order of growth)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7B5D-37F8-591A-2B26-79329C70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of the previous algorithm is </a:t>
            </a:r>
            <a:r>
              <a:rPr lang="en-US"/>
              <a:t>2n+2</a:t>
            </a:r>
            <a:endParaRPr lang="en-US" dirty="0"/>
          </a:p>
          <a:p>
            <a:r>
              <a:rPr lang="en-US" dirty="0"/>
              <a:t>In big-Oh notation, we ignore the constant part and the dominant term.</a:t>
            </a:r>
          </a:p>
          <a:p>
            <a:pPr lvl="1"/>
            <a:r>
              <a:rPr lang="en-US" dirty="0"/>
              <a:t>So, we have O(n)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2640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103-9FB4-9561-C99E-C5CDBFBB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 dirty="0"/>
              <a:t>Class Assignment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B693-E407-FB09-8BC3-68B19824A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r>
              <a:rPr lang="en-US" sz="2000"/>
              <a:t>Determine the time complexity of the following algorithm in terms of big-O notation:</a:t>
            </a:r>
          </a:p>
          <a:p>
            <a:endParaRPr lang="en-PK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854A8-B1A2-4277-07A2-56486D27C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85" y="3524320"/>
            <a:ext cx="3942129" cy="22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9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Primitive Vs Non-Primitive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2" indent="-342900">
              <a:buFont typeface="Wingdings" pitchFamily="2" charset="2"/>
              <a:buChar char="q"/>
            </a:pPr>
            <a:r>
              <a:rPr lang="en-GB" sz="3200" dirty="0"/>
              <a:t> </a:t>
            </a:r>
            <a:r>
              <a:rPr lang="en-GB" sz="3200" b="1" dirty="0"/>
              <a:t>Primitive Data Type:</a:t>
            </a:r>
          </a:p>
          <a:p>
            <a:pPr marL="800100" lvl="3" indent="-342900"/>
            <a:r>
              <a:rPr lang="en-GB" sz="2800" dirty="0"/>
              <a:t>System/Compiler defined data type are called primitive data type</a:t>
            </a:r>
          </a:p>
          <a:p>
            <a:pPr marL="342900" lvl="2" indent="-342900">
              <a:buFont typeface="Wingdings" pitchFamily="2" charset="2"/>
              <a:buChar char="q"/>
            </a:pPr>
            <a:r>
              <a:rPr lang="en-GB" sz="3200" dirty="0"/>
              <a:t> </a:t>
            </a:r>
            <a:r>
              <a:rPr lang="en-GB" sz="3200" b="1" dirty="0"/>
              <a:t>Non-Primitive Data Type:</a:t>
            </a:r>
          </a:p>
          <a:p>
            <a:pPr marL="800100" lvl="3" indent="-342900"/>
            <a:r>
              <a:rPr lang="en-GB" sz="2800" dirty="0">
                <a:solidFill>
                  <a:srgbClr val="00B050"/>
                </a:solidFill>
              </a:rPr>
              <a:t>Structure</a:t>
            </a:r>
            <a:r>
              <a:rPr lang="en-GB" sz="2800" dirty="0"/>
              <a:t> in C/C++ and classes in C++/JAVA/Python are the means to create our own data type known as user defined data type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717F-79C6-B6EF-45A3-46FD703B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AA78-5BC9-E23B-8AAD-765255DD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/>
              <a:t> </a:t>
            </a:r>
            <a:r>
              <a:rPr lang="en-GB" sz="2400" b="1" dirty="0"/>
              <a:t>Definition</a:t>
            </a:r>
          </a:p>
          <a:p>
            <a:pPr lvl="1"/>
            <a:r>
              <a:rPr lang="en-GB" sz="2400" dirty="0"/>
              <a:t>For non-primitive data type, we also need to define operations.</a:t>
            </a:r>
          </a:p>
          <a:p>
            <a:pPr lvl="1"/>
            <a:r>
              <a:rPr lang="en-GB" sz="2400" dirty="0"/>
              <a:t>Combination of data structure and their operations are known as </a:t>
            </a:r>
            <a:r>
              <a:rPr lang="en-GB" sz="2400" b="1" dirty="0"/>
              <a:t>Abstract Data Type.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75862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9515-66E6-2FA2-52D3-DB38FD04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C6480-3656-C606-0928-68C68C61D6AA}"/>
              </a:ext>
            </a:extLst>
          </p:cNvPr>
          <p:cNvSpPr txBox="1"/>
          <p:nvPr/>
        </p:nvSpPr>
        <p:spPr>
          <a:xfrm>
            <a:off x="838199" y="2019869"/>
            <a:ext cx="10515599" cy="254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K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Abstract Data Types (ADTs) are theoretical models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(blueprint or a way to describe some important parts of any thing)</a:t>
            </a:r>
            <a:r>
              <a:rPr lang="en-PK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that define data structures based on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PK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their behaviour (operations) and properties, independent of their implementation details.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PK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ADTs specify a set of operations that can be performed on the data structure and the properties </a:t>
            </a:r>
            <a:r>
              <a:rPr lang="en-US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which must be satisfied by these operations.</a:t>
            </a:r>
            <a:endParaRPr lang="en-PK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3167-2097-BA76-370E-820A7290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76EEDE-70D3-4456-8CAD-899FDC3E87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1180" y="1830795"/>
            <a:ext cx="114583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management in C language is manual and requires careful handling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allocation and deallocation.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high-level languages with automatic memory management (like Java or Python),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PK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gives direct control over memory through its pointers and functions like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malloc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P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calloc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altLang="en-P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realloc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free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8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6F9F-E3D5-D052-C7EF-486E9A79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malloc()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A89A5-4D41-C92F-5963-04B6D0631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673" y="2790371"/>
            <a:ext cx="8656349" cy="1549399"/>
          </a:xfrm>
        </p:spPr>
      </p:pic>
    </p:spTree>
    <p:extLst>
      <p:ext uri="{BB962C8B-B14F-4D97-AF65-F5344CB8AC3E}">
        <p14:creationId xmlns:p14="http://schemas.microsoft.com/office/powerpoint/2010/main" val="427824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72A0-B1CF-3513-1684-0EFAA438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6BB6E-BDF6-7E5E-66E1-1ADBD8A9F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2086"/>
            <a:ext cx="7836170" cy="1926771"/>
          </a:xfrm>
        </p:spPr>
      </p:pic>
    </p:spTree>
    <p:extLst>
      <p:ext uri="{BB962C8B-B14F-4D97-AF65-F5344CB8AC3E}">
        <p14:creationId xmlns:p14="http://schemas.microsoft.com/office/powerpoint/2010/main" val="246247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5AD6-4EEB-5360-72CF-0429D340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()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ED462-D60C-3453-82F8-C44E91DAB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9707"/>
            <a:ext cx="9771743" cy="1694922"/>
          </a:xfrm>
        </p:spPr>
      </p:pic>
    </p:spTree>
    <p:extLst>
      <p:ext uri="{BB962C8B-B14F-4D97-AF65-F5344CB8AC3E}">
        <p14:creationId xmlns:p14="http://schemas.microsoft.com/office/powerpoint/2010/main" val="46027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299B-EC62-C7E5-05F6-A0621C66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free()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B5086-F08D-E5B6-3789-640A1247C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893" y="2416063"/>
            <a:ext cx="4914900" cy="1325562"/>
          </a:xfrm>
        </p:spPr>
      </p:pic>
    </p:spTree>
    <p:extLst>
      <p:ext uri="{BB962C8B-B14F-4D97-AF65-F5344CB8AC3E}">
        <p14:creationId xmlns:p14="http://schemas.microsoft.com/office/powerpoint/2010/main" val="7031430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181</TotalTime>
  <Words>525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Unicode MS</vt:lpstr>
      <vt:lpstr>Calibri</vt:lpstr>
      <vt:lpstr>Gill Sans MT</vt:lpstr>
      <vt:lpstr>Symbol</vt:lpstr>
      <vt:lpstr>Wingdings</vt:lpstr>
      <vt:lpstr>Gallery</vt:lpstr>
      <vt:lpstr>DSA</vt:lpstr>
      <vt:lpstr>Primitive Vs Non-Primitive Data Type</vt:lpstr>
      <vt:lpstr>Abstract data type</vt:lpstr>
      <vt:lpstr>Cont…</vt:lpstr>
      <vt:lpstr>Memory Management </vt:lpstr>
      <vt:lpstr>malloc()</vt:lpstr>
      <vt:lpstr>calloc()</vt:lpstr>
      <vt:lpstr>realloc()</vt:lpstr>
      <vt:lpstr>free()</vt:lpstr>
      <vt:lpstr>Memory Leak</vt:lpstr>
      <vt:lpstr>Garbage collection</vt:lpstr>
      <vt:lpstr>Reference Counting</vt:lpstr>
      <vt:lpstr>Complexity Analysis</vt:lpstr>
      <vt:lpstr>Example#1</vt:lpstr>
      <vt:lpstr>Example#2</vt:lpstr>
      <vt:lpstr>Cont…</vt:lpstr>
      <vt:lpstr>Big-OH(Order of growth)</vt:lpstr>
      <vt:lpstr>Class Assignment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ShArIf</dc:creator>
  <cp:lastModifiedBy>Mohsin Ejaz</cp:lastModifiedBy>
  <cp:revision>37</cp:revision>
  <dcterms:created xsi:type="dcterms:W3CDTF">2017-06-21T13:57:27Z</dcterms:created>
  <dcterms:modified xsi:type="dcterms:W3CDTF">2024-06-26T10:51:10Z</dcterms:modified>
</cp:coreProperties>
</file>