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4" r:id="rId8"/>
    <p:sldId id="265" r:id="rId9"/>
    <p:sldId id="266" r:id="rId10"/>
    <p:sldId id="267"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3783-1A03-2795-645D-AF5C48BBF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8E7B1BD-B0BF-EE81-F317-E318BD4CA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B48BC00-1066-AD8A-3C2E-1D6492DAB70B}"/>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5" name="Footer Placeholder 4">
            <a:extLst>
              <a:ext uri="{FF2B5EF4-FFF2-40B4-BE49-F238E27FC236}">
                <a16:creationId xmlns:a16="http://schemas.microsoft.com/office/drawing/2014/main" id="{20598B8B-070B-09D9-DC6B-9EBF21B3B5F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99EADB9-486A-80E0-6B67-38EF42B538F2}"/>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86219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11BB-3820-27FF-6B23-FB889B500C0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9E894D3-E39D-38F4-456A-007E0791D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782C454-6D45-C46E-00D4-8CA322E10E6C}"/>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5" name="Footer Placeholder 4">
            <a:extLst>
              <a:ext uri="{FF2B5EF4-FFF2-40B4-BE49-F238E27FC236}">
                <a16:creationId xmlns:a16="http://schemas.microsoft.com/office/drawing/2014/main" id="{27791841-8673-2850-FE68-26132D9843A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6E39CAC-581D-AF89-A347-39A5EDA3BD2A}"/>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423491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F3904-9BEE-98E8-116C-0DF58D6B82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A40DBFC-F0A6-D129-082C-A5C193408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8BD888F-ECBC-BBD7-0A07-DE58EC70B797}"/>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5" name="Footer Placeholder 4">
            <a:extLst>
              <a:ext uri="{FF2B5EF4-FFF2-40B4-BE49-F238E27FC236}">
                <a16:creationId xmlns:a16="http://schemas.microsoft.com/office/drawing/2014/main" id="{3E4FDD81-F463-982C-B3BD-A9F21C8FB5E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C01883A-4DBB-1556-A9B0-910B5C23F500}"/>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55623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5470-9C56-4F96-2032-972F7ADFCEB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6A74B8A-A76D-2A52-4CE4-FBD7A9599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2AB90C2-ACDB-5ED9-61FC-DEEE277F6502}"/>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5" name="Footer Placeholder 4">
            <a:extLst>
              <a:ext uri="{FF2B5EF4-FFF2-40B4-BE49-F238E27FC236}">
                <a16:creationId xmlns:a16="http://schemas.microsoft.com/office/drawing/2014/main" id="{277E9A02-9564-F99F-5690-9EDC99461AC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727ED6-6E87-C9C4-318D-8DBF104B5BD2}"/>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375730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8099-B4F6-D1CF-D845-7BBAAD202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70BF971B-D35F-772E-3904-91186CBB8C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D8BFF-E7F8-C203-9B81-9C3879889D87}"/>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5" name="Footer Placeholder 4">
            <a:extLst>
              <a:ext uri="{FF2B5EF4-FFF2-40B4-BE49-F238E27FC236}">
                <a16:creationId xmlns:a16="http://schemas.microsoft.com/office/drawing/2014/main" id="{FFEBA1D3-D647-A1DE-451C-98C1E628BB7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AC4CB67-4CDD-FDC8-B0F2-12B3BEF0CFDF}"/>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378534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1FAF-F45B-A1CF-6CDA-94A46DA99DA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708DDF0-7DF5-A583-CA8F-E06F2AFD1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DEF58F7-95A8-EFD4-C781-56DDCE838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0C41C59-A890-C605-E2DB-DE2B6DEDDBE4}"/>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6" name="Footer Placeholder 5">
            <a:extLst>
              <a:ext uri="{FF2B5EF4-FFF2-40B4-BE49-F238E27FC236}">
                <a16:creationId xmlns:a16="http://schemas.microsoft.com/office/drawing/2014/main" id="{9F524254-6F66-F1EA-F5EF-F68E9FE6ECF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4D4DC2D-398D-E224-EF9B-FE68D09D864B}"/>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263312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A574-4FEA-B6B4-BA87-9C6CDDFC8FA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9C67508-EBF8-3FA1-5FBE-19AC74BC8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603D6-D017-84D3-94BF-12D2DA9C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498F374-A6A1-BEBD-97CE-E7A93A243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B021A-39BA-9FE1-B5B0-A717A6240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6D656FC-AC93-E006-7669-49E585D96D5F}"/>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8" name="Footer Placeholder 7">
            <a:extLst>
              <a:ext uri="{FF2B5EF4-FFF2-40B4-BE49-F238E27FC236}">
                <a16:creationId xmlns:a16="http://schemas.microsoft.com/office/drawing/2014/main" id="{DC0D1C3E-E039-AC0A-C0DB-0356E7A9057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33F9772-4C39-9BB8-D7FD-396DF5F4F6A4}"/>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154280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085B-F1A1-A9C8-6F29-A1FE2B86832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A2F9FF9-8D94-6BE0-99BC-C82D8A9CD084}"/>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4" name="Footer Placeholder 3">
            <a:extLst>
              <a:ext uri="{FF2B5EF4-FFF2-40B4-BE49-F238E27FC236}">
                <a16:creationId xmlns:a16="http://schemas.microsoft.com/office/drawing/2014/main" id="{BD104779-EF0C-5C10-4E99-1D5F1ACA924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CEAF016-D7F7-60BC-C9ED-4D602A86361B}"/>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114077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3DEDC-DA7A-2AC8-1339-9E35C3330C89}"/>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3" name="Footer Placeholder 2">
            <a:extLst>
              <a:ext uri="{FF2B5EF4-FFF2-40B4-BE49-F238E27FC236}">
                <a16:creationId xmlns:a16="http://schemas.microsoft.com/office/drawing/2014/main" id="{9F0CCC0A-FA11-0992-D671-073E0B68922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37973EC-0B96-64D6-3377-858CA84C6EAF}"/>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49749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4BA8-5852-424B-2092-2BCB8E753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D99E21C-2A89-DD82-3268-7F1AEDDC7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C0F8263-2F15-B9EC-FDC5-160325869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2A3DF-323A-87E7-C8C6-C500E9F85B09}"/>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6" name="Footer Placeholder 5">
            <a:extLst>
              <a:ext uri="{FF2B5EF4-FFF2-40B4-BE49-F238E27FC236}">
                <a16:creationId xmlns:a16="http://schemas.microsoft.com/office/drawing/2014/main" id="{CCF2FAEE-135D-23B5-3FF7-9FBDCADBFA2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82648AE-8967-8A6E-F3B9-517603A23B3D}"/>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338938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CBFC-CBD1-E1B5-039D-0B5D27D01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34AB8A7-CB7E-7776-5E2C-F973142D3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B10B467-D828-D06F-6B58-78A223869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572C-C8EE-F731-B2DC-BB9327D2DDAF}"/>
              </a:ext>
            </a:extLst>
          </p:cNvPr>
          <p:cNvSpPr>
            <a:spLocks noGrp="1"/>
          </p:cNvSpPr>
          <p:nvPr>
            <p:ph type="dt" sz="half" idx="10"/>
          </p:nvPr>
        </p:nvSpPr>
        <p:spPr/>
        <p:txBody>
          <a:bodyPr/>
          <a:lstStyle/>
          <a:p>
            <a:fld id="{97F14D14-4C10-4CE5-BE13-B86D7589DCDA}" type="datetimeFigureOut">
              <a:rPr lang="en-PK" smtClean="0"/>
              <a:t>15/04/2024</a:t>
            </a:fld>
            <a:endParaRPr lang="en-PK"/>
          </a:p>
        </p:txBody>
      </p:sp>
      <p:sp>
        <p:nvSpPr>
          <p:cNvPr id="6" name="Footer Placeholder 5">
            <a:extLst>
              <a:ext uri="{FF2B5EF4-FFF2-40B4-BE49-F238E27FC236}">
                <a16:creationId xmlns:a16="http://schemas.microsoft.com/office/drawing/2014/main" id="{9C95B552-203F-E56B-FFD7-1E549154934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AD22448-3985-C036-1780-A9F9E4334E1A}"/>
              </a:ext>
            </a:extLst>
          </p:cNvPr>
          <p:cNvSpPr>
            <a:spLocks noGrp="1"/>
          </p:cNvSpPr>
          <p:nvPr>
            <p:ph type="sldNum" sz="quarter" idx="12"/>
          </p:nvPr>
        </p:nvSpPr>
        <p:spPr/>
        <p:txBody>
          <a:bodyPr/>
          <a:lstStyle/>
          <a:p>
            <a:fld id="{9F98F503-7B0C-4874-9959-E135B69A5517}" type="slidenum">
              <a:rPr lang="en-PK" smtClean="0"/>
              <a:t>‹#›</a:t>
            </a:fld>
            <a:endParaRPr lang="en-PK"/>
          </a:p>
        </p:txBody>
      </p:sp>
    </p:spTree>
    <p:extLst>
      <p:ext uri="{BB962C8B-B14F-4D97-AF65-F5344CB8AC3E}">
        <p14:creationId xmlns:p14="http://schemas.microsoft.com/office/powerpoint/2010/main" val="122672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9E682-7E96-FF91-566A-2119F4B0A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4A385CC-7888-2E40-772F-D11F69437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A7CF1A-8F5B-4AC7-9118-CB1C49FE5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F14D14-4C10-4CE5-BE13-B86D7589DCDA}" type="datetimeFigureOut">
              <a:rPr lang="en-PK" smtClean="0"/>
              <a:t>15/04/2024</a:t>
            </a:fld>
            <a:endParaRPr lang="en-PK"/>
          </a:p>
        </p:txBody>
      </p:sp>
      <p:sp>
        <p:nvSpPr>
          <p:cNvPr id="5" name="Footer Placeholder 4">
            <a:extLst>
              <a:ext uri="{FF2B5EF4-FFF2-40B4-BE49-F238E27FC236}">
                <a16:creationId xmlns:a16="http://schemas.microsoft.com/office/drawing/2014/main" id="{A97A8EE6-A9FF-C932-DAB3-BDE4C5601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02A3F497-E7F6-1A81-4AB1-527646E82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98F503-7B0C-4874-9959-E135B69A5517}" type="slidenum">
              <a:rPr lang="en-PK" smtClean="0"/>
              <a:t>‹#›</a:t>
            </a:fld>
            <a:endParaRPr lang="en-PK"/>
          </a:p>
        </p:txBody>
      </p:sp>
    </p:spTree>
    <p:extLst>
      <p:ext uri="{BB962C8B-B14F-4D97-AF65-F5344CB8AC3E}">
        <p14:creationId xmlns:p14="http://schemas.microsoft.com/office/powerpoint/2010/main" val="21090938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a:t>
            </a:r>
          </a:p>
        </p:txBody>
      </p:sp>
      <p:sp>
        <p:nvSpPr>
          <p:cNvPr id="3" name="Subtitle 2"/>
          <p:cNvSpPr>
            <a:spLocks noGrp="1"/>
          </p:cNvSpPr>
          <p:nvPr>
            <p:ph type="subTitle" idx="1"/>
          </p:nvPr>
        </p:nvSpPr>
        <p:spPr/>
        <p:txBody>
          <a:bodyPr/>
          <a:lstStyle/>
          <a:p>
            <a:r>
              <a:rPr lang="en-US" dirty="0"/>
              <a:t>Lecture#7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Binary Tree Traversal(cont.)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581400" y="2747963"/>
            <a:ext cx="5486400" cy="19716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Content Placeholder 2"/>
          <p:cNvSpPr>
            <a:spLocks noGrp="1"/>
          </p:cNvSpPr>
          <p:nvPr>
            <p:ph idx="1"/>
          </p:nvPr>
        </p:nvSpPr>
        <p:spPr/>
        <p:txBody>
          <a:bodyPr/>
          <a:lstStyle/>
          <a:p>
            <a:r>
              <a:rPr lang="en-US" dirty="0"/>
              <a:t>Each node can have at most two children.</a:t>
            </a:r>
          </a:p>
          <a:p>
            <a:r>
              <a:rPr lang="en-US" dirty="0"/>
              <a:t>Having left and right child</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733801" y="3276601"/>
            <a:ext cx="4219575" cy="2790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(cont.)</a:t>
            </a:r>
          </a:p>
        </p:txBody>
      </p:sp>
      <p:sp>
        <p:nvSpPr>
          <p:cNvPr id="3" name="Content Placeholder 2"/>
          <p:cNvSpPr>
            <a:spLocks noGrp="1"/>
          </p:cNvSpPr>
          <p:nvPr>
            <p:ph idx="1"/>
          </p:nvPr>
        </p:nvSpPr>
        <p:spPr/>
        <p:txBody>
          <a:bodyPr/>
          <a:lstStyle/>
          <a:p>
            <a:r>
              <a:rPr lang="en-US" b="1" dirty="0"/>
              <a:t>Examples of Binary Tree:</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2590801" y="2338388"/>
            <a:ext cx="7467599" cy="31480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(cont.)</a:t>
            </a:r>
          </a:p>
        </p:txBody>
      </p:sp>
      <p:sp>
        <p:nvSpPr>
          <p:cNvPr id="3" name="Content Placeholder 2"/>
          <p:cNvSpPr>
            <a:spLocks noGrp="1"/>
          </p:cNvSpPr>
          <p:nvPr>
            <p:ph idx="1"/>
          </p:nvPr>
        </p:nvSpPr>
        <p:spPr/>
        <p:txBody>
          <a:bodyPr>
            <a:normAutofit/>
          </a:bodyPr>
          <a:lstStyle/>
          <a:p>
            <a:r>
              <a:rPr lang="en-US" sz="3200" dirty="0"/>
              <a:t>Strict Binary Tree</a:t>
            </a:r>
          </a:p>
          <a:p>
            <a:pPr lvl="1"/>
            <a:r>
              <a:rPr lang="en-US" sz="3000" dirty="0"/>
              <a:t>Also known as proper binary tree</a:t>
            </a:r>
          </a:p>
          <a:p>
            <a:pPr lvl="1"/>
            <a:r>
              <a:rPr lang="en-US" sz="3000" dirty="0"/>
              <a:t>Each node has either 0 or 2 children</a:t>
            </a:r>
          </a:p>
        </p:txBody>
      </p:sp>
      <p:pic>
        <p:nvPicPr>
          <p:cNvPr id="1026" name="Picture 2"/>
          <p:cNvPicPr>
            <a:picLocks noChangeAspect="1" noChangeArrowheads="1"/>
          </p:cNvPicPr>
          <p:nvPr/>
        </p:nvPicPr>
        <p:blipFill>
          <a:blip r:embed="rId2" cstate="print"/>
          <a:srcRect/>
          <a:stretch>
            <a:fillRect/>
          </a:stretch>
        </p:blipFill>
        <p:spPr bwMode="auto">
          <a:xfrm>
            <a:off x="2971800" y="3581400"/>
            <a:ext cx="5943600" cy="2743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(cont.)</a:t>
            </a:r>
            <a:endParaRPr lang="en-US" b="1" dirty="0"/>
          </a:p>
        </p:txBody>
      </p:sp>
      <p:sp>
        <p:nvSpPr>
          <p:cNvPr id="3" name="Content Placeholder 2"/>
          <p:cNvSpPr>
            <a:spLocks noGrp="1"/>
          </p:cNvSpPr>
          <p:nvPr>
            <p:ph idx="1"/>
          </p:nvPr>
        </p:nvSpPr>
        <p:spPr/>
        <p:txBody>
          <a:bodyPr>
            <a:normAutofit/>
          </a:bodyPr>
          <a:lstStyle/>
          <a:p>
            <a:r>
              <a:rPr lang="en-GB" b="1" dirty="0"/>
              <a:t>Complete Binary Tree</a:t>
            </a:r>
            <a:endParaRPr lang="en-GB" dirty="0"/>
          </a:p>
          <a:p>
            <a:pPr lvl="1"/>
            <a:r>
              <a:rPr lang="en-GB" sz="2800" dirty="0"/>
              <a:t>All levels except possibly the last are filled and all nodes are as left as possible.</a:t>
            </a:r>
          </a:p>
          <a:p>
            <a:pPr lvl="1"/>
            <a:endParaRPr lang="en-US" sz="2800" dirty="0"/>
          </a:p>
        </p:txBody>
      </p:sp>
      <p:pic>
        <p:nvPicPr>
          <p:cNvPr id="2050" name="Picture 2"/>
          <p:cNvPicPr>
            <a:picLocks noChangeAspect="1" noChangeArrowheads="1"/>
          </p:cNvPicPr>
          <p:nvPr/>
        </p:nvPicPr>
        <p:blipFill>
          <a:blip r:embed="rId2" cstate="print"/>
          <a:srcRect/>
          <a:stretch>
            <a:fillRect/>
          </a:stretch>
        </p:blipFill>
        <p:spPr bwMode="auto">
          <a:xfrm>
            <a:off x="5943600" y="3124200"/>
            <a:ext cx="4114800" cy="2667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(cont.)</a:t>
            </a:r>
          </a:p>
        </p:txBody>
      </p:sp>
      <p:sp>
        <p:nvSpPr>
          <p:cNvPr id="9" name="Content Placeholder 8"/>
          <p:cNvSpPr>
            <a:spLocks noGrp="1"/>
          </p:cNvSpPr>
          <p:nvPr>
            <p:ph idx="1"/>
          </p:nvPr>
        </p:nvSpPr>
        <p:spPr/>
        <p:txBody>
          <a:bodyPr>
            <a:normAutofit/>
          </a:bodyPr>
          <a:lstStyle/>
          <a:p>
            <a:r>
              <a:rPr lang="en-GB" b="1" dirty="0"/>
              <a:t>Perfect binary tree</a:t>
            </a:r>
          </a:p>
          <a:p>
            <a:pPr lvl="1"/>
            <a:r>
              <a:rPr lang="en-GB" sz="2800" dirty="0"/>
              <a:t>  In which all the levels are filled</a:t>
            </a:r>
            <a:endParaRPr lang="en-US" sz="2800" dirty="0"/>
          </a:p>
        </p:txBody>
      </p:sp>
      <p:pic>
        <p:nvPicPr>
          <p:cNvPr id="10" name="Picture 2"/>
          <p:cNvPicPr>
            <a:picLocks noChangeAspect="1" noChangeArrowheads="1"/>
          </p:cNvPicPr>
          <p:nvPr/>
        </p:nvPicPr>
        <p:blipFill>
          <a:blip r:embed="rId2" cstate="print"/>
          <a:srcRect/>
          <a:stretch>
            <a:fillRect/>
          </a:stretch>
        </p:blipFill>
        <p:spPr bwMode="auto">
          <a:xfrm>
            <a:off x="5334000" y="2819400"/>
            <a:ext cx="4305300" cy="2514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Content Placeholder 2"/>
          <p:cNvSpPr>
            <a:spLocks noGrp="1"/>
          </p:cNvSpPr>
          <p:nvPr>
            <p:ph idx="1"/>
          </p:nvPr>
        </p:nvSpPr>
        <p:spPr/>
        <p:txBody>
          <a:bodyPr/>
          <a:lstStyle/>
          <a:p>
            <a:r>
              <a:rPr lang="en-US" dirty="0"/>
              <a:t>A type of binary tree in which for each node, value of all the nodes in left sub tree is lesser  and value of all the nodes in right sub tree is greater than root</a:t>
            </a:r>
          </a:p>
          <a:p>
            <a:endParaRPr lang="en-US"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638801" y="3124200"/>
            <a:ext cx="3971925" cy="1828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Traversal</a:t>
            </a:r>
          </a:p>
        </p:txBody>
      </p:sp>
      <p:sp>
        <p:nvSpPr>
          <p:cNvPr id="3" name="Content Placeholder 2"/>
          <p:cNvSpPr>
            <a:spLocks noGrp="1"/>
          </p:cNvSpPr>
          <p:nvPr>
            <p:ph idx="1"/>
          </p:nvPr>
        </p:nvSpPr>
        <p:spPr/>
        <p:txBody>
          <a:bodyPr>
            <a:normAutofit/>
          </a:bodyPr>
          <a:lstStyle/>
          <a:p>
            <a:r>
              <a:rPr lang="en-US" sz="3200" dirty="0"/>
              <a:t>Breadth First or Level Order Traversal</a:t>
            </a:r>
          </a:p>
          <a:p>
            <a:r>
              <a:rPr lang="en-US" sz="3200" dirty="0"/>
              <a:t>Depth First Traversal</a:t>
            </a:r>
          </a:p>
          <a:p>
            <a:pPr lvl="1"/>
            <a:r>
              <a:rPr lang="en-US" sz="3200" dirty="0"/>
              <a:t>Inorder </a:t>
            </a:r>
          </a:p>
          <a:p>
            <a:pPr lvl="1"/>
            <a:r>
              <a:rPr lang="en-US" sz="3200" dirty="0"/>
              <a:t>Preorder</a:t>
            </a:r>
          </a:p>
          <a:p>
            <a:pPr lvl="1"/>
            <a:r>
              <a:rPr lang="en-US" sz="3200" dirty="0"/>
              <a:t>Postorder </a:t>
            </a: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Traversal</a:t>
            </a:r>
          </a:p>
        </p:txBody>
      </p:sp>
      <p:sp>
        <p:nvSpPr>
          <p:cNvPr id="3" name="Content Placeholder 2"/>
          <p:cNvSpPr>
            <a:spLocks noGrp="1"/>
          </p:cNvSpPr>
          <p:nvPr>
            <p:ph sz="half" idx="1"/>
          </p:nvPr>
        </p:nvSpPr>
        <p:spPr/>
        <p:txBody>
          <a:bodyPr/>
          <a:lstStyle/>
          <a:p>
            <a:pPr fontAlgn="base"/>
            <a:r>
              <a:rPr lang="en-GB" dirty="0"/>
              <a:t>Depth First Traversals:</a:t>
            </a:r>
            <a:br>
              <a:rPr lang="en-GB" dirty="0"/>
            </a:br>
            <a:r>
              <a:rPr lang="en-GB" dirty="0"/>
              <a:t>(a) Inorder (Left, Root, Right) : 4 2 5 1 3</a:t>
            </a:r>
            <a:br>
              <a:rPr lang="en-GB" dirty="0"/>
            </a:br>
            <a:r>
              <a:rPr lang="en-GB" dirty="0"/>
              <a:t>(b) Preorder (Root, Left, Right) : 1 2 4 5 3</a:t>
            </a:r>
            <a:br>
              <a:rPr lang="en-GB" dirty="0"/>
            </a:br>
            <a:r>
              <a:rPr lang="en-GB" dirty="0"/>
              <a:t>(c) Postorder (Left, Right, Root) : 4 5 2 3 1</a:t>
            </a:r>
          </a:p>
          <a:p>
            <a:pPr fontAlgn="base"/>
            <a:r>
              <a:rPr lang="en-GB" dirty="0"/>
              <a:t>Breadth First or Level Order Traversal : 1 2 3 4 5</a:t>
            </a:r>
          </a:p>
          <a:p>
            <a:pPr fontAlgn="base"/>
            <a:endParaRPr lang="en-GB" dirty="0"/>
          </a:p>
          <a:p>
            <a:endParaRPr lang="en-US"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7065962" y="2981325"/>
            <a:ext cx="2533650" cy="15049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TotalTime>
  <Words>227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Data Structure</vt:lpstr>
      <vt:lpstr>Binary Tree</vt:lpstr>
      <vt:lpstr>Binary Tree (cont.)</vt:lpstr>
      <vt:lpstr>Binary Tree (cont.)</vt:lpstr>
      <vt:lpstr>Binary Tree (cont.)</vt:lpstr>
      <vt:lpstr>Binary Tree (cont.)</vt:lpstr>
      <vt:lpstr>Binary Search Tree</vt:lpstr>
      <vt:lpstr>Binary Tree Traversal</vt:lpstr>
      <vt:lpstr>Binary Tree Traversal</vt:lpstr>
      <vt:lpstr>Binary Tree Traversal(cont.)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Noreen Maryam</dc:creator>
  <cp:lastModifiedBy>Noreen Maryam</cp:lastModifiedBy>
  <cp:revision>5</cp:revision>
  <dcterms:created xsi:type="dcterms:W3CDTF">2024-04-15T08:32:13Z</dcterms:created>
  <dcterms:modified xsi:type="dcterms:W3CDTF">2024-04-15T09:00:32Z</dcterms:modified>
</cp:coreProperties>
</file>