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2880B-20F2-40AF-9595-F7656C51FCAB}" type="doc">
      <dgm:prSet loTypeId="urn:microsoft.com/office/officeart/2005/8/layout/hierarchy1" loCatId="hierarchy" qsTypeId="urn:microsoft.com/office/officeart/2005/8/quickstyle/simple1" qsCatId="simple" csTypeId="urn:microsoft.com/office/officeart/2005/8/colors/accent3_2" csCatId="accent3"/>
      <dgm:spPr/>
      <dgm:t>
        <a:bodyPr/>
        <a:lstStyle/>
        <a:p>
          <a:endParaRPr lang="en-US"/>
        </a:p>
      </dgm:t>
    </dgm:pt>
    <dgm:pt modelId="{F30CB284-F5FB-49B5-9C07-B80B7537D341}">
      <dgm:prSet/>
      <dgm:spPr/>
      <dgm:t>
        <a:bodyPr/>
        <a:lstStyle/>
        <a:p>
          <a:r>
            <a:rPr lang="en-US"/>
            <a:t>[ ] square bracket shows unordered pair.</a:t>
          </a:r>
        </a:p>
      </dgm:t>
    </dgm:pt>
    <dgm:pt modelId="{0CB39071-6E10-4B9F-A07A-87653312C775}" type="parTrans" cxnId="{72E283DD-550E-484C-9992-7EFF79FD72A9}">
      <dgm:prSet/>
      <dgm:spPr/>
      <dgm:t>
        <a:bodyPr/>
        <a:lstStyle/>
        <a:p>
          <a:endParaRPr lang="en-US"/>
        </a:p>
      </dgm:t>
    </dgm:pt>
    <dgm:pt modelId="{28C671BA-0A35-4807-9140-25495BF99FE2}" type="sibTrans" cxnId="{72E283DD-550E-484C-9992-7EFF79FD72A9}">
      <dgm:prSet/>
      <dgm:spPr/>
      <dgm:t>
        <a:bodyPr/>
        <a:lstStyle/>
        <a:p>
          <a:endParaRPr lang="en-US"/>
        </a:p>
      </dgm:t>
    </dgm:pt>
    <dgm:pt modelId="{F11AA0F0-507C-4A16-A7E0-DFA8C6C7145F}">
      <dgm:prSet/>
      <dgm:spPr/>
      <dgm:t>
        <a:bodyPr/>
        <a:lstStyle/>
        <a:p>
          <a:r>
            <a:rPr lang="en-US"/>
            <a:t>() parenthesis shows ordered pair.</a:t>
          </a:r>
        </a:p>
      </dgm:t>
    </dgm:pt>
    <dgm:pt modelId="{EB56A57E-6832-40D9-B17E-12044525E312}" type="parTrans" cxnId="{3EB4F06D-EA3F-4DD0-AFFE-99AFAB92FBFA}">
      <dgm:prSet/>
      <dgm:spPr/>
      <dgm:t>
        <a:bodyPr/>
        <a:lstStyle/>
        <a:p>
          <a:endParaRPr lang="en-US"/>
        </a:p>
      </dgm:t>
    </dgm:pt>
    <dgm:pt modelId="{35FFDBB9-669A-46A8-B31D-D031C961A136}" type="sibTrans" cxnId="{3EB4F06D-EA3F-4DD0-AFFE-99AFAB92FBFA}">
      <dgm:prSet/>
      <dgm:spPr/>
      <dgm:t>
        <a:bodyPr/>
        <a:lstStyle/>
        <a:p>
          <a:endParaRPr lang="en-US"/>
        </a:p>
      </dgm:t>
    </dgm:pt>
    <dgm:pt modelId="{F0F67091-80CA-4759-83D7-862E985D60B5}" type="pres">
      <dgm:prSet presAssocID="{7DE2880B-20F2-40AF-9595-F7656C51FCAB}" presName="hierChild1" presStyleCnt="0">
        <dgm:presLayoutVars>
          <dgm:chPref val="1"/>
          <dgm:dir/>
          <dgm:animOne val="branch"/>
          <dgm:animLvl val="lvl"/>
          <dgm:resizeHandles/>
        </dgm:presLayoutVars>
      </dgm:prSet>
      <dgm:spPr/>
    </dgm:pt>
    <dgm:pt modelId="{20121EAC-E93B-48AB-B76F-DE4426088F92}" type="pres">
      <dgm:prSet presAssocID="{F30CB284-F5FB-49B5-9C07-B80B7537D341}" presName="hierRoot1" presStyleCnt="0"/>
      <dgm:spPr/>
    </dgm:pt>
    <dgm:pt modelId="{D3097896-1923-4938-95D6-8C210FB2F78B}" type="pres">
      <dgm:prSet presAssocID="{F30CB284-F5FB-49B5-9C07-B80B7537D341}" presName="composite" presStyleCnt="0"/>
      <dgm:spPr/>
    </dgm:pt>
    <dgm:pt modelId="{DBFE1A9E-D0E5-47D4-B6B5-ED47A5C8DE6B}" type="pres">
      <dgm:prSet presAssocID="{F30CB284-F5FB-49B5-9C07-B80B7537D341}" presName="background" presStyleLbl="node0" presStyleIdx="0" presStyleCnt="2"/>
      <dgm:spPr/>
    </dgm:pt>
    <dgm:pt modelId="{5802248D-77CD-4F3B-8810-D4155BED3041}" type="pres">
      <dgm:prSet presAssocID="{F30CB284-F5FB-49B5-9C07-B80B7537D341}" presName="text" presStyleLbl="fgAcc0" presStyleIdx="0" presStyleCnt="2">
        <dgm:presLayoutVars>
          <dgm:chPref val="3"/>
        </dgm:presLayoutVars>
      </dgm:prSet>
      <dgm:spPr/>
    </dgm:pt>
    <dgm:pt modelId="{62593851-35BC-41C0-A8F0-962E0293265B}" type="pres">
      <dgm:prSet presAssocID="{F30CB284-F5FB-49B5-9C07-B80B7537D341}" presName="hierChild2" presStyleCnt="0"/>
      <dgm:spPr/>
    </dgm:pt>
    <dgm:pt modelId="{66CA705B-2FAD-47C6-A42B-8BE828CBA380}" type="pres">
      <dgm:prSet presAssocID="{F11AA0F0-507C-4A16-A7E0-DFA8C6C7145F}" presName="hierRoot1" presStyleCnt="0"/>
      <dgm:spPr/>
    </dgm:pt>
    <dgm:pt modelId="{A60E3BBC-A6D6-476C-B3FF-E0B908282E16}" type="pres">
      <dgm:prSet presAssocID="{F11AA0F0-507C-4A16-A7E0-DFA8C6C7145F}" presName="composite" presStyleCnt="0"/>
      <dgm:spPr/>
    </dgm:pt>
    <dgm:pt modelId="{AFE246CE-9196-4F20-936F-9E362EF8A1F4}" type="pres">
      <dgm:prSet presAssocID="{F11AA0F0-507C-4A16-A7E0-DFA8C6C7145F}" presName="background" presStyleLbl="node0" presStyleIdx="1" presStyleCnt="2"/>
      <dgm:spPr/>
    </dgm:pt>
    <dgm:pt modelId="{82675F5A-E092-4740-B601-140E67633FA5}" type="pres">
      <dgm:prSet presAssocID="{F11AA0F0-507C-4A16-A7E0-DFA8C6C7145F}" presName="text" presStyleLbl="fgAcc0" presStyleIdx="1" presStyleCnt="2">
        <dgm:presLayoutVars>
          <dgm:chPref val="3"/>
        </dgm:presLayoutVars>
      </dgm:prSet>
      <dgm:spPr/>
    </dgm:pt>
    <dgm:pt modelId="{CC6BDE8F-292E-44DB-B7FC-A2D907C77D79}" type="pres">
      <dgm:prSet presAssocID="{F11AA0F0-507C-4A16-A7E0-DFA8C6C7145F}" presName="hierChild2" presStyleCnt="0"/>
      <dgm:spPr/>
    </dgm:pt>
  </dgm:ptLst>
  <dgm:cxnLst>
    <dgm:cxn modelId="{DD69DF38-F895-4BFA-B40A-218D11684E81}" type="presOf" srcId="{7DE2880B-20F2-40AF-9595-F7656C51FCAB}" destId="{F0F67091-80CA-4759-83D7-862E985D60B5}" srcOrd="0" destOrd="0" presId="urn:microsoft.com/office/officeart/2005/8/layout/hierarchy1"/>
    <dgm:cxn modelId="{3EB4F06D-EA3F-4DD0-AFFE-99AFAB92FBFA}" srcId="{7DE2880B-20F2-40AF-9595-F7656C51FCAB}" destId="{F11AA0F0-507C-4A16-A7E0-DFA8C6C7145F}" srcOrd="1" destOrd="0" parTransId="{EB56A57E-6832-40D9-B17E-12044525E312}" sibTransId="{35FFDBB9-669A-46A8-B31D-D031C961A136}"/>
    <dgm:cxn modelId="{622F77C6-19EE-497C-90CB-2D5771F4DD0B}" type="presOf" srcId="{F11AA0F0-507C-4A16-A7E0-DFA8C6C7145F}" destId="{82675F5A-E092-4740-B601-140E67633FA5}" srcOrd="0" destOrd="0" presId="urn:microsoft.com/office/officeart/2005/8/layout/hierarchy1"/>
    <dgm:cxn modelId="{72E283DD-550E-484C-9992-7EFF79FD72A9}" srcId="{7DE2880B-20F2-40AF-9595-F7656C51FCAB}" destId="{F30CB284-F5FB-49B5-9C07-B80B7537D341}" srcOrd="0" destOrd="0" parTransId="{0CB39071-6E10-4B9F-A07A-87653312C775}" sibTransId="{28C671BA-0A35-4807-9140-25495BF99FE2}"/>
    <dgm:cxn modelId="{BDD528ED-5882-41B6-9D94-7EDE9848C162}" type="presOf" srcId="{F30CB284-F5FB-49B5-9C07-B80B7537D341}" destId="{5802248D-77CD-4F3B-8810-D4155BED3041}" srcOrd="0" destOrd="0" presId="urn:microsoft.com/office/officeart/2005/8/layout/hierarchy1"/>
    <dgm:cxn modelId="{0ABB9F22-DCDF-4071-9641-3F7E8F00FE06}" type="presParOf" srcId="{F0F67091-80CA-4759-83D7-862E985D60B5}" destId="{20121EAC-E93B-48AB-B76F-DE4426088F92}" srcOrd="0" destOrd="0" presId="urn:microsoft.com/office/officeart/2005/8/layout/hierarchy1"/>
    <dgm:cxn modelId="{161E1C31-5CEC-4DEE-9D96-606AFF215887}" type="presParOf" srcId="{20121EAC-E93B-48AB-B76F-DE4426088F92}" destId="{D3097896-1923-4938-95D6-8C210FB2F78B}" srcOrd="0" destOrd="0" presId="urn:microsoft.com/office/officeart/2005/8/layout/hierarchy1"/>
    <dgm:cxn modelId="{5A364DCE-00B2-493A-87B0-58A4CECC6AC2}" type="presParOf" srcId="{D3097896-1923-4938-95D6-8C210FB2F78B}" destId="{DBFE1A9E-D0E5-47D4-B6B5-ED47A5C8DE6B}" srcOrd="0" destOrd="0" presId="urn:microsoft.com/office/officeart/2005/8/layout/hierarchy1"/>
    <dgm:cxn modelId="{A931E830-E7AF-46DD-8172-F171E70157D4}" type="presParOf" srcId="{D3097896-1923-4938-95D6-8C210FB2F78B}" destId="{5802248D-77CD-4F3B-8810-D4155BED3041}" srcOrd="1" destOrd="0" presId="urn:microsoft.com/office/officeart/2005/8/layout/hierarchy1"/>
    <dgm:cxn modelId="{333C4852-FC48-4988-9BC6-30262AADC108}" type="presParOf" srcId="{20121EAC-E93B-48AB-B76F-DE4426088F92}" destId="{62593851-35BC-41C0-A8F0-962E0293265B}" srcOrd="1" destOrd="0" presId="urn:microsoft.com/office/officeart/2005/8/layout/hierarchy1"/>
    <dgm:cxn modelId="{25AA2950-C483-45D2-9152-44CA459D6A04}" type="presParOf" srcId="{F0F67091-80CA-4759-83D7-862E985D60B5}" destId="{66CA705B-2FAD-47C6-A42B-8BE828CBA380}" srcOrd="1" destOrd="0" presId="urn:microsoft.com/office/officeart/2005/8/layout/hierarchy1"/>
    <dgm:cxn modelId="{5FC4E15F-7D05-4340-8CFF-5976911EB6D7}" type="presParOf" srcId="{66CA705B-2FAD-47C6-A42B-8BE828CBA380}" destId="{A60E3BBC-A6D6-476C-B3FF-E0B908282E16}" srcOrd="0" destOrd="0" presId="urn:microsoft.com/office/officeart/2005/8/layout/hierarchy1"/>
    <dgm:cxn modelId="{A71CBE4F-A2D6-409C-ABEA-19E7AB09B964}" type="presParOf" srcId="{A60E3BBC-A6D6-476C-B3FF-E0B908282E16}" destId="{AFE246CE-9196-4F20-936F-9E362EF8A1F4}" srcOrd="0" destOrd="0" presId="urn:microsoft.com/office/officeart/2005/8/layout/hierarchy1"/>
    <dgm:cxn modelId="{3D048213-B515-42E6-8680-838C33FA3010}" type="presParOf" srcId="{A60E3BBC-A6D6-476C-B3FF-E0B908282E16}" destId="{82675F5A-E092-4740-B601-140E67633FA5}" srcOrd="1" destOrd="0" presId="urn:microsoft.com/office/officeart/2005/8/layout/hierarchy1"/>
    <dgm:cxn modelId="{A2B07D5A-0628-4A83-A3CB-0EA7F193E262}" type="presParOf" srcId="{66CA705B-2FAD-47C6-A42B-8BE828CBA380}" destId="{CC6BDE8F-292E-44DB-B7FC-A2D907C77D7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E1A9E-D0E5-47D4-B6B5-ED47A5C8DE6B}">
      <dsp:nvSpPr>
        <dsp:cNvPr id="0" name=""/>
        <dsp:cNvSpPr/>
      </dsp:nvSpPr>
      <dsp:spPr>
        <a:xfrm>
          <a:off x="1174" y="520807"/>
          <a:ext cx="4121050" cy="261686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02248D-77CD-4F3B-8810-D4155BED3041}">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 ] square bracket shows unordered pair.</a:t>
          </a:r>
        </a:p>
      </dsp:txBody>
      <dsp:txXfrm>
        <a:off x="535713" y="1032452"/>
        <a:ext cx="3967760" cy="2463577"/>
      </dsp:txXfrm>
    </dsp:sp>
    <dsp:sp modelId="{AFE246CE-9196-4F20-936F-9E362EF8A1F4}">
      <dsp:nvSpPr>
        <dsp:cNvPr id="0" name=""/>
        <dsp:cNvSpPr/>
      </dsp:nvSpPr>
      <dsp:spPr>
        <a:xfrm>
          <a:off x="5038013" y="520807"/>
          <a:ext cx="4121050" cy="261686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675F5A-E092-4740-B601-140E67633FA5}">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a:t>() parenthesis shows ordered pair.</a:t>
          </a:r>
        </a:p>
      </dsp:txBody>
      <dsp:txXfrm>
        <a:off x="5572553" y="1032452"/>
        <a:ext cx="3967760" cy="24635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227539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268163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22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1435328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683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233035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143743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35863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56445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78421F-3936-440A-8EB0-C9B049A24B2D}" type="datetimeFigureOut">
              <a:rPr lang="en-PK" smtClean="0"/>
              <a:t>20/04/2024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44326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78421F-3936-440A-8EB0-C9B049A24B2D}" type="datetimeFigureOut">
              <a:rPr lang="en-PK" smtClean="0"/>
              <a:t>20/04/2024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209117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78421F-3936-440A-8EB0-C9B049A24B2D}" type="datetimeFigureOut">
              <a:rPr lang="en-PK" smtClean="0"/>
              <a:t>20/04/2024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1281596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78421F-3936-440A-8EB0-C9B049A24B2D}" type="datetimeFigureOut">
              <a:rPr lang="en-PK" smtClean="0"/>
              <a:t>20/04/2024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39313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8421F-3936-440A-8EB0-C9B049A24B2D}" type="datetimeFigureOut">
              <a:rPr lang="en-PK" smtClean="0"/>
              <a:t>20/04/2024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5401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78421F-3936-440A-8EB0-C9B049A24B2D}" type="datetimeFigureOut">
              <a:rPr lang="en-PK" smtClean="0"/>
              <a:t>20/04/2024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31132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8421F-3936-440A-8EB0-C9B049A24B2D}" type="datetimeFigureOut">
              <a:rPr lang="en-PK" smtClean="0"/>
              <a:t>20/04/2024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842D47DD-61D9-428A-9F75-56DB0DA46C3F}" type="slidenum">
              <a:rPr lang="en-PK" smtClean="0"/>
              <a:t>‹#›</a:t>
            </a:fld>
            <a:endParaRPr lang="en-PK"/>
          </a:p>
        </p:txBody>
      </p:sp>
    </p:spTree>
    <p:extLst>
      <p:ext uri="{BB962C8B-B14F-4D97-AF65-F5344CB8AC3E}">
        <p14:creationId xmlns:p14="http://schemas.microsoft.com/office/powerpoint/2010/main" val="232927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78421F-3936-440A-8EB0-C9B049A24B2D}" type="datetimeFigureOut">
              <a:rPr lang="en-PK" smtClean="0"/>
              <a:t>20/04/2024</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2D47DD-61D9-428A-9F75-56DB0DA46C3F}" type="slidenum">
              <a:rPr lang="en-PK" smtClean="0"/>
              <a:t>‹#›</a:t>
            </a:fld>
            <a:endParaRPr lang="en-PK"/>
          </a:p>
        </p:txBody>
      </p:sp>
    </p:spTree>
    <p:extLst>
      <p:ext uri="{BB962C8B-B14F-4D97-AF65-F5344CB8AC3E}">
        <p14:creationId xmlns:p14="http://schemas.microsoft.com/office/powerpoint/2010/main" val="682589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cxnSp>
        <p:nvCxnSpPr>
          <p:cNvPr id="16" name="Straight Connector 15">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53B2EC69-8907-6FAE-077E-7856911ACF3E}"/>
              </a:ext>
            </a:extLst>
          </p:cNvPr>
          <p:cNvSpPr>
            <a:spLocks noGrp="1"/>
          </p:cNvSpPr>
          <p:nvPr>
            <p:ph type="subTitle" idx="1"/>
          </p:nvPr>
        </p:nvSpPr>
        <p:spPr>
          <a:xfrm>
            <a:off x="1507067" y="4050833"/>
            <a:ext cx="7766936" cy="1096899"/>
          </a:xfrm>
        </p:spPr>
        <p:txBody>
          <a:bodyPr>
            <a:normAutofit/>
          </a:bodyPr>
          <a:lstStyle/>
          <a:p>
            <a:r>
              <a:rPr lang="en-US"/>
              <a:t>Lect#8</a:t>
            </a:r>
            <a:endParaRPr lang="en-PK" dirty="0"/>
          </a:p>
        </p:txBody>
      </p:sp>
      <p:sp>
        <p:nvSpPr>
          <p:cNvPr id="2" name="Title 1">
            <a:extLst>
              <a:ext uri="{FF2B5EF4-FFF2-40B4-BE49-F238E27FC236}">
                <a16:creationId xmlns:a16="http://schemas.microsoft.com/office/drawing/2014/main" id="{EF97AD31-8EC4-8816-9C94-F4A5B93A6D75}"/>
              </a:ext>
            </a:extLst>
          </p:cNvPr>
          <p:cNvSpPr>
            <a:spLocks noGrp="1"/>
          </p:cNvSpPr>
          <p:nvPr>
            <p:ph type="ctrTitle"/>
          </p:nvPr>
        </p:nvSpPr>
        <p:spPr>
          <a:xfrm>
            <a:off x="1507067" y="1397000"/>
            <a:ext cx="7766936" cy="2653836"/>
          </a:xfrm>
        </p:spPr>
        <p:txBody>
          <a:bodyPr>
            <a:normAutofit/>
          </a:bodyPr>
          <a:lstStyle/>
          <a:p>
            <a:r>
              <a:rPr lang="en-US"/>
              <a:t>DSA</a:t>
            </a:r>
            <a:endParaRPr lang="en-PK" dirty="0"/>
          </a:p>
        </p:txBody>
      </p:sp>
    </p:spTree>
    <p:extLst>
      <p:ext uri="{BB962C8B-B14F-4D97-AF65-F5344CB8AC3E}">
        <p14:creationId xmlns:p14="http://schemas.microsoft.com/office/powerpoint/2010/main" val="2744315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7590-AF47-CDCA-3C4B-64BB105C71EC}"/>
              </a:ext>
            </a:extLst>
          </p:cNvPr>
          <p:cNvSpPr>
            <a:spLocks noGrp="1"/>
          </p:cNvSpPr>
          <p:nvPr>
            <p:ph type="title"/>
          </p:nvPr>
        </p:nvSpPr>
        <p:spPr/>
        <p:txBody>
          <a:bodyPr/>
          <a:lstStyle/>
          <a:p>
            <a:r>
              <a:rPr lang="en-US" dirty="0"/>
              <a:t>Disconnected Graph</a:t>
            </a:r>
            <a:endParaRPr lang="en-PK" dirty="0"/>
          </a:p>
        </p:txBody>
      </p:sp>
      <p:sp>
        <p:nvSpPr>
          <p:cNvPr id="3" name="Content Placeholder 2">
            <a:extLst>
              <a:ext uri="{FF2B5EF4-FFF2-40B4-BE49-F238E27FC236}">
                <a16:creationId xmlns:a16="http://schemas.microsoft.com/office/drawing/2014/main" id="{9CDDFF0E-656B-9F22-3CBC-83A168C6F008}"/>
              </a:ext>
            </a:extLst>
          </p:cNvPr>
          <p:cNvSpPr>
            <a:spLocks noGrp="1"/>
          </p:cNvSpPr>
          <p:nvPr>
            <p:ph idx="1"/>
          </p:nvPr>
        </p:nvSpPr>
        <p:spPr/>
        <p:txBody>
          <a:bodyPr/>
          <a:lstStyle/>
          <a:p>
            <a:r>
              <a:rPr lang="en-US" dirty="0"/>
              <a:t>A graph is said to be disconnected if there is no path between even a single pair of nodes.</a:t>
            </a:r>
            <a:endParaRPr lang="en-PK" dirty="0"/>
          </a:p>
        </p:txBody>
      </p:sp>
      <p:pic>
        <p:nvPicPr>
          <p:cNvPr id="5" name="Picture 4">
            <a:extLst>
              <a:ext uri="{FF2B5EF4-FFF2-40B4-BE49-F238E27FC236}">
                <a16:creationId xmlns:a16="http://schemas.microsoft.com/office/drawing/2014/main" id="{F6B294EB-16D3-2A0B-7A96-42C8D1758099}"/>
              </a:ext>
            </a:extLst>
          </p:cNvPr>
          <p:cNvPicPr>
            <a:picLocks noChangeAspect="1"/>
          </p:cNvPicPr>
          <p:nvPr/>
        </p:nvPicPr>
        <p:blipFill>
          <a:blip r:embed="rId3"/>
          <a:stretch>
            <a:fillRect/>
          </a:stretch>
        </p:blipFill>
        <p:spPr>
          <a:xfrm>
            <a:off x="1863455" y="3014001"/>
            <a:ext cx="6467475" cy="3257550"/>
          </a:xfrm>
          <a:prstGeom prst="rect">
            <a:avLst/>
          </a:prstGeom>
        </p:spPr>
      </p:pic>
    </p:spTree>
    <p:extLst>
      <p:ext uri="{BB962C8B-B14F-4D97-AF65-F5344CB8AC3E}">
        <p14:creationId xmlns:p14="http://schemas.microsoft.com/office/powerpoint/2010/main" val="39940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7F3D-BA16-0195-3E44-7C06C174D928}"/>
              </a:ext>
            </a:extLst>
          </p:cNvPr>
          <p:cNvSpPr>
            <a:spLocks noGrp="1"/>
          </p:cNvSpPr>
          <p:nvPr>
            <p:ph type="title"/>
          </p:nvPr>
        </p:nvSpPr>
        <p:spPr/>
        <p:txBody>
          <a:bodyPr/>
          <a:lstStyle/>
          <a:p>
            <a:r>
              <a:rPr lang="en-US" dirty="0"/>
              <a:t>Tree Graph</a:t>
            </a:r>
            <a:endParaRPr lang="en-PK" dirty="0"/>
          </a:p>
        </p:txBody>
      </p:sp>
      <p:sp>
        <p:nvSpPr>
          <p:cNvPr id="3" name="Content Placeholder 2">
            <a:extLst>
              <a:ext uri="{FF2B5EF4-FFF2-40B4-BE49-F238E27FC236}">
                <a16:creationId xmlns:a16="http://schemas.microsoft.com/office/drawing/2014/main" id="{C46DEFE3-B324-9E2B-622A-0C1541E82EBE}"/>
              </a:ext>
            </a:extLst>
          </p:cNvPr>
          <p:cNvSpPr>
            <a:spLocks noGrp="1"/>
          </p:cNvSpPr>
          <p:nvPr>
            <p:ph idx="1"/>
          </p:nvPr>
        </p:nvSpPr>
        <p:spPr/>
        <p:txBody>
          <a:bodyPr/>
          <a:lstStyle/>
          <a:p>
            <a:r>
              <a:rPr lang="en-US" dirty="0"/>
              <a:t>A connected graph T without any cycle is called a tree graph or free tree or simple a tree.</a:t>
            </a:r>
          </a:p>
          <a:p>
            <a:r>
              <a:rPr lang="en-US" dirty="0"/>
              <a:t>There is always only one unique simple path P between any two nodes u and v</a:t>
            </a:r>
            <a:endParaRPr lang="en-PK" dirty="0"/>
          </a:p>
        </p:txBody>
      </p:sp>
      <p:pic>
        <p:nvPicPr>
          <p:cNvPr id="5" name="Picture 4">
            <a:extLst>
              <a:ext uri="{FF2B5EF4-FFF2-40B4-BE49-F238E27FC236}">
                <a16:creationId xmlns:a16="http://schemas.microsoft.com/office/drawing/2014/main" id="{8CD899E8-6CAA-DF82-41F1-761489EC7969}"/>
              </a:ext>
            </a:extLst>
          </p:cNvPr>
          <p:cNvPicPr>
            <a:picLocks noChangeAspect="1"/>
          </p:cNvPicPr>
          <p:nvPr/>
        </p:nvPicPr>
        <p:blipFill>
          <a:blip r:embed="rId3"/>
          <a:stretch>
            <a:fillRect/>
          </a:stretch>
        </p:blipFill>
        <p:spPr>
          <a:xfrm>
            <a:off x="2917998" y="3337851"/>
            <a:ext cx="4324350" cy="2933700"/>
          </a:xfrm>
          <a:prstGeom prst="rect">
            <a:avLst/>
          </a:prstGeom>
        </p:spPr>
      </p:pic>
    </p:spTree>
    <p:extLst>
      <p:ext uri="{BB962C8B-B14F-4D97-AF65-F5344CB8AC3E}">
        <p14:creationId xmlns:p14="http://schemas.microsoft.com/office/powerpoint/2010/main" val="405600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EB16-696B-DC9F-3D74-3991315AE7C2}"/>
              </a:ext>
            </a:extLst>
          </p:cNvPr>
          <p:cNvSpPr>
            <a:spLocks noGrp="1"/>
          </p:cNvSpPr>
          <p:nvPr>
            <p:ph type="title"/>
          </p:nvPr>
        </p:nvSpPr>
        <p:spPr/>
        <p:txBody>
          <a:bodyPr/>
          <a:lstStyle/>
          <a:p>
            <a:r>
              <a:rPr lang="en-US" dirty="0"/>
              <a:t>Labelled Graph</a:t>
            </a:r>
            <a:endParaRPr lang="en-PK" dirty="0"/>
          </a:p>
        </p:txBody>
      </p:sp>
      <p:sp>
        <p:nvSpPr>
          <p:cNvPr id="3" name="Content Placeholder 2">
            <a:extLst>
              <a:ext uri="{FF2B5EF4-FFF2-40B4-BE49-F238E27FC236}">
                <a16:creationId xmlns:a16="http://schemas.microsoft.com/office/drawing/2014/main" id="{E22ECA7D-E4CF-1B08-4C0F-5EC2FD11D286}"/>
              </a:ext>
            </a:extLst>
          </p:cNvPr>
          <p:cNvSpPr>
            <a:spLocks noGrp="1"/>
          </p:cNvSpPr>
          <p:nvPr>
            <p:ph idx="1"/>
          </p:nvPr>
        </p:nvSpPr>
        <p:spPr/>
        <p:txBody>
          <a:bodyPr/>
          <a:lstStyle/>
          <a:p>
            <a:r>
              <a:rPr lang="en-US"/>
              <a:t>A graph is said to be labelled if its edges are assigned data.</a:t>
            </a:r>
          </a:p>
          <a:p>
            <a:pPr marL="0" indent="0">
              <a:buNone/>
            </a:pPr>
            <a:endParaRPr lang="en-PK" dirty="0"/>
          </a:p>
        </p:txBody>
      </p:sp>
      <p:pic>
        <p:nvPicPr>
          <p:cNvPr id="5" name="Picture 4">
            <a:extLst>
              <a:ext uri="{FF2B5EF4-FFF2-40B4-BE49-F238E27FC236}">
                <a16:creationId xmlns:a16="http://schemas.microsoft.com/office/drawing/2014/main" id="{4AF372A4-5D3B-5B4F-44CA-DED7C1ADEA23}"/>
              </a:ext>
            </a:extLst>
          </p:cNvPr>
          <p:cNvPicPr>
            <a:picLocks noChangeAspect="1"/>
          </p:cNvPicPr>
          <p:nvPr/>
        </p:nvPicPr>
        <p:blipFill>
          <a:blip r:embed="rId3"/>
          <a:stretch>
            <a:fillRect/>
          </a:stretch>
        </p:blipFill>
        <p:spPr>
          <a:xfrm>
            <a:off x="677334" y="2648412"/>
            <a:ext cx="7861755" cy="3392950"/>
          </a:xfrm>
          <a:prstGeom prst="rect">
            <a:avLst/>
          </a:prstGeom>
        </p:spPr>
      </p:pic>
    </p:spTree>
    <p:extLst>
      <p:ext uri="{BB962C8B-B14F-4D97-AF65-F5344CB8AC3E}">
        <p14:creationId xmlns:p14="http://schemas.microsoft.com/office/powerpoint/2010/main" val="141048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B759884-3F19-4AFA-5E60-2CD621A93E4B}"/>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Weighted Graph</a:t>
            </a:r>
            <a:endParaRPr lang="en-PK">
              <a:solidFill>
                <a:schemeClr val="bg1"/>
              </a:solidFill>
            </a:endParaRPr>
          </a:p>
        </p:txBody>
      </p:sp>
      <p:sp>
        <p:nvSpPr>
          <p:cNvPr id="3" name="Content Placeholder 2">
            <a:extLst>
              <a:ext uri="{FF2B5EF4-FFF2-40B4-BE49-F238E27FC236}">
                <a16:creationId xmlns:a16="http://schemas.microsoft.com/office/drawing/2014/main" id="{1838A005-5F24-D19F-0E85-6D2B8D692FE5}"/>
              </a:ext>
            </a:extLst>
          </p:cNvPr>
          <p:cNvSpPr>
            <a:spLocks noGrp="1"/>
          </p:cNvSpPr>
          <p:nvPr>
            <p:ph idx="1"/>
          </p:nvPr>
        </p:nvSpPr>
        <p:spPr>
          <a:xfrm>
            <a:off x="673754" y="2160590"/>
            <a:ext cx="3973943" cy="3440110"/>
          </a:xfrm>
        </p:spPr>
        <p:txBody>
          <a:bodyPr>
            <a:normAutofit/>
          </a:bodyPr>
          <a:lstStyle/>
          <a:p>
            <a:r>
              <a:rPr lang="en-US">
                <a:solidFill>
                  <a:schemeClr val="bg1"/>
                </a:solidFill>
              </a:rPr>
              <a:t>A graph G is said to be weighted if each edge e in G is assigned a non-negative numerical value w(e) called the weight or length of e.</a:t>
            </a:r>
          </a:p>
          <a:p>
            <a:endParaRPr lang="en-PK">
              <a:solidFill>
                <a:schemeClr val="bg1"/>
              </a:solidFill>
            </a:endParaRPr>
          </a:p>
        </p:txBody>
      </p:sp>
      <p:pic>
        <p:nvPicPr>
          <p:cNvPr id="5" name="Picture 4">
            <a:extLst>
              <a:ext uri="{FF2B5EF4-FFF2-40B4-BE49-F238E27FC236}">
                <a16:creationId xmlns:a16="http://schemas.microsoft.com/office/drawing/2014/main" id="{1CD133FD-DA2A-26EE-759B-04C62394006D}"/>
              </a:ext>
            </a:extLst>
          </p:cNvPr>
          <p:cNvPicPr>
            <a:picLocks noChangeAspect="1"/>
          </p:cNvPicPr>
          <p:nvPr/>
        </p:nvPicPr>
        <p:blipFill>
          <a:blip r:embed="rId3"/>
          <a:stretch>
            <a:fillRect/>
          </a:stretch>
        </p:blipFill>
        <p:spPr>
          <a:xfrm>
            <a:off x="6096001" y="2108151"/>
            <a:ext cx="5143500" cy="2629183"/>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4703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81C38-5885-B723-4584-4509AD5D8332}"/>
              </a:ext>
            </a:extLst>
          </p:cNvPr>
          <p:cNvSpPr>
            <a:spLocks noGrp="1"/>
          </p:cNvSpPr>
          <p:nvPr>
            <p:ph type="title"/>
          </p:nvPr>
        </p:nvSpPr>
        <p:spPr/>
        <p:txBody>
          <a:bodyPr/>
          <a:lstStyle/>
          <a:p>
            <a:r>
              <a:rPr lang="en-US" dirty="0"/>
              <a:t>Multiple edges</a:t>
            </a:r>
            <a:endParaRPr lang="en-PK" dirty="0"/>
          </a:p>
        </p:txBody>
      </p:sp>
      <p:sp>
        <p:nvSpPr>
          <p:cNvPr id="3" name="Content Placeholder 2">
            <a:extLst>
              <a:ext uri="{FF2B5EF4-FFF2-40B4-BE49-F238E27FC236}">
                <a16:creationId xmlns:a16="http://schemas.microsoft.com/office/drawing/2014/main" id="{F977E880-01C3-C83A-E951-57BC4DD8140D}"/>
              </a:ext>
            </a:extLst>
          </p:cNvPr>
          <p:cNvSpPr>
            <a:spLocks noGrp="1"/>
          </p:cNvSpPr>
          <p:nvPr>
            <p:ph idx="1"/>
          </p:nvPr>
        </p:nvSpPr>
        <p:spPr/>
        <p:txBody>
          <a:bodyPr/>
          <a:lstStyle/>
          <a:p>
            <a:r>
              <a:rPr lang="en-US" dirty="0"/>
              <a:t>Distinct edges e and e’ are called multiple edges if they connect the same end points, that is, if e=[</a:t>
            </a:r>
            <a:r>
              <a:rPr lang="en-US" dirty="0" err="1"/>
              <a:t>u,v</a:t>
            </a:r>
            <a:r>
              <a:rPr lang="en-US" dirty="0"/>
              <a:t>] and e’=[</a:t>
            </a:r>
            <a:r>
              <a:rPr lang="en-US" dirty="0" err="1"/>
              <a:t>u,v</a:t>
            </a:r>
            <a:r>
              <a:rPr lang="en-US" dirty="0"/>
              <a:t>].</a:t>
            </a:r>
            <a:endParaRPr lang="en-PK" dirty="0"/>
          </a:p>
        </p:txBody>
      </p:sp>
      <p:pic>
        <p:nvPicPr>
          <p:cNvPr id="5" name="Picture 4">
            <a:extLst>
              <a:ext uri="{FF2B5EF4-FFF2-40B4-BE49-F238E27FC236}">
                <a16:creationId xmlns:a16="http://schemas.microsoft.com/office/drawing/2014/main" id="{69463A4B-3B0B-935E-82A7-6A6B52AF759E}"/>
              </a:ext>
            </a:extLst>
          </p:cNvPr>
          <p:cNvPicPr>
            <a:picLocks noChangeAspect="1"/>
          </p:cNvPicPr>
          <p:nvPr/>
        </p:nvPicPr>
        <p:blipFill>
          <a:blip r:embed="rId3"/>
          <a:stretch>
            <a:fillRect/>
          </a:stretch>
        </p:blipFill>
        <p:spPr>
          <a:xfrm>
            <a:off x="2433711" y="3159808"/>
            <a:ext cx="5627077" cy="2312524"/>
          </a:xfrm>
          <a:prstGeom prst="rect">
            <a:avLst/>
          </a:prstGeom>
        </p:spPr>
      </p:pic>
    </p:spTree>
    <p:extLst>
      <p:ext uri="{BB962C8B-B14F-4D97-AF65-F5344CB8AC3E}">
        <p14:creationId xmlns:p14="http://schemas.microsoft.com/office/powerpoint/2010/main" val="141787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13CE-2FC3-ED87-C1FA-6289A80ED680}"/>
              </a:ext>
            </a:extLst>
          </p:cNvPr>
          <p:cNvSpPr>
            <a:spLocks noGrp="1"/>
          </p:cNvSpPr>
          <p:nvPr>
            <p:ph type="title"/>
          </p:nvPr>
        </p:nvSpPr>
        <p:spPr/>
        <p:txBody>
          <a:bodyPr/>
          <a:lstStyle/>
          <a:p>
            <a:r>
              <a:rPr lang="en-US" dirty="0"/>
              <a:t>Loop vs cycle</a:t>
            </a:r>
            <a:endParaRPr lang="en-PK" dirty="0"/>
          </a:p>
        </p:txBody>
      </p:sp>
      <p:sp>
        <p:nvSpPr>
          <p:cNvPr id="6" name="Text Placeholder 5">
            <a:extLst>
              <a:ext uri="{FF2B5EF4-FFF2-40B4-BE49-F238E27FC236}">
                <a16:creationId xmlns:a16="http://schemas.microsoft.com/office/drawing/2014/main" id="{9EC65E5A-B905-67C7-8BF7-4F801D6795D4}"/>
              </a:ext>
            </a:extLst>
          </p:cNvPr>
          <p:cNvSpPr>
            <a:spLocks noGrp="1"/>
          </p:cNvSpPr>
          <p:nvPr>
            <p:ph type="body" idx="1"/>
          </p:nvPr>
        </p:nvSpPr>
        <p:spPr/>
        <p:txBody>
          <a:bodyPr/>
          <a:lstStyle/>
          <a:p>
            <a:r>
              <a:rPr lang="en-US" dirty="0"/>
              <a:t>loop</a:t>
            </a:r>
            <a:endParaRPr lang="en-PK" dirty="0"/>
          </a:p>
        </p:txBody>
      </p:sp>
      <p:sp>
        <p:nvSpPr>
          <p:cNvPr id="3" name="Content Placeholder 2">
            <a:extLst>
              <a:ext uri="{FF2B5EF4-FFF2-40B4-BE49-F238E27FC236}">
                <a16:creationId xmlns:a16="http://schemas.microsoft.com/office/drawing/2014/main" id="{27B455F9-FD4E-EE47-A494-27A518F73728}"/>
              </a:ext>
            </a:extLst>
          </p:cNvPr>
          <p:cNvSpPr>
            <a:spLocks noGrp="1"/>
          </p:cNvSpPr>
          <p:nvPr>
            <p:ph sz="half" idx="2"/>
          </p:nvPr>
        </p:nvSpPr>
        <p:spPr/>
        <p:txBody>
          <a:bodyPr/>
          <a:lstStyle/>
          <a:p>
            <a:r>
              <a:rPr lang="en-US" dirty="0"/>
              <a:t>An edge is called loop if it has identical end points.</a:t>
            </a:r>
          </a:p>
          <a:p>
            <a:r>
              <a:rPr lang="en-US" dirty="0"/>
              <a:t>In a loop we have only a single edge.</a:t>
            </a:r>
          </a:p>
          <a:p>
            <a:pPr marL="0" indent="0">
              <a:buNone/>
            </a:pPr>
            <a:endParaRPr lang="en-PK" dirty="0"/>
          </a:p>
        </p:txBody>
      </p:sp>
      <p:sp>
        <p:nvSpPr>
          <p:cNvPr id="7" name="Text Placeholder 6">
            <a:extLst>
              <a:ext uri="{FF2B5EF4-FFF2-40B4-BE49-F238E27FC236}">
                <a16:creationId xmlns:a16="http://schemas.microsoft.com/office/drawing/2014/main" id="{DC092125-E447-819E-BC85-EC95E5BC8A81}"/>
              </a:ext>
            </a:extLst>
          </p:cNvPr>
          <p:cNvSpPr>
            <a:spLocks noGrp="1"/>
          </p:cNvSpPr>
          <p:nvPr>
            <p:ph type="body" sz="quarter" idx="3"/>
          </p:nvPr>
        </p:nvSpPr>
        <p:spPr/>
        <p:txBody>
          <a:bodyPr/>
          <a:lstStyle/>
          <a:p>
            <a:r>
              <a:rPr lang="en-US" dirty="0"/>
              <a:t> cycle</a:t>
            </a:r>
            <a:endParaRPr lang="en-PK" dirty="0"/>
          </a:p>
        </p:txBody>
      </p:sp>
      <p:pic>
        <p:nvPicPr>
          <p:cNvPr id="5" name="Picture 4">
            <a:extLst>
              <a:ext uri="{FF2B5EF4-FFF2-40B4-BE49-F238E27FC236}">
                <a16:creationId xmlns:a16="http://schemas.microsoft.com/office/drawing/2014/main" id="{A43CE2AD-D9FB-5593-9970-7EA14E06FD7C}"/>
              </a:ext>
            </a:extLst>
          </p:cNvPr>
          <p:cNvPicPr>
            <a:picLocks noChangeAspect="1"/>
          </p:cNvPicPr>
          <p:nvPr/>
        </p:nvPicPr>
        <p:blipFill>
          <a:blip r:embed="rId3"/>
          <a:stretch>
            <a:fillRect/>
          </a:stretch>
        </p:blipFill>
        <p:spPr>
          <a:xfrm>
            <a:off x="675745" y="4120756"/>
            <a:ext cx="4965895" cy="2120558"/>
          </a:xfrm>
          <a:prstGeom prst="rect">
            <a:avLst/>
          </a:prstGeom>
        </p:spPr>
      </p:pic>
      <p:sp>
        <p:nvSpPr>
          <p:cNvPr id="12" name="Content Placeholder 11">
            <a:extLst>
              <a:ext uri="{FF2B5EF4-FFF2-40B4-BE49-F238E27FC236}">
                <a16:creationId xmlns:a16="http://schemas.microsoft.com/office/drawing/2014/main" id="{BD3786E0-B054-DDEB-1284-79D5201FE1C5}"/>
              </a:ext>
            </a:extLst>
          </p:cNvPr>
          <p:cNvSpPr>
            <a:spLocks noGrp="1"/>
          </p:cNvSpPr>
          <p:nvPr>
            <p:ph sz="quarter" idx="4"/>
          </p:nvPr>
        </p:nvSpPr>
        <p:spPr/>
        <p:txBody>
          <a:bodyPr/>
          <a:lstStyle/>
          <a:p>
            <a:r>
              <a:rPr lang="en-US" dirty="0"/>
              <a:t>In cycle, we have a same starting and ending nodes but connected with more than a single edge.</a:t>
            </a:r>
          </a:p>
          <a:p>
            <a:pPr marL="0" indent="0">
              <a:buNone/>
            </a:pPr>
            <a:endParaRPr lang="en-PK" dirty="0"/>
          </a:p>
        </p:txBody>
      </p:sp>
      <p:pic>
        <p:nvPicPr>
          <p:cNvPr id="13" name="Content Placeholder 9">
            <a:extLst>
              <a:ext uri="{FF2B5EF4-FFF2-40B4-BE49-F238E27FC236}">
                <a16:creationId xmlns:a16="http://schemas.microsoft.com/office/drawing/2014/main" id="{62233AE1-9E9C-52D2-300B-B65765D7ABF7}"/>
              </a:ext>
            </a:extLst>
          </p:cNvPr>
          <p:cNvPicPr>
            <a:picLocks noChangeAspect="1"/>
          </p:cNvPicPr>
          <p:nvPr/>
        </p:nvPicPr>
        <p:blipFill>
          <a:blip r:embed="rId4"/>
          <a:stretch>
            <a:fillRect/>
          </a:stretch>
        </p:blipFill>
        <p:spPr>
          <a:xfrm>
            <a:off x="6096000" y="4120756"/>
            <a:ext cx="3583607" cy="2182385"/>
          </a:xfrm>
          <a:prstGeom prst="rect">
            <a:avLst/>
          </a:prstGeom>
        </p:spPr>
      </p:pic>
    </p:spTree>
    <p:extLst>
      <p:ext uri="{BB962C8B-B14F-4D97-AF65-F5344CB8AC3E}">
        <p14:creationId xmlns:p14="http://schemas.microsoft.com/office/powerpoint/2010/main" val="196553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Title 6">
            <a:extLst>
              <a:ext uri="{FF2B5EF4-FFF2-40B4-BE49-F238E27FC236}">
                <a16:creationId xmlns:a16="http://schemas.microsoft.com/office/drawing/2014/main" id="{C27C5C12-16B1-FF74-D8F8-9D1804C010E0}"/>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Multi Graph</a:t>
            </a:r>
            <a:endParaRPr lang="en-PK">
              <a:solidFill>
                <a:schemeClr val="bg1"/>
              </a:solidFill>
            </a:endParaRPr>
          </a:p>
        </p:txBody>
      </p:sp>
      <p:sp>
        <p:nvSpPr>
          <p:cNvPr id="8" name="Content Placeholder 7">
            <a:extLst>
              <a:ext uri="{FF2B5EF4-FFF2-40B4-BE49-F238E27FC236}">
                <a16:creationId xmlns:a16="http://schemas.microsoft.com/office/drawing/2014/main" id="{79E064CF-6627-90F3-9B88-9E6106C468F0}"/>
              </a:ext>
            </a:extLst>
          </p:cNvPr>
          <p:cNvSpPr>
            <a:spLocks noGrp="1"/>
          </p:cNvSpPr>
          <p:nvPr>
            <p:ph idx="1"/>
          </p:nvPr>
        </p:nvSpPr>
        <p:spPr>
          <a:xfrm>
            <a:off x="673754" y="2160590"/>
            <a:ext cx="3973943" cy="3440110"/>
          </a:xfrm>
        </p:spPr>
        <p:txBody>
          <a:bodyPr>
            <a:normAutofit/>
          </a:bodyPr>
          <a:lstStyle/>
          <a:p>
            <a:r>
              <a:rPr lang="en-US">
                <a:solidFill>
                  <a:schemeClr val="bg1"/>
                </a:solidFill>
              </a:rPr>
              <a:t>Multi Graph is a graph consisting of multiple edges and loops</a:t>
            </a:r>
            <a:endParaRPr lang="en-PK">
              <a:solidFill>
                <a:schemeClr val="bg1"/>
              </a:solidFill>
            </a:endParaRPr>
          </a:p>
        </p:txBody>
      </p:sp>
      <p:pic>
        <p:nvPicPr>
          <p:cNvPr id="10" name="Picture 9">
            <a:extLst>
              <a:ext uri="{FF2B5EF4-FFF2-40B4-BE49-F238E27FC236}">
                <a16:creationId xmlns:a16="http://schemas.microsoft.com/office/drawing/2014/main" id="{7AACDF12-F7AC-4360-6801-9DC53DA02C28}"/>
              </a:ext>
            </a:extLst>
          </p:cNvPr>
          <p:cNvPicPr>
            <a:picLocks noChangeAspect="1"/>
          </p:cNvPicPr>
          <p:nvPr/>
        </p:nvPicPr>
        <p:blipFill>
          <a:blip r:embed="rId3"/>
          <a:stretch>
            <a:fillRect/>
          </a:stretch>
        </p:blipFill>
        <p:spPr>
          <a:xfrm>
            <a:off x="6096001" y="2394042"/>
            <a:ext cx="5143500" cy="2057400"/>
          </a:xfrm>
          <a:prstGeom prst="rect">
            <a:avLst/>
          </a:prstGeom>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14365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88BD-B2FE-0BB7-2436-B06CDB672B6D}"/>
              </a:ext>
            </a:extLst>
          </p:cNvPr>
          <p:cNvSpPr>
            <a:spLocks noGrp="1"/>
          </p:cNvSpPr>
          <p:nvPr>
            <p:ph type="title"/>
          </p:nvPr>
        </p:nvSpPr>
        <p:spPr>
          <a:xfrm>
            <a:off x="2849562" y="609600"/>
            <a:ext cx="6424440" cy="1320800"/>
          </a:xfrm>
        </p:spPr>
        <p:txBody>
          <a:bodyPr>
            <a:normAutofit/>
          </a:bodyPr>
          <a:lstStyle/>
          <a:p>
            <a:r>
              <a:rPr lang="en-US" dirty="0"/>
              <a:t>Directed Graph</a:t>
            </a:r>
            <a:endParaRPr lang="en-PK" dirty="0"/>
          </a:p>
        </p:txBody>
      </p:sp>
      <p:pic>
        <p:nvPicPr>
          <p:cNvPr id="26" name="Picture 25" descr="Pins pinned on a white surface and connecting a black thread">
            <a:extLst>
              <a:ext uri="{FF2B5EF4-FFF2-40B4-BE49-F238E27FC236}">
                <a16:creationId xmlns:a16="http://schemas.microsoft.com/office/drawing/2014/main" id="{3A7E29B5-04B9-01D5-F34C-E87AAD104C28}"/>
              </a:ext>
            </a:extLst>
          </p:cNvPr>
          <p:cNvPicPr>
            <a:picLocks noChangeAspect="1"/>
          </p:cNvPicPr>
          <p:nvPr/>
        </p:nvPicPr>
        <p:blipFill rotWithShape="1">
          <a:blip r:embed="rId3"/>
          <a:srcRect l="25110" r="48317"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7" name="Content Placeholder 2">
            <a:extLst>
              <a:ext uri="{FF2B5EF4-FFF2-40B4-BE49-F238E27FC236}">
                <a16:creationId xmlns:a16="http://schemas.microsoft.com/office/drawing/2014/main" id="{D37DF868-33F2-52E7-5934-F7918F3C5514}"/>
              </a:ext>
            </a:extLst>
          </p:cNvPr>
          <p:cNvSpPr>
            <a:spLocks noGrp="1"/>
          </p:cNvSpPr>
          <p:nvPr>
            <p:ph idx="1"/>
          </p:nvPr>
        </p:nvSpPr>
        <p:spPr>
          <a:xfrm>
            <a:off x="2849562" y="2160589"/>
            <a:ext cx="6424440" cy="3880773"/>
          </a:xfrm>
        </p:spPr>
        <p:txBody>
          <a:bodyPr>
            <a:normAutofit/>
          </a:bodyPr>
          <a:lstStyle/>
          <a:p>
            <a:r>
              <a:rPr lang="en-US" dirty="0"/>
              <a:t>Also known as digraph.</a:t>
            </a:r>
          </a:p>
          <a:p>
            <a:r>
              <a:rPr lang="en-US" dirty="0"/>
              <a:t>Edges are represented as arrows pointing from one vertex(node) to another vertex(node).</a:t>
            </a:r>
          </a:p>
          <a:p>
            <a:r>
              <a:rPr lang="en-US" dirty="0"/>
              <a:t>e=(</a:t>
            </a:r>
            <a:r>
              <a:rPr lang="en-US" dirty="0" err="1"/>
              <a:t>u,v</a:t>
            </a:r>
            <a:r>
              <a:rPr lang="en-US" dirty="0"/>
              <a:t>)</a:t>
            </a:r>
          </a:p>
          <a:p>
            <a:r>
              <a:rPr lang="en-US" dirty="0"/>
              <a:t>Use parenthesis here for the ordered pair</a:t>
            </a:r>
            <a:endParaRPr lang="en-PK" dirty="0"/>
          </a:p>
        </p:txBody>
      </p:sp>
      <p:pic>
        <p:nvPicPr>
          <p:cNvPr id="25" name="Picture 24">
            <a:extLst>
              <a:ext uri="{FF2B5EF4-FFF2-40B4-BE49-F238E27FC236}">
                <a16:creationId xmlns:a16="http://schemas.microsoft.com/office/drawing/2014/main" id="{1DA07E92-C56A-C725-5298-0CB623E3F325}"/>
              </a:ext>
            </a:extLst>
          </p:cNvPr>
          <p:cNvPicPr>
            <a:picLocks noChangeAspect="1"/>
          </p:cNvPicPr>
          <p:nvPr/>
        </p:nvPicPr>
        <p:blipFill>
          <a:blip r:embed="rId4"/>
          <a:stretch>
            <a:fillRect/>
          </a:stretch>
        </p:blipFill>
        <p:spPr>
          <a:xfrm>
            <a:off x="3095844" y="4150310"/>
            <a:ext cx="4143375" cy="781050"/>
          </a:xfrm>
          <a:prstGeom prst="rect">
            <a:avLst/>
          </a:prstGeom>
        </p:spPr>
      </p:pic>
      <p:pic>
        <p:nvPicPr>
          <p:cNvPr id="31" name="Picture 30">
            <a:extLst>
              <a:ext uri="{FF2B5EF4-FFF2-40B4-BE49-F238E27FC236}">
                <a16:creationId xmlns:a16="http://schemas.microsoft.com/office/drawing/2014/main" id="{EC6CBABB-EC08-2A17-6731-8884124F00C8}"/>
              </a:ext>
            </a:extLst>
          </p:cNvPr>
          <p:cNvPicPr>
            <a:picLocks noChangeAspect="1"/>
          </p:cNvPicPr>
          <p:nvPr/>
        </p:nvPicPr>
        <p:blipFill>
          <a:blip r:embed="rId5"/>
          <a:stretch>
            <a:fillRect/>
          </a:stretch>
        </p:blipFill>
        <p:spPr>
          <a:xfrm>
            <a:off x="3095844" y="5224763"/>
            <a:ext cx="3009900" cy="1371600"/>
          </a:xfrm>
          <a:prstGeom prst="rect">
            <a:avLst/>
          </a:prstGeom>
        </p:spPr>
      </p:pic>
    </p:spTree>
    <p:extLst>
      <p:ext uri="{BB962C8B-B14F-4D97-AF65-F5344CB8AC3E}">
        <p14:creationId xmlns:p14="http://schemas.microsoft.com/office/powerpoint/2010/main" val="1038907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109734D-4D69-4121-6755-450B6E5BBF4C}"/>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Complete Graph</a:t>
            </a:r>
            <a:endParaRPr lang="en-PK">
              <a:solidFill>
                <a:schemeClr val="bg1"/>
              </a:solidFill>
            </a:endParaRPr>
          </a:p>
        </p:txBody>
      </p:sp>
      <p:sp>
        <p:nvSpPr>
          <p:cNvPr id="3" name="Content Placeholder 2">
            <a:extLst>
              <a:ext uri="{FF2B5EF4-FFF2-40B4-BE49-F238E27FC236}">
                <a16:creationId xmlns:a16="http://schemas.microsoft.com/office/drawing/2014/main" id="{53E5DFBF-03EB-3882-CA12-1A7593FE8437}"/>
              </a:ext>
            </a:extLst>
          </p:cNvPr>
          <p:cNvSpPr>
            <a:spLocks noGrp="1"/>
          </p:cNvSpPr>
          <p:nvPr>
            <p:ph idx="1"/>
          </p:nvPr>
        </p:nvSpPr>
        <p:spPr>
          <a:xfrm>
            <a:off x="673754" y="2160590"/>
            <a:ext cx="3973943" cy="3440110"/>
          </a:xfrm>
        </p:spPr>
        <p:txBody>
          <a:bodyPr>
            <a:normAutofit/>
          </a:bodyPr>
          <a:lstStyle/>
          <a:p>
            <a:r>
              <a:rPr lang="en-US">
                <a:solidFill>
                  <a:schemeClr val="bg1"/>
                </a:solidFill>
              </a:rPr>
              <a:t>Where we have an edge between every pair of vertices.</a:t>
            </a:r>
          </a:p>
          <a:p>
            <a:r>
              <a:rPr lang="en-US">
                <a:solidFill>
                  <a:schemeClr val="bg1"/>
                </a:solidFill>
              </a:rPr>
              <a:t>Also known as universal graph or clique.</a:t>
            </a:r>
            <a:endParaRPr lang="en-PK">
              <a:solidFill>
                <a:schemeClr val="bg1"/>
              </a:solidFill>
            </a:endParaRPr>
          </a:p>
        </p:txBody>
      </p:sp>
      <p:pic>
        <p:nvPicPr>
          <p:cNvPr id="5" name="Picture 4">
            <a:extLst>
              <a:ext uri="{FF2B5EF4-FFF2-40B4-BE49-F238E27FC236}">
                <a16:creationId xmlns:a16="http://schemas.microsoft.com/office/drawing/2014/main" id="{2C3DEC72-FE33-9D79-D45E-9F1D9AB65AC2}"/>
              </a:ext>
            </a:extLst>
          </p:cNvPr>
          <p:cNvPicPr>
            <a:picLocks noChangeAspect="1"/>
          </p:cNvPicPr>
          <p:nvPr/>
        </p:nvPicPr>
        <p:blipFill>
          <a:blip r:embed="rId3"/>
          <a:stretch>
            <a:fillRect/>
          </a:stretch>
        </p:blipFill>
        <p:spPr>
          <a:xfrm>
            <a:off x="6096001" y="1307479"/>
            <a:ext cx="5143500" cy="4230527"/>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5208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A9B34-4AC4-4A0F-246A-737C8CDD4333}"/>
              </a:ext>
            </a:extLst>
          </p:cNvPr>
          <p:cNvSpPr>
            <a:spLocks noGrp="1"/>
          </p:cNvSpPr>
          <p:nvPr>
            <p:ph type="title"/>
          </p:nvPr>
        </p:nvSpPr>
        <p:spPr/>
        <p:txBody>
          <a:bodyPr/>
          <a:lstStyle/>
          <a:p>
            <a:r>
              <a:rPr lang="en-US" dirty="0"/>
              <a:t>Graph</a:t>
            </a:r>
            <a:endParaRPr lang="en-PK" dirty="0"/>
          </a:p>
        </p:txBody>
      </p:sp>
      <p:sp>
        <p:nvSpPr>
          <p:cNvPr id="3" name="Content Placeholder 2">
            <a:extLst>
              <a:ext uri="{FF2B5EF4-FFF2-40B4-BE49-F238E27FC236}">
                <a16:creationId xmlns:a16="http://schemas.microsoft.com/office/drawing/2014/main" id="{030B1014-D1D1-A08F-CD18-3D72E4706DCD}"/>
              </a:ext>
            </a:extLst>
          </p:cNvPr>
          <p:cNvSpPr>
            <a:spLocks noGrp="1"/>
          </p:cNvSpPr>
          <p:nvPr>
            <p:ph idx="1"/>
          </p:nvPr>
        </p:nvSpPr>
        <p:spPr/>
        <p:txBody>
          <a:bodyPr>
            <a:normAutofit/>
          </a:bodyPr>
          <a:lstStyle/>
          <a:p>
            <a:r>
              <a:rPr lang="en-US" sz="2000"/>
              <a:t>Graph is a non-linear data structure.</a:t>
            </a:r>
            <a:endParaRPr lang="en-PK" sz="2000" dirty="0"/>
          </a:p>
        </p:txBody>
      </p:sp>
      <p:pic>
        <p:nvPicPr>
          <p:cNvPr id="5" name="Content Placeholder 4">
            <a:extLst>
              <a:ext uri="{FF2B5EF4-FFF2-40B4-BE49-F238E27FC236}">
                <a16:creationId xmlns:a16="http://schemas.microsoft.com/office/drawing/2014/main" id="{B0EF9FD3-14F0-EE3C-2679-FA538862F8E2}"/>
              </a:ext>
            </a:extLst>
          </p:cNvPr>
          <p:cNvPicPr>
            <a:picLocks noChangeAspect="1"/>
          </p:cNvPicPr>
          <p:nvPr/>
        </p:nvPicPr>
        <p:blipFill>
          <a:blip r:embed="rId3"/>
          <a:stretch>
            <a:fillRect/>
          </a:stretch>
        </p:blipFill>
        <p:spPr>
          <a:xfrm>
            <a:off x="1204119" y="2883876"/>
            <a:ext cx="7543800" cy="3065279"/>
          </a:xfrm>
          <a:prstGeom prst="rect">
            <a:avLst/>
          </a:prstGeom>
        </p:spPr>
      </p:pic>
    </p:spTree>
    <p:extLst>
      <p:ext uri="{BB962C8B-B14F-4D97-AF65-F5344CB8AC3E}">
        <p14:creationId xmlns:p14="http://schemas.microsoft.com/office/powerpoint/2010/main" val="4275082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98F95-4BBD-5861-BC46-F8E80CCB5AB6}"/>
              </a:ext>
            </a:extLst>
          </p:cNvPr>
          <p:cNvSpPr>
            <a:spLocks noGrp="1"/>
          </p:cNvSpPr>
          <p:nvPr>
            <p:ph type="title"/>
          </p:nvPr>
        </p:nvSpPr>
        <p:spPr>
          <a:xfrm>
            <a:off x="1286933" y="609600"/>
            <a:ext cx="10197494" cy="1099457"/>
          </a:xfrm>
        </p:spPr>
        <p:txBody>
          <a:bodyPr>
            <a:normAutofit/>
          </a:bodyPr>
          <a:lstStyle/>
          <a:p>
            <a:r>
              <a:rPr lang="en-US"/>
              <a:t>Graph</a:t>
            </a:r>
            <a:endParaRPr lang="en-PK"/>
          </a:p>
        </p:txBody>
      </p:sp>
      <p:sp>
        <p:nvSpPr>
          <p:cNvPr id="21" name="Isosceles Triangle 2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3" name="Isosceles Triangle 2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aphicFrame>
        <p:nvGraphicFramePr>
          <p:cNvPr id="6" name="Content Placeholder 3">
            <a:extLst>
              <a:ext uri="{FF2B5EF4-FFF2-40B4-BE49-F238E27FC236}">
                <a16:creationId xmlns:a16="http://schemas.microsoft.com/office/drawing/2014/main" id="{81397738-27DB-8B2F-A1B4-B7AF7A39D9FB}"/>
              </a:ext>
            </a:extLst>
          </p:cNvPr>
          <p:cNvGraphicFramePr>
            <a:graphicFrameLocks noGrp="1"/>
          </p:cNvGraphicFramePr>
          <p:nvPr>
            <p:ph idx="1"/>
            <p:extLst>
              <p:ext uri="{D42A27DB-BD31-4B8C-83A1-F6EECF244321}">
                <p14:modId xmlns:p14="http://schemas.microsoft.com/office/powerpoint/2010/main" val="102063346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853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descr="Metal tic-tac-toe game pieces">
            <a:extLst>
              <a:ext uri="{FF2B5EF4-FFF2-40B4-BE49-F238E27FC236}">
                <a16:creationId xmlns:a16="http://schemas.microsoft.com/office/drawing/2014/main" id="{87AC32D0-A4A9-15B5-C13C-A89D77B03F16}"/>
              </a:ext>
            </a:extLst>
          </p:cNvPr>
          <p:cNvPicPr>
            <a:picLocks noChangeAspect="1"/>
          </p:cNvPicPr>
          <p:nvPr/>
        </p:nvPicPr>
        <p:blipFill rotWithShape="1">
          <a:blip r:embed="rId3"/>
          <a:srcRect r="1336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99D5126F-8E31-EF6B-AE67-A036BFA7705F}"/>
              </a:ext>
            </a:extLst>
          </p:cNvPr>
          <p:cNvSpPr>
            <a:spLocks noGrp="1"/>
          </p:cNvSpPr>
          <p:nvPr>
            <p:ph type="title"/>
          </p:nvPr>
        </p:nvSpPr>
        <p:spPr>
          <a:xfrm>
            <a:off x="677333" y="609600"/>
            <a:ext cx="3851123" cy="1320800"/>
          </a:xfrm>
        </p:spPr>
        <p:txBody>
          <a:bodyPr>
            <a:normAutofit/>
          </a:bodyPr>
          <a:lstStyle/>
          <a:p>
            <a:r>
              <a:rPr lang="en-US" dirty="0"/>
              <a:t>Graph</a:t>
            </a:r>
            <a:endParaRPr lang="en-PK" dirty="0"/>
          </a:p>
        </p:txBody>
      </p:sp>
      <p:sp>
        <p:nvSpPr>
          <p:cNvPr id="3" name="Content Placeholder 2">
            <a:extLst>
              <a:ext uri="{FF2B5EF4-FFF2-40B4-BE49-F238E27FC236}">
                <a16:creationId xmlns:a16="http://schemas.microsoft.com/office/drawing/2014/main" id="{29D1342A-404B-0125-52AC-5DC0288A2131}"/>
              </a:ext>
            </a:extLst>
          </p:cNvPr>
          <p:cNvSpPr>
            <a:spLocks noGrp="1"/>
          </p:cNvSpPr>
          <p:nvPr>
            <p:ph idx="1"/>
          </p:nvPr>
        </p:nvSpPr>
        <p:spPr>
          <a:xfrm>
            <a:off x="677334" y="2160589"/>
            <a:ext cx="3851122" cy="3880773"/>
          </a:xfrm>
        </p:spPr>
        <p:txBody>
          <a:bodyPr>
            <a:normAutofit/>
          </a:bodyPr>
          <a:lstStyle/>
          <a:p>
            <a:r>
              <a:rPr lang="en-US"/>
              <a:t>A graph consists of two things:</a:t>
            </a:r>
          </a:p>
          <a:p>
            <a:pPr lvl="1"/>
            <a:r>
              <a:rPr lang="en-US"/>
              <a:t>A set V of elements called nodes.</a:t>
            </a:r>
          </a:p>
          <a:p>
            <a:pPr lvl="1"/>
            <a:r>
              <a:rPr lang="en-US"/>
              <a:t>A set E of edges such that each edge e in E is identified with a unique (unordered) pair [</a:t>
            </a:r>
            <a:r>
              <a:rPr lang="en-US" err="1"/>
              <a:t>u,v</a:t>
            </a:r>
            <a:r>
              <a:rPr lang="en-US"/>
              <a:t>] of nodes in v, denoted by e=[</a:t>
            </a:r>
            <a:r>
              <a:rPr lang="en-US" err="1"/>
              <a:t>u,v</a:t>
            </a:r>
            <a:r>
              <a:rPr lang="en-US"/>
              <a:t>].</a:t>
            </a:r>
          </a:p>
          <a:p>
            <a:pPr lvl="1"/>
            <a:r>
              <a:rPr lang="en-US"/>
              <a:t>We indicate the pairs of the graph by writing G=(V,E)</a:t>
            </a:r>
            <a:endParaRPr lang="en-PK"/>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3402030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C2FA-CAED-23A9-1EE6-D642EAF0D8E3}"/>
              </a:ext>
            </a:extLst>
          </p:cNvPr>
          <p:cNvSpPr>
            <a:spLocks noGrp="1"/>
          </p:cNvSpPr>
          <p:nvPr>
            <p:ph type="title"/>
          </p:nvPr>
        </p:nvSpPr>
        <p:spPr/>
        <p:txBody>
          <a:bodyPr/>
          <a:lstStyle/>
          <a:p>
            <a:r>
              <a:rPr lang="en-US" dirty="0"/>
              <a:t>Adjacent Nodes</a:t>
            </a:r>
            <a:endParaRPr lang="en-PK" dirty="0"/>
          </a:p>
        </p:txBody>
      </p:sp>
      <p:sp>
        <p:nvSpPr>
          <p:cNvPr id="3" name="Content Placeholder 2">
            <a:extLst>
              <a:ext uri="{FF2B5EF4-FFF2-40B4-BE49-F238E27FC236}">
                <a16:creationId xmlns:a16="http://schemas.microsoft.com/office/drawing/2014/main" id="{95EAF855-735F-53C4-B4A6-ACA677550995}"/>
              </a:ext>
            </a:extLst>
          </p:cNvPr>
          <p:cNvSpPr>
            <a:spLocks noGrp="1"/>
          </p:cNvSpPr>
          <p:nvPr>
            <p:ph idx="1"/>
          </p:nvPr>
        </p:nvSpPr>
        <p:spPr/>
        <p:txBody>
          <a:bodyPr/>
          <a:lstStyle/>
          <a:p>
            <a:r>
              <a:rPr lang="en-US" dirty="0"/>
              <a:t>If e=[</a:t>
            </a:r>
            <a:r>
              <a:rPr lang="en-US" dirty="0" err="1"/>
              <a:t>u,v</a:t>
            </a:r>
            <a:r>
              <a:rPr lang="en-US" dirty="0"/>
              <a:t>], then u and v are called adjacent nodes or neighbors.</a:t>
            </a:r>
          </a:p>
          <a:p>
            <a:endParaRPr lang="en-PK" dirty="0"/>
          </a:p>
        </p:txBody>
      </p:sp>
      <p:pic>
        <p:nvPicPr>
          <p:cNvPr id="5" name="Picture 4">
            <a:extLst>
              <a:ext uri="{FF2B5EF4-FFF2-40B4-BE49-F238E27FC236}">
                <a16:creationId xmlns:a16="http://schemas.microsoft.com/office/drawing/2014/main" id="{7A66C2BD-FC7E-C152-22BB-420070DBD2DF}"/>
              </a:ext>
            </a:extLst>
          </p:cNvPr>
          <p:cNvPicPr>
            <a:picLocks noChangeAspect="1"/>
          </p:cNvPicPr>
          <p:nvPr/>
        </p:nvPicPr>
        <p:blipFill>
          <a:blip r:embed="rId3"/>
          <a:stretch>
            <a:fillRect/>
          </a:stretch>
        </p:blipFill>
        <p:spPr>
          <a:xfrm>
            <a:off x="3618355" y="3739025"/>
            <a:ext cx="2714625" cy="723900"/>
          </a:xfrm>
          <a:prstGeom prst="rect">
            <a:avLst/>
          </a:prstGeom>
        </p:spPr>
      </p:pic>
    </p:spTree>
    <p:extLst>
      <p:ext uri="{BB962C8B-B14F-4D97-AF65-F5344CB8AC3E}">
        <p14:creationId xmlns:p14="http://schemas.microsoft.com/office/powerpoint/2010/main" val="33114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4" descr="White puzzle with one red piece">
            <a:extLst>
              <a:ext uri="{FF2B5EF4-FFF2-40B4-BE49-F238E27FC236}">
                <a16:creationId xmlns:a16="http://schemas.microsoft.com/office/drawing/2014/main" id="{DEE1A48D-55FF-E0A4-5F4B-F506E0F90A4F}"/>
              </a:ext>
            </a:extLst>
          </p:cNvPr>
          <p:cNvPicPr>
            <a:picLocks noChangeAspect="1"/>
          </p:cNvPicPr>
          <p:nvPr/>
        </p:nvPicPr>
        <p:blipFill rotWithShape="1">
          <a:blip r:embed="rId3"/>
          <a:srcRect l="18313" r="16709"/>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1D1F096-48D3-74DE-54BD-1FD75E58289A}"/>
              </a:ext>
            </a:extLst>
          </p:cNvPr>
          <p:cNvSpPr>
            <a:spLocks noGrp="1"/>
          </p:cNvSpPr>
          <p:nvPr>
            <p:ph type="title"/>
          </p:nvPr>
        </p:nvSpPr>
        <p:spPr>
          <a:xfrm>
            <a:off x="677333" y="609600"/>
            <a:ext cx="3851123" cy="1320800"/>
          </a:xfrm>
        </p:spPr>
        <p:txBody>
          <a:bodyPr>
            <a:normAutofit/>
          </a:bodyPr>
          <a:lstStyle/>
          <a:p>
            <a:r>
              <a:rPr lang="en-US" dirty="0"/>
              <a:t>Degree of node</a:t>
            </a:r>
            <a:endParaRPr lang="en-PK" dirty="0"/>
          </a:p>
        </p:txBody>
      </p:sp>
      <p:sp>
        <p:nvSpPr>
          <p:cNvPr id="3" name="Content Placeholder 2">
            <a:extLst>
              <a:ext uri="{FF2B5EF4-FFF2-40B4-BE49-F238E27FC236}">
                <a16:creationId xmlns:a16="http://schemas.microsoft.com/office/drawing/2014/main" id="{077AC594-78EF-AFFD-EF17-668436892CEB}"/>
              </a:ext>
            </a:extLst>
          </p:cNvPr>
          <p:cNvSpPr>
            <a:spLocks noGrp="1"/>
          </p:cNvSpPr>
          <p:nvPr>
            <p:ph idx="1"/>
          </p:nvPr>
        </p:nvSpPr>
        <p:spPr>
          <a:xfrm>
            <a:off x="677334" y="2160589"/>
            <a:ext cx="3851122" cy="3880773"/>
          </a:xfrm>
        </p:spPr>
        <p:txBody>
          <a:bodyPr>
            <a:normAutofit/>
          </a:bodyPr>
          <a:lstStyle/>
          <a:p>
            <a:r>
              <a:rPr lang="en-US"/>
              <a:t>The degree of node u, written deg(u), is the number of edges containing u.</a:t>
            </a:r>
          </a:p>
          <a:p>
            <a:r>
              <a:rPr lang="en-US"/>
              <a:t>If deg(u)=0, then u is called isolated node.</a:t>
            </a:r>
            <a:endParaRPr lang="en-PK"/>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31396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8031-0921-0B26-6172-301ADD4C5F50}"/>
              </a:ext>
            </a:extLst>
          </p:cNvPr>
          <p:cNvSpPr>
            <a:spLocks noGrp="1"/>
          </p:cNvSpPr>
          <p:nvPr>
            <p:ph type="title"/>
          </p:nvPr>
        </p:nvSpPr>
        <p:spPr/>
        <p:txBody>
          <a:bodyPr/>
          <a:lstStyle/>
          <a:p>
            <a:r>
              <a:rPr lang="en-US" dirty="0"/>
              <a:t>Path </a:t>
            </a:r>
            <a:endParaRPr lang="en-PK" dirty="0"/>
          </a:p>
        </p:txBody>
      </p:sp>
      <p:sp>
        <p:nvSpPr>
          <p:cNvPr id="3" name="Content Placeholder 2">
            <a:extLst>
              <a:ext uri="{FF2B5EF4-FFF2-40B4-BE49-F238E27FC236}">
                <a16:creationId xmlns:a16="http://schemas.microsoft.com/office/drawing/2014/main" id="{6B9A6B60-386E-5ED3-B22C-8C81B3363BD5}"/>
              </a:ext>
            </a:extLst>
          </p:cNvPr>
          <p:cNvSpPr>
            <a:spLocks noGrp="1"/>
          </p:cNvSpPr>
          <p:nvPr>
            <p:ph idx="1"/>
          </p:nvPr>
        </p:nvSpPr>
        <p:spPr/>
        <p:txBody>
          <a:bodyPr/>
          <a:lstStyle/>
          <a:p>
            <a:r>
              <a:rPr lang="en-US" dirty="0"/>
              <a:t>A path of length n from a node u to another node v is defined as a sequence of n+1 nodes.</a:t>
            </a:r>
          </a:p>
          <a:p>
            <a:pPr marL="857250" lvl="2" indent="0">
              <a:buNone/>
            </a:pPr>
            <a:r>
              <a:rPr lang="en-US" dirty="0"/>
              <a:t>P=(V0,V1,V2,….,Vn)</a:t>
            </a:r>
          </a:p>
          <a:p>
            <a:pPr indent="-285750"/>
            <a:r>
              <a:rPr lang="en-US" dirty="0"/>
              <a:t>The path is said to be closed if V0=Vn</a:t>
            </a:r>
            <a:endParaRPr lang="en-PK" dirty="0"/>
          </a:p>
        </p:txBody>
      </p:sp>
      <p:pic>
        <p:nvPicPr>
          <p:cNvPr id="5" name="Picture 4">
            <a:extLst>
              <a:ext uri="{FF2B5EF4-FFF2-40B4-BE49-F238E27FC236}">
                <a16:creationId xmlns:a16="http://schemas.microsoft.com/office/drawing/2014/main" id="{D9994C4D-F572-30E5-9F34-0DBA5E671DAF}"/>
              </a:ext>
            </a:extLst>
          </p:cNvPr>
          <p:cNvPicPr>
            <a:picLocks noChangeAspect="1"/>
          </p:cNvPicPr>
          <p:nvPr/>
        </p:nvPicPr>
        <p:blipFill>
          <a:blip r:embed="rId3"/>
          <a:stretch>
            <a:fillRect/>
          </a:stretch>
        </p:blipFill>
        <p:spPr>
          <a:xfrm>
            <a:off x="3336534" y="3844656"/>
            <a:ext cx="3943350" cy="2657475"/>
          </a:xfrm>
          <a:prstGeom prst="rect">
            <a:avLst/>
          </a:prstGeom>
        </p:spPr>
      </p:pic>
    </p:spTree>
    <p:extLst>
      <p:ext uri="{BB962C8B-B14F-4D97-AF65-F5344CB8AC3E}">
        <p14:creationId xmlns:p14="http://schemas.microsoft.com/office/powerpoint/2010/main" val="271318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6ADB-4A38-7B9D-9901-A0FBCA5339F4}"/>
              </a:ext>
            </a:extLst>
          </p:cNvPr>
          <p:cNvSpPr>
            <a:spLocks noGrp="1"/>
          </p:cNvSpPr>
          <p:nvPr>
            <p:ph type="title"/>
          </p:nvPr>
        </p:nvSpPr>
        <p:spPr/>
        <p:txBody>
          <a:bodyPr/>
          <a:lstStyle/>
          <a:p>
            <a:r>
              <a:rPr lang="en-US" dirty="0"/>
              <a:t>Simple and Complex Path </a:t>
            </a:r>
            <a:endParaRPr lang="en-PK" dirty="0"/>
          </a:p>
        </p:txBody>
      </p:sp>
      <p:sp>
        <p:nvSpPr>
          <p:cNvPr id="6" name="Text Placeholder 5">
            <a:extLst>
              <a:ext uri="{FF2B5EF4-FFF2-40B4-BE49-F238E27FC236}">
                <a16:creationId xmlns:a16="http://schemas.microsoft.com/office/drawing/2014/main" id="{35B0DB4B-37CA-5943-35BF-35A3C3CDCD22}"/>
              </a:ext>
            </a:extLst>
          </p:cNvPr>
          <p:cNvSpPr>
            <a:spLocks noGrp="1"/>
          </p:cNvSpPr>
          <p:nvPr>
            <p:ph type="body" idx="1"/>
          </p:nvPr>
        </p:nvSpPr>
        <p:spPr/>
        <p:txBody>
          <a:bodyPr/>
          <a:lstStyle/>
          <a:p>
            <a:r>
              <a:rPr lang="en-US" dirty="0"/>
              <a:t>Simple Path</a:t>
            </a:r>
            <a:endParaRPr lang="en-PK" dirty="0"/>
          </a:p>
        </p:txBody>
      </p:sp>
      <p:sp>
        <p:nvSpPr>
          <p:cNvPr id="3" name="Content Placeholder 2">
            <a:extLst>
              <a:ext uri="{FF2B5EF4-FFF2-40B4-BE49-F238E27FC236}">
                <a16:creationId xmlns:a16="http://schemas.microsoft.com/office/drawing/2014/main" id="{B1EC3CAD-F14B-2A8E-D4ED-B17333CF317F}"/>
              </a:ext>
            </a:extLst>
          </p:cNvPr>
          <p:cNvSpPr>
            <a:spLocks noGrp="1"/>
          </p:cNvSpPr>
          <p:nvPr>
            <p:ph sz="half" idx="2"/>
          </p:nvPr>
        </p:nvSpPr>
        <p:spPr/>
        <p:txBody>
          <a:bodyPr/>
          <a:lstStyle/>
          <a:p>
            <a:r>
              <a:rPr lang="en-US" dirty="0"/>
              <a:t>The path is said to be simple if all the nodes are distinct, with the exception that V0 may equal to Vn (in case of close path) otherwise it is complex path.</a:t>
            </a:r>
          </a:p>
          <a:p>
            <a:pPr marL="0" indent="0">
              <a:buNone/>
            </a:pPr>
            <a:endParaRPr lang="en-PK" dirty="0"/>
          </a:p>
        </p:txBody>
      </p:sp>
      <p:sp>
        <p:nvSpPr>
          <p:cNvPr id="7" name="Text Placeholder 6">
            <a:extLst>
              <a:ext uri="{FF2B5EF4-FFF2-40B4-BE49-F238E27FC236}">
                <a16:creationId xmlns:a16="http://schemas.microsoft.com/office/drawing/2014/main" id="{E4E0C041-D149-851D-0115-8B8878175CF9}"/>
              </a:ext>
            </a:extLst>
          </p:cNvPr>
          <p:cNvSpPr>
            <a:spLocks noGrp="1"/>
          </p:cNvSpPr>
          <p:nvPr>
            <p:ph type="body" sz="quarter" idx="3"/>
          </p:nvPr>
        </p:nvSpPr>
        <p:spPr/>
        <p:txBody>
          <a:bodyPr/>
          <a:lstStyle/>
          <a:p>
            <a:r>
              <a:rPr lang="en-US" dirty="0"/>
              <a:t>Complex Path</a:t>
            </a:r>
            <a:endParaRPr lang="en-PK" dirty="0"/>
          </a:p>
        </p:txBody>
      </p:sp>
      <p:sp>
        <p:nvSpPr>
          <p:cNvPr id="8" name="Content Placeholder 7">
            <a:extLst>
              <a:ext uri="{FF2B5EF4-FFF2-40B4-BE49-F238E27FC236}">
                <a16:creationId xmlns:a16="http://schemas.microsoft.com/office/drawing/2014/main" id="{26EDC236-74CA-076D-F6DD-C8D43BCB6590}"/>
              </a:ext>
            </a:extLst>
          </p:cNvPr>
          <p:cNvSpPr>
            <a:spLocks noGrp="1"/>
          </p:cNvSpPr>
          <p:nvPr>
            <p:ph sz="quarter" idx="4"/>
          </p:nvPr>
        </p:nvSpPr>
        <p:spPr/>
        <p:txBody>
          <a:bodyPr/>
          <a:lstStyle/>
          <a:p>
            <a:r>
              <a:rPr lang="en-US" dirty="0"/>
              <a:t>{v0,v1,v4,v3,v1,v2,v5,v3}</a:t>
            </a:r>
          </a:p>
          <a:p>
            <a:pPr marL="0" indent="0">
              <a:buNone/>
            </a:pPr>
            <a:endParaRPr lang="en-PK" dirty="0"/>
          </a:p>
        </p:txBody>
      </p:sp>
      <p:pic>
        <p:nvPicPr>
          <p:cNvPr id="5" name="Picture 4">
            <a:extLst>
              <a:ext uri="{FF2B5EF4-FFF2-40B4-BE49-F238E27FC236}">
                <a16:creationId xmlns:a16="http://schemas.microsoft.com/office/drawing/2014/main" id="{5813A86E-EB0A-1DE3-7E36-FBB359C86606}"/>
              </a:ext>
            </a:extLst>
          </p:cNvPr>
          <p:cNvPicPr>
            <a:picLocks noChangeAspect="1"/>
          </p:cNvPicPr>
          <p:nvPr/>
        </p:nvPicPr>
        <p:blipFill>
          <a:blip r:embed="rId3"/>
          <a:stretch>
            <a:fillRect/>
          </a:stretch>
        </p:blipFill>
        <p:spPr>
          <a:xfrm>
            <a:off x="5257142" y="3429000"/>
            <a:ext cx="3848100" cy="2476500"/>
          </a:xfrm>
          <a:prstGeom prst="rect">
            <a:avLst/>
          </a:prstGeom>
        </p:spPr>
      </p:pic>
    </p:spTree>
    <p:extLst>
      <p:ext uri="{BB962C8B-B14F-4D97-AF65-F5344CB8AC3E}">
        <p14:creationId xmlns:p14="http://schemas.microsoft.com/office/powerpoint/2010/main" val="71289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3147-09FD-AC70-6ECF-89767E63CC56}"/>
              </a:ext>
            </a:extLst>
          </p:cNvPr>
          <p:cNvSpPr>
            <a:spLocks noGrp="1"/>
          </p:cNvSpPr>
          <p:nvPr>
            <p:ph type="title"/>
          </p:nvPr>
        </p:nvSpPr>
        <p:spPr/>
        <p:txBody>
          <a:bodyPr/>
          <a:lstStyle/>
          <a:p>
            <a:r>
              <a:rPr lang="en-US" dirty="0"/>
              <a:t>Connected Graph</a:t>
            </a:r>
            <a:endParaRPr lang="en-PK" dirty="0"/>
          </a:p>
        </p:txBody>
      </p:sp>
      <p:sp>
        <p:nvSpPr>
          <p:cNvPr id="3" name="Content Placeholder 2">
            <a:extLst>
              <a:ext uri="{FF2B5EF4-FFF2-40B4-BE49-F238E27FC236}">
                <a16:creationId xmlns:a16="http://schemas.microsoft.com/office/drawing/2014/main" id="{2C9D5D9D-8772-A1EA-6C89-51B93F2FC020}"/>
              </a:ext>
            </a:extLst>
          </p:cNvPr>
          <p:cNvSpPr>
            <a:spLocks noGrp="1"/>
          </p:cNvSpPr>
          <p:nvPr>
            <p:ph idx="1"/>
          </p:nvPr>
        </p:nvSpPr>
        <p:spPr/>
        <p:txBody>
          <a:bodyPr/>
          <a:lstStyle/>
          <a:p>
            <a:r>
              <a:rPr lang="en-US" dirty="0"/>
              <a:t>A graph is said to be connected if there is a path between any two of its nodes.</a:t>
            </a:r>
          </a:p>
          <a:p>
            <a:pPr marL="0" indent="0">
              <a:buNone/>
            </a:pPr>
            <a:endParaRPr lang="en-PK" dirty="0"/>
          </a:p>
        </p:txBody>
      </p:sp>
      <p:pic>
        <p:nvPicPr>
          <p:cNvPr id="5" name="Picture 4">
            <a:extLst>
              <a:ext uri="{FF2B5EF4-FFF2-40B4-BE49-F238E27FC236}">
                <a16:creationId xmlns:a16="http://schemas.microsoft.com/office/drawing/2014/main" id="{4352762B-4EE9-9D67-D147-3A043233DD4C}"/>
              </a:ext>
            </a:extLst>
          </p:cNvPr>
          <p:cNvPicPr>
            <a:picLocks noChangeAspect="1"/>
          </p:cNvPicPr>
          <p:nvPr/>
        </p:nvPicPr>
        <p:blipFill>
          <a:blip r:embed="rId3"/>
          <a:stretch>
            <a:fillRect/>
          </a:stretch>
        </p:blipFill>
        <p:spPr>
          <a:xfrm>
            <a:off x="2409311" y="2840962"/>
            <a:ext cx="6219825" cy="3200400"/>
          </a:xfrm>
          <a:prstGeom prst="rect">
            <a:avLst/>
          </a:prstGeom>
        </p:spPr>
      </p:pic>
    </p:spTree>
    <p:extLst>
      <p:ext uri="{BB962C8B-B14F-4D97-AF65-F5344CB8AC3E}">
        <p14:creationId xmlns:p14="http://schemas.microsoft.com/office/powerpoint/2010/main" val="6920796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229</TotalTime>
  <Words>548</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DSA</vt:lpstr>
      <vt:lpstr>Graph</vt:lpstr>
      <vt:lpstr>Graph</vt:lpstr>
      <vt:lpstr>Graph</vt:lpstr>
      <vt:lpstr>Adjacent Nodes</vt:lpstr>
      <vt:lpstr>Degree of node</vt:lpstr>
      <vt:lpstr>Path </vt:lpstr>
      <vt:lpstr>Simple and Complex Path </vt:lpstr>
      <vt:lpstr>Connected Graph</vt:lpstr>
      <vt:lpstr>Disconnected Graph</vt:lpstr>
      <vt:lpstr>Tree Graph</vt:lpstr>
      <vt:lpstr>Labelled Graph</vt:lpstr>
      <vt:lpstr>Weighted Graph</vt:lpstr>
      <vt:lpstr>Multiple edges</vt:lpstr>
      <vt:lpstr>Loop vs cycle</vt:lpstr>
      <vt:lpstr>Multi Graph</vt:lpstr>
      <vt:lpstr>Directed Graph</vt:lpstr>
      <vt:lpstr>Complete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dc:title>
  <dc:creator>Noreen Maryam</dc:creator>
  <cp:lastModifiedBy>Noreen Maryam</cp:lastModifiedBy>
  <cp:revision>32</cp:revision>
  <dcterms:created xsi:type="dcterms:W3CDTF">2024-04-19T19:34:35Z</dcterms:created>
  <dcterms:modified xsi:type="dcterms:W3CDTF">2024-04-20T18:40:56Z</dcterms:modified>
</cp:coreProperties>
</file>