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Economica"/>
      <p:regular r:id="rId17"/>
      <p:bold r:id="rId18"/>
      <p:italic r:id="rId19"/>
      <p:boldItalic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http://customooxmlschemas.google.com/">
      <go:slidesCustomData xmlns:go="http://customooxmlschemas.google.com/" r:id="rId25" roundtripDataSignature="AMtx7mhVER0MgMi8aiPymcoUfI0kw9HS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Italic.fntdata"/><Relationship Id="rId22" Type="http://schemas.openxmlformats.org/officeDocument/2006/relationships/font" Target="fonts/OpenSans-bold.fntdata"/><Relationship Id="rId21" Type="http://schemas.openxmlformats.org/officeDocument/2006/relationships/font" Target="fonts/OpenSans-regular.fntdata"/><Relationship Id="rId24" Type="http://schemas.openxmlformats.org/officeDocument/2006/relationships/font" Target="fonts/OpenSans-boldItalic.fntdata"/><Relationship Id="rId23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Economica-regular.fntdata"/><Relationship Id="rId16" Type="http://schemas.openxmlformats.org/officeDocument/2006/relationships/slide" Target="slides/slide11.xml"/><Relationship Id="rId19" Type="http://schemas.openxmlformats.org/officeDocument/2006/relationships/font" Target="fonts/Economica-italic.fntdata"/><Relationship Id="rId18" Type="http://schemas.openxmlformats.org/officeDocument/2006/relationships/font" Target="fonts/Economic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6057c745b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6057c745b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9436ef87b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29436ef87b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6057c745b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6057c745b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10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10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9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9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2" name="Google Shape;22;p12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3" name="Google Shape;23;p12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13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15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6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43;p1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17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17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/>
          <p:nvPr/>
        </p:nvSpPr>
        <p:spPr>
          <a:xfrm>
            <a:off x="2857500" y="869475"/>
            <a:ext cx="3524400" cy="160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Sentiment analysis classification system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using hybrid BERT models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latin typeface="Times New Roman"/>
                <a:ea typeface="Times New Roman"/>
                <a:cs typeface="Times New Roman"/>
                <a:sym typeface="Times New Roman"/>
              </a:rPr>
              <a:t>Amira Samy Talaat</a:t>
            </a:r>
            <a:r>
              <a:rPr b="0" i="0" lang="en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(2023)</a:t>
            </a:r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"/>
          <p:cNvSpPr txBox="1"/>
          <p:nvPr/>
        </p:nvSpPr>
        <p:spPr>
          <a:xfrm>
            <a:off x="2988725" y="2813751"/>
            <a:ext cx="32946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2"/>
              <a:buFont typeface="Arial"/>
              <a:buNone/>
            </a:pPr>
            <a:r>
              <a:rPr b="0" i="0" lang="en" sz="1402" u="none" cap="none" strike="noStrike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      Group Number:  2</a:t>
            </a:r>
            <a:endParaRPr b="0" i="0" sz="1402" u="none" cap="none" strike="noStrike">
              <a:solidFill>
                <a:srgbClr val="24292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2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2"/>
              <a:buFont typeface="Arial"/>
              <a:buNone/>
            </a:pPr>
            <a:r>
              <a:rPr lang="en" sz="1402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      </a:t>
            </a:r>
            <a:r>
              <a:rPr b="0" i="0" lang="en" sz="1402" u="none" cap="none" strike="noStrike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21141064 Basit Hussain</a:t>
            </a:r>
            <a:endParaRPr b="0" i="0" sz="1402" u="none" cap="none" strike="noStrike">
              <a:solidFill>
                <a:srgbClr val="24292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24292F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 RA: Ehsanur Rahman Rhythm</a:t>
            </a:r>
            <a:endParaRPr sz="1300">
              <a:solidFill>
                <a:srgbClr val="1D1C1D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1D1C1D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 ST: </a:t>
            </a:r>
            <a:r>
              <a:rPr lang="en" sz="1300">
                <a:solidFill>
                  <a:srgbClr val="1F1F1F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Mehnaz Ara Fazal</a:t>
            </a:r>
            <a:endParaRPr sz="1402">
              <a:solidFill>
                <a:srgbClr val="24292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6057c745ba_0_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Limitations</a:t>
            </a:r>
            <a:endParaRPr/>
          </a:p>
        </p:txBody>
      </p:sp>
      <p:sp>
        <p:nvSpPr>
          <p:cNvPr id="124" name="Google Shape;124;g26057c745ba_0_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 Dependency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Lack of Interpretability</a:t>
            </a:r>
            <a:endParaRPr/>
          </a:p>
        </p:txBody>
      </p:sp>
      <p:sp>
        <p:nvSpPr>
          <p:cNvPr id="125" name="Google Shape;125;g26057c745ba_0_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 txBox="1"/>
          <p:nvPr/>
        </p:nvSpPr>
        <p:spPr>
          <a:xfrm>
            <a:off x="0" y="1855750"/>
            <a:ext cx="9144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b="1" i="0" sz="5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/>
              <a:t>Introduction</a:t>
            </a:r>
            <a:endParaRPr/>
          </a:p>
        </p:txBody>
      </p:sp>
      <p:sp>
        <p:nvSpPr>
          <p:cNvPr id="70" name="Google Shape;70;p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Highlights the importance of social media in public opinion.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Addresses the need for more accurate sentiment analysis.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Proposes four deep learning models that combine BERT with BiLSTM and BiGRU.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Evaluates model performance on various datasets and compared with pre-trained BERT models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Propose four innovative deep learning models for emotion classification.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Compare four RoBERTa and four DistilBERT models to select the best hybrid model.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Utilize BiGRU and BiLSTM networks to extract context information.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Evaluate models on emoji datasets to test the impact of emojis on classification.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/>
          </a:p>
        </p:txBody>
      </p:sp>
      <p:sp>
        <p:nvSpPr>
          <p:cNvPr id="71" name="Google Shape;71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/>
              <a:t>Objective</a:t>
            </a:r>
            <a:endParaRPr/>
          </a:p>
        </p:txBody>
      </p:sp>
      <p:sp>
        <p:nvSpPr>
          <p:cNvPr id="77" name="Google Shape;77;p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Emphasize the focus on enhancing sentiment analysis accuracy.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Highlight the comparison of classical machine learning and hybrid BERT models.</a:t>
            </a:r>
            <a:endParaRPr/>
          </a:p>
        </p:txBody>
      </p:sp>
      <p:sp>
        <p:nvSpPr>
          <p:cNvPr id="78" name="Google Shape;7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/>
              <a:t>Methodology</a:t>
            </a:r>
            <a:endParaRPr/>
          </a:p>
        </p:txBody>
      </p:sp>
      <p:sp>
        <p:nvSpPr>
          <p:cNvPr id="84" name="Google Shape;84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BERT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Usage of two BERT models (BERT and BERT-mini)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Transformation of datasets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</a:t>
            </a:r>
            <a:r>
              <a:rPr lang="en"/>
              <a:t>Development</a:t>
            </a:r>
            <a:endParaRPr sz="21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preprocessing tasks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Hybrid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Training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Second Round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85" name="Google Shape;8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9436ef87b3_0_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1" name="Google Shape;91;g29436ef87b3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056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6057c745ba_0_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" name="Google Shape;97;g26057c745ba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/>
              <a:t>Results and Discussion</a:t>
            </a:r>
            <a:endParaRPr/>
          </a:p>
        </p:txBody>
      </p:sp>
      <p:sp>
        <p:nvSpPr>
          <p:cNvPr id="103" name="Google Shape;10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4" name="Google Shape;104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22975"/>
            <a:ext cx="9144002" cy="392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/>
              <a:t>Conclusion</a:t>
            </a:r>
            <a:endParaRPr/>
          </a:p>
        </p:txBody>
      </p:sp>
      <p:sp>
        <p:nvSpPr>
          <p:cNvPr id="110" name="Google Shape;110;p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study introduced a framework for predicting user emotions from tweets using BERT models and classical machine learning.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Three datasets were used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Hybrid models with BERT and BiGRU layers demonstrated strong performance, especially with large datasets.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RoBERTa models generally outperformed DistilBERT, achieving higher accuracy.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4200"/>
              <a:buNone/>
            </a:pPr>
            <a:r>
              <a:rPr b="1" lang="en"/>
              <a:t>Future Work</a:t>
            </a:r>
            <a:endParaRPr/>
          </a:p>
        </p:txBody>
      </p:sp>
      <p:sp>
        <p:nvSpPr>
          <p:cNvPr id="117" name="Google Shape;117;p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</a:t>
            </a:r>
            <a:r>
              <a:rPr lang="en"/>
              <a:t>xtend this work in the future by combining it with classical text classification algorithms.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increase the performance of the present system, the most up-to-date approaches to feature extraction and feature selection will be integrated with traditional methods.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