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gYm+PYCCzO/L9lg83b1114nb6q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56e2087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56e2087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56e2087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56e2087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56e2087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56e2087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553c2cb7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553c2cb7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553c2cb7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553c2cb7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56e2087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56e2087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555d624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555d624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555d624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555d624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56e2087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56e2087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555d6245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555d624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56e2087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56e2087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4"/>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4"/>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3"/>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6"/>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6"/>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7"/>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9"/>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1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1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11"/>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11"/>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2"/>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2811975" y="939800"/>
            <a:ext cx="3499500" cy="29937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BERT-Based Emotion Recognition: </a:t>
            </a:r>
            <a:endParaRPr b="0" i="0" sz="21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A </a:t>
            </a:r>
            <a:r>
              <a:rPr lang="en" sz="2100">
                <a:latin typeface="Times New Roman"/>
                <a:ea typeface="Times New Roman"/>
                <a:cs typeface="Times New Roman"/>
                <a:sym typeface="Times New Roman"/>
              </a:rPr>
              <a:t>Comprehensive</a:t>
            </a:r>
            <a:r>
              <a:rPr b="0" i="0" lang="en" sz="2100" u="none" cap="none" strike="noStrike">
                <a:solidFill>
                  <a:srgbClr val="000000"/>
                </a:solidFill>
                <a:latin typeface="Times New Roman"/>
                <a:ea typeface="Times New Roman"/>
                <a:cs typeface="Times New Roman"/>
                <a:sym typeface="Times New Roman"/>
              </a:rPr>
              <a:t> Study i</a:t>
            </a:r>
            <a:r>
              <a:rPr lang="en" sz="2100">
                <a:latin typeface="Times New Roman"/>
                <a:ea typeface="Times New Roman"/>
                <a:cs typeface="Times New Roman"/>
                <a:sym typeface="Times New Roman"/>
              </a:rPr>
              <a:t>n </a:t>
            </a:r>
            <a:r>
              <a:rPr b="0" i="0" lang="en" sz="2100" u="none" cap="none" strike="noStrike">
                <a:solidFill>
                  <a:srgbClr val="000000"/>
                </a:solidFill>
                <a:latin typeface="Times New Roman"/>
                <a:ea typeface="Times New Roman"/>
                <a:cs typeface="Times New Roman"/>
                <a:sym typeface="Times New Roman"/>
              </a:rPr>
              <a:t>Dari Texts</a:t>
            </a:r>
            <a:endParaRPr b="0" i="0" sz="21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3400"/>
              <a:buFont typeface="Arial"/>
              <a:buNone/>
            </a:pPr>
            <a:r>
              <a:t/>
            </a:r>
            <a:endParaRPr b="0" i="0" sz="3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680"/>
              <a:buFont typeface="Arial"/>
              <a:buNone/>
            </a:pPr>
            <a:r>
              <a:t/>
            </a:r>
            <a:endParaRPr b="0" i="0" sz="4680" u="none" cap="none" strike="noStrike">
              <a:solidFill>
                <a:srgbClr val="000000"/>
              </a:solidFill>
              <a:latin typeface="Economica"/>
              <a:ea typeface="Economica"/>
              <a:cs typeface="Economica"/>
              <a:sym typeface="Economica"/>
            </a:endParaRPr>
          </a:p>
        </p:txBody>
      </p:sp>
      <p:sp>
        <p:nvSpPr>
          <p:cNvPr id="63" name="Google Shape;63;p1"/>
          <p:cNvSpPr txBox="1"/>
          <p:nvPr/>
        </p:nvSpPr>
        <p:spPr>
          <a:xfrm>
            <a:off x="2925550" y="2464850"/>
            <a:ext cx="3499500" cy="1814100"/>
          </a:xfrm>
          <a:prstGeom prst="rect">
            <a:avLst/>
          </a:prstGeom>
          <a:noFill/>
          <a:ln>
            <a:noFill/>
          </a:ln>
        </p:spPr>
        <p:txBody>
          <a:bodyPr anchorCtr="0" anchor="t" bIns="91425" lIns="91425" spcFirstLastPara="1" rIns="91425" wrap="square" tIns="91425">
            <a:spAutoFit/>
          </a:bodyPr>
          <a:lstStyle/>
          <a:p>
            <a:pPr indent="0" lvl="0" marL="0" marR="0" rtl="0" algn="just">
              <a:lnSpc>
                <a:spcPct val="142857"/>
              </a:lnSpc>
              <a:spcBef>
                <a:spcPts val="0"/>
              </a:spcBef>
              <a:spcAft>
                <a:spcPts val="0"/>
              </a:spcAft>
              <a:buClr>
                <a:srgbClr val="000000"/>
              </a:buClr>
              <a:buSzPts val="1300"/>
              <a:buFont typeface="Arial"/>
              <a:buNone/>
            </a:pPr>
            <a:r>
              <a:rPr b="0" i="0" lang="en" sz="1300" u="none" cap="none" strike="noStrike">
                <a:solidFill>
                  <a:srgbClr val="24292F"/>
                </a:solidFill>
                <a:highlight>
                  <a:srgbClr val="FFFFFF"/>
                </a:highlight>
                <a:latin typeface="Times New Roman"/>
                <a:ea typeface="Times New Roman"/>
                <a:cs typeface="Times New Roman"/>
                <a:sym typeface="Times New Roman"/>
              </a:rPr>
              <a:t>                 Group Number: 02</a:t>
            </a:r>
            <a:endParaRPr b="0" i="0" sz="1300" u="none" cap="none" strike="noStrike">
              <a:solidFill>
                <a:srgbClr val="24292F"/>
              </a:solidFill>
              <a:highlight>
                <a:srgbClr val="FFFFFF"/>
              </a:highlight>
              <a:latin typeface="Times New Roman"/>
              <a:ea typeface="Times New Roman"/>
              <a:cs typeface="Times New Roman"/>
              <a:sym typeface="Times New Roman"/>
            </a:endParaRPr>
          </a:p>
          <a:p>
            <a:pPr indent="0" lvl="0" marL="0" marR="0" rtl="0" algn="just">
              <a:lnSpc>
                <a:spcPct val="142857"/>
              </a:lnSpc>
              <a:spcBef>
                <a:spcPts val="0"/>
              </a:spcBef>
              <a:spcAft>
                <a:spcPts val="0"/>
              </a:spcAft>
              <a:buClr>
                <a:schemeClr val="dk1"/>
              </a:buClr>
              <a:buSzPts val="1100"/>
              <a:buFont typeface="Arial"/>
              <a:buNone/>
            </a:pPr>
            <a:r>
              <a:rPr b="0" i="0" lang="en" sz="1300" u="none" cap="none" strike="noStrike">
                <a:solidFill>
                  <a:srgbClr val="24292F"/>
                </a:solidFill>
                <a:highlight>
                  <a:schemeClr val="lt1"/>
                </a:highlight>
                <a:latin typeface="Times New Roman"/>
                <a:ea typeface="Times New Roman"/>
                <a:cs typeface="Times New Roman"/>
                <a:sym typeface="Times New Roman"/>
              </a:rPr>
              <a:t>                 RA: Ehsanur Rahman Rhythm</a:t>
            </a:r>
            <a:endParaRPr b="0" i="0" sz="1300" u="none" cap="none" strike="noStrike">
              <a:solidFill>
                <a:srgbClr val="1D1C1D"/>
              </a:solidFill>
              <a:highlight>
                <a:schemeClr val="lt1"/>
              </a:highlight>
              <a:latin typeface="Times New Roman"/>
              <a:ea typeface="Times New Roman"/>
              <a:cs typeface="Times New Roman"/>
              <a:sym typeface="Times New Roman"/>
            </a:endParaRPr>
          </a:p>
          <a:p>
            <a:pPr indent="0" lvl="0" marL="0" marR="0" rtl="0" algn="just">
              <a:lnSpc>
                <a:spcPct val="142857"/>
              </a:lnSpc>
              <a:spcBef>
                <a:spcPts val="0"/>
              </a:spcBef>
              <a:spcAft>
                <a:spcPts val="0"/>
              </a:spcAft>
              <a:buClr>
                <a:schemeClr val="dk1"/>
              </a:buClr>
              <a:buSzPts val="1100"/>
              <a:buFont typeface="Arial"/>
              <a:buNone/>
            </a:pPr>
            <a:r>
              <a:rPr b="0" i="0" lang="en" sz="1300" u="none" cap="none" strike="noStrike">
                <a:solidFill>
                  <a:srgbClr val="1D1C1D"/>
                </a:solidFill>
                <a:highlight>
                  <a:schemeClr val="lt1"/>
                </a:highlight>
                <a:latin typeface="Times New Roman"/>
                <a:ea typeface="Times New Roman"/>
                <a:cs typeface="Times New Roman"/>
                <a:sym typeface="Times New Roman"/>
              </a:rPr>
              <a:t>                 ST: </a:t>
            </a:r>
            <a:r>
              <a:rPr b="0" i="0" lang="en" sz="1300" u="none" cap="none" strike="noStrike">
                <a:solidFill>
                  <a:srgbClr val="1F1F1F"/>
                </a:solidFill>
                <a:highlight>
                  <a:schemeClr val="lt1"/>
                </a:highlight>
                <a:latin typeface="Times New Roman"/>
                <a:ea typeface="Times New Roman"/>
                <a:cs typeface="Times New Roman"/>
                <a:sym typeface="Times New Roman"/>
              </a:rPr>
              <a:t>Mehnaz Ara Fazal</a:t>
            </a:r>
            <a:endParaRPr b="0" i="0" sz="1300" u="none" cap="none" strike="noStrike">
              <a:solidFill>
                <a:srgbClr val="1D1C1D"/>
              </a:solidFill>
              <a:highlight>
                <a:schemeClr val="lt1"/>
              </a:highlight>
              <a:latin typeface="Times New Roman"/>
              <a:ea typeface="Times New Roman"/>
              <a:cs typeface="Times New Roman"/>
              <a:sym typeface="Times New Roman"/>
            </a:endParaRPr>
          </a:p>
          <a:p>
            <a:pPr indent="0" lvl="0" marL="0" marR="0" rtl="0" algn="just">
              <a:lnSpc>
                <a:spcPct val="142857"/>
              </a:lnSpc>
              <a:spcBef>
                <a:spcPts val="0"/>
              </a:spcBef>
              <a:spcAft>
                <a:spcPts val="0"/>
              </a:spcAft>
              <a:buClr>
                <a:srgbClr val="000000"/>
              </a:buClr>
              <a:buSzPts val="1300"/>
              <a:buFont typeface="Arial"/>
              <a:buNone/>
            </a:pPr>
            <a:r>
              <a:rPr b="0" i="0" lang="en" sz="1300" u="none" cap="none" strike="noStrike">
                <a:solidFill>
                  <a:srgbClr val="24292F"/>
                </a:solidFill>
                <a:highlight>
                  <a:srgbClr val="FFFFFF"/>
                </a:highlight>
                <a:latin typeface="Times New Roman"/>
                <a:ea typeface="Times New Roman"/>
                <a:cs typeface="Times New Roman"/>
                <a:sym typeface="Times New Roman"/>
              </a:rPr>
              <a:t>                 241057 Malika Muradi</a:t>
            </a:r>
            <a:endParaRPr b="0" i="0" sz="1300" u="none" cap="none" strike="noStrike">
              <a:solidFill>
                <a:srgbClr val="24292F"/>
              </a:solidFill>
              <a:highlight>
                <a:srgbClr val="FFFFFF"/>
              </a:highlight>
              <a:latin typeface="Times New Roman"/>
              <a:ea typeface="Times New Roman"/>
              <a:cs typeface="Times New Roman"/>
              <a:sym typeface="Times New Roman"/>
            </a:endParaRPr>
          </a:p>
          <a:p>
            <a:pPr indent="0" lvl="0" marL="0" marR="0" rtl="0" algn="just">
              <a:lnSpc>
                <a:spcPct val="142857"/>
              </a:lnSpc>
              <a:spcBef>
                <a:spcPts val="0"/>
              </a:spcBef>
              <a:spcAft>
                <a:spcPts val="0"/>
              </a:spcAft>
              <a:buClr>
                <a:srgbClr val="000000"/>
              </a:buClr>
              <a:buSzPts val="1300"/>
              <a:buFont typeface="Arial"/>
              <a:buNone/>
            </a:pPr>
            <a:r>
              <a:rPr b="0" i="0" lang="en" sz="1300" u="none" cap="none" strike="noStrike">
                <a:solidFill>
                  <a:srgbClr val="24292F"/>
                </a:solidFill>
                <a:highlight>
                  <a:srgbClr val="FFFFFF"/>
                </a:highlight>
                <a:latin typeface="Times New Roman"/>
                <a:ea typeface="Times New Roman"/>
                <a:cs typeface="Times New Roman"/>
                <a:sym typeface="Times New Roman"/>
              </a:rPr>
              <a:t>                 21141064 Basit Hussain</a:t>
            </a:r>
            <a:endParaRPr b="0" i="0" sz="1300" u="none" cap="none" strike="noStrike">
              <a:solidFill>
                <a:srgbClr val="24292F"/>
              </a:solidFill>
              <a:highlight>
                <a:srgbClr val="FFFFFF"/>
              </a:highlight>
              <a:latin typeface="Times New Roman"/>
              <a:ea typeface="Times New Roman"/>
              <a:cs typeface="Times New Roman"/>
              <a:sym typeface="Times New Roman"/>
            </a:endParaRPr>
          </a:p>
          <a:p>
            <a:pPr indent="0" lvl="0" marL="0" marR="0" rtl="0" algn="l">
              <a:lnSpc>
                <a:spcPct val="142857"/>
              </a:lnSpc>
              <a:spcBef>
                <a:spcPts val="0"/>
              </a:spcBef>
              <a:spcAft>
                <a:spcPts val="0"/>
              </a:spcAft>
              <a:buClr>
                <a:srgbClr val="000000"/>
              </a:buClr>
              <a:buSzPts val="1300"/>
              <a:buFont typeface="Arial"/>
              <a:buNone/>
            </a:pPr>
            <a:r>
              <a:rPr b="0" i="0" lang="en" sz="1300" u="none" cap="none" strike="noStrike">
                <a:solidFill>
                  <a:srgbClr val="24292F"/>
                </a:solidFill>
                <a:highlight>
                  <a:srgbClr val="FFFFFF"/>
                </a:highlight>
                <a:latin typeface="Times New Roman"/>
                <a:ea typeface="Times New Roman"/>
                <a:cs typeface="Times New Roman"/>
                <a:sym typeface="Times New Roman"/>
              </a:rPr>
              <a:t>          </a:t>
            </a:r>
            <a:endParaRPr b="0" i="0" sz="1300" u="none" cap="none" strike="noStrike">
              <a:solidFill>
                <a:srgbClr val="1D1C1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a56e208756_0_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and Discussion (Con…)</a:t>
            </a:r>
            <a:endParaRPr/>
          </a:p>
        </p:txBody>
      </p:sp>
      <p:sp>
        <p:nvSpPr>
          <p:cNvPr id="122" name="Google Shape;122;g2a56e208756_0_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3" name="Google Shape;123;g2a56e208756_0_25"/>
          <p:cNvPicPr preferRelativeResize="0"/>
          <p:nvPr/>
        </p:nvPicPr>
        <p:blipFill>
          <a:blip r:embed="rId3">
            <a:alphaModFix/>
          </a:blip>
          <a:stretch>
            <a:fillRect/>
          </a:stretch>
        </p:blipFill>
        <p:spPr>
          <a:xfrm>
            <a:off x="311700" y="1210238"/>
            <a:ext cx="3366175" cy="2723025"/>
          </a:xfrm>
          <a:prstGeom prst="rect">
            <a:avLst/>
          </a:prstGeom>
          <a:noFill/>
          <a:ln>
            <a:noFill/>
          </a:ln>
        </p:spPr>
      </p:pic>
      <p:pic>
        <p:nvPicPr>
          <p:cNvPr id="124" name="Google Shape;124;g2a56e208756_0_25"/>
          <p:cNvPicPr preferRelativeResize="0"/>
          <p:nvPr/>
        </p:nvPicPr>
        <p:blipFill>
          <a:blip r:embed="rId4">
            <a:alphaModFix/>
          </a:blip>
          <a:stretch>
            <a:fillRect/>
          </a:stretch>
        </p:blipFill>
        <p:spPr>
          <a:xfrm>
            <a:off x="5388218" y="1147225"/>
            <a:ext cx="3444082" cy="2786050"/>
          </a:xfrm>
          <a:prstGeom prst="rect">
            <a:avLst/>
          </a:prstGeom>
          <a:noFill/>
          <a:ln>
            <a:noFill/>
          </a:ln>
        </p:spPr>
      </p:pic>
      <p:sp>
        <p:nvSpPr>
          <p:cNvPr id="125" name="Google Shape;125;g2a56e208756_0_25"/>
          <p:cNvSpPr txBox="1"/>
          <p:nvPr/>
        </p:nvSpPr>
        <p:spPr>
          <a:xfrm>
            <a:off x="530675" y="3933275"/>
            <a:ext cx="288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Fig 1: Confusion Metric for ParsBERT Model</a:t>
            </a:r>
            <a:endParaRPr sz="800">
              <a:solidFill>
                <a:schemeClr val="dk1"/>
              </a:solidFill>
              <a:latin typeface="Open Sans"/>
              <a:ea typeface="Open Sans"/>
              <a:cs typeface="Open Sans"/>
              <a:sym typeface="Open Sans"/>
            </a:endParaRPr>
          </a:p>
        </p:txBody>
      </p:sp>
      <p:sp>
        <p:nvSpPr>
          <p:cNvPr id="126" name="Google Shape;126;g2a56e208756_0_25"/>
          <p:cNvSpPr txBox="1"/>
          <p:nvPr/>
        </p:nvSpPr>
        <p:spPr>
          <a:xfrm>
            <a:off x="5551725" y="3933275"/>
            <a:ext cx="304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Fig 2: Confusion Metric for Multilingual BERT Model</a:t>
            </a:r>
            <a:endParaRPr sz="8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a56e208756_0_38"/>
          <p:cNvSpPr txBox="1"/>
          <p:nvPr>
            <p:ph type="title"/>
          </p:nvPr>
        </p:nvSpPr>
        <p:spPr>
          <a:xfrm>
            <a:off x="311700" y="304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300"/>
              <a:t>Implementation</a:t>
            </a:r>
            <a:r>
              <a:rPr lang="en" sz="3300"/>
              <a:t> Of Explainable AI</a:t>
            </a:r>
            <a:endParaRPr sz="3300"/>
          </a:p>
        </p:txBody>
      </p:sp>
      <p:sp>
        <p:nvSpPr>
          <p:cNvPr id="132" name="Google Shape;132;g2a56e208756_0_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Explainable AI for Pars BERT model</a:t>
            </a:r>
            <a:endParaRPr sz="1200"/>
          </a:p>
        </p:txBody>
      </p:sp>
      <p:pic>
        <p:nvPicPr>
          <p:cNvPr id="133" name="Google Shape;133;g2a56e208756_0_38"/>
          <p:cNvPicPr preferRelativeResize="0"/>
          <p:nvPr/>
        </p:nvPicPr>
        <p:blipFill>
          <a:blip r:embed="rId3">
            <a:alphaModFix/>
          </a:blip>
          <a:stretch>
            <a:fillRect/>
          </a:stretch>
        </p:blipFill>
        <p:spPr>
          <a:xfrm>
            <a:off x="472723" y="1810475"/>
            <a:ext cx="7225901" cy="169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a56e208756_0_44"/>
          <p:cNvPicPr preferRelativeResize="0"/>
          <p:nvPr/>
        </p:nvPicPr>
        <p:blipFill>
          <a:blip r:embed="rId3">
            <a:alphaModFix/>
          </a:blip>
          <a:stretch>
            <a:fillRect/>
          </a:stretch>
        </p:blipFill>
        <p:spPr>
          <a:xfrm>
            <a:off x="619000" y="1923788"/>
            <a:ext cx="6550375" cy="2519625"/>
          </a:xfrm>
          <a:prstGeom prst="rect">
            <a:avLst/>
          </a:prstGeom>
          <a:noFill/>
          <a:ln>
            <a:noFill/>
          </a:ln>
        </p:spPr>
      </p:pic>
      <p:sp>
        <p:nvSpPr>
          <p:cNvPr id="139" name="Google Shape;139;g2a56e208756_0_44"/>
          <p:cNvSpPr txBox="1"/>
          <p:nvPr>
            <p:ph idx="1" type="body"/>
          </p:nvPr>
        </p:nvSpPr>
        <p:spPr>
          <a:xfrm>
            <a:off x="311700" y="135050"/>
            <a:ext cx="8520600" cy="4444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3300">
              <a:latin typeface="Economica"/>
              <a:ea typeface="Economica"/>
              <a:cs typeface="Economica"/>
              <a:sym typeface="Economica"/>
            </a:endParaRPr>
          </a:p>
          <a:p>
            <a:pPr indent="-304800" lvl="0" marL="457200" rtl="0" algn="l">
              <a:spcBef>
                <a:spcPts val="0"/>
              </a:spcBef>
              <a:spcAft>
                <a:spcPts val="0"/>
              </a:spcAft>
              <a:buSzPts val="1200"/>
              <a:buChar char="●"/>
            </a:pPr>
            <a:r>
              <a:rPr lang="en" sz="1200"/>
              <a:t>Greetings and salutations to all my dear compatriots who participated in the march today and to those honorable people who could not participate for some reason, may God protect them all and solve the problems of Mullah Ali Yaar and their pilgrimage to Karbala.</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nvSpPr>
        <p:spPr>
          <a:xfrm>
            <a:off x="-205275" y="2156100"/>
            <a:ext cx="91440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1" i="0" lang="en" sz="4200" u="none" cap="none" strike="noStrike">
                <a:solidFill>
                  <a:schemeClr val="dk1"/>
                </a:solidFill>
                <a:latin typeface="Times New Roman"/>
                <a:ea typeface="Times New Roman"/>
                <a:cs typeface="Times New Roman"/>
                <a:sym typeface="Times New Roman"/>
              </a:rPr>
              <a:t>THANK YOU</a:t>
            </a:r>
            <a:endParaRPr b="1" i="0" sz="4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553c2cb7f_1_1"/>
          <p:cNvSpPr txBox="1"/>
          <p:nvPr>
            <p:ph idx="1" type="body"/>
          </p:nvPr>
        </p:nvSpPr>
        <p:spPr>
          <a:xfrm>
            <a:off x="311700" y="67525"/>
            <a:ext cx="8520600" cy="45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latin typeface="Economica"/>
                <a:ea typeface="Economica"/>
                <a:cs typeface="Economica"/>
                <a:sym typeface="Economica"/>
              </a:rPr>
              <a:t>Introduction:</a:t>
            </a:r>
            <a:endParaRPr b="1" sz="2100">
              <a:latin typeface="Economica"/>
              <a:ea typeface="Economica"/>
              <a:cs typeface="Economica"/>
              <a:sym typeface="Economica"/>
            </a:endParaRPr>
          </a:p>
          <a:p>
            <a:pPr indent="0" lvl="0" marL="0" rtl="0" algn="l">
              <a:spcBef>
                <a:spcPts val="0"/>
              </a:spcBef>
              <a:spcAft>
                <a:spcPts val="0"/>
              </a:spcAft>
              <a:buNone/>
            </a:pPr>
            <a:r>
              <a:t/>
            </a:r>
            <a:endParaRPr b="1"/>
          </a:p>
          <a:p>
            <a:pPr indent="-304800" lvl="0" marL="457200" rtl="0" algn="l">
              <a:spcBef>
                <a:spcPts val="0"/>
              </a:spcBef>
              <a:spcAft>
                <a:spcPts val="0"/>
              </a:spcAft>
              <a:buSzPts val="1200"/>
              <a:buChar char="●"/>
            </a:pPr>
            <a:r>
              <a:rPr lang="en" sz="1200"/>
              <a:t>Low resource language with over 110 million speaker </a:t>
            </a:r>
            <a:r>
              <a:rPr lang="en" sz="1200"/>
              <a:t>around</a:t>
            </a:r>
            <a:r>
              <a:rPr lang="en" sz="1200"/>
              <a:t> the world</a:t>
            </a:r>
            <a:endParaRPr sz="1200"/>
          </a:p>
          <a:p>
            <a:pPr indent="-304800" lvl="0" marL="457200" rtl="0" algn="l">
              <a:spcBef>
                <a:spcPts val="0"/>
              </a:spcBef>
              <a:spcAft>
                <a:spcPts val="0"/>
              </a:spcAft>
              <a:buSzPts val="1200"/>
              <a:buChar char="●"/>
            </a:pPr>
            <a:r>
              <a:rPr lang="en" sz="1200"/>
              <a:t>Importance of Dari language in </a:t>
            </a:r>
            <a:r>
              <a:rPr lang="en" sz="1200"/>
              <a:t>Businesses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Economica"/>
                <a:ea typeface="Economica"/>
                <a:cs typeface="Economica"/>
                <a:sym typeface="Economica"/>
              </a:rPr>
              <a:t>Literature review:</a:t>
            </a:r>
            <a:endParaRPr b="1">
              <a:latin typeface="Economica"/>
              <a:ea typeface="Economica"/>
              <a:cs typeface="Economica"/>
              <a:sym typeface="Economica"/>
            </a:endParaRPr>
          </a:p>
          <a:p>
            <a:pPr indent="0" lvl="0" marL="0" rtl="0" algn="l">
              <a:spcBef>
                <a:spcPts val="0"/>
              </a:spcBef>
              <a:spcAft>
                <a:spcPts val="0"/>
              </a:spcAft>
              <a:buNone/>
            </a:pPr>
            <a:r>
              <a:t/>
            </a:r>
            <a:endParaRPr b="1"/>
          </a:p>
          <a:p>
            <a:pPr indent="-304800" lvl="0" marL="457200" rtl="0" algn="l">
              <a:spcBef>
                <a:spcPts val="0"/>
              </a:spcBef>
              <a:spcAft>
                <a:spcPts val="0"/>
              </a:spcAft>
              <a:buSzPts val="1200"/>
              <a:buChar char="●"/>
            </a:pPr>
            <a:r>
              <a:rPr lang="en" sz="1200"/>
              <a:t>EmoPars and ArmanEmo two human labeled dataset,</a:t>
            </a:r>
            <a:endParaRPr sz="1200"/>
          </a:p>
          <a:p>
            <a:pPr indent="-304800" lvl="1" marL="914400" rtl="0" algn="l">
              <a:spcBef>
                <a:spcPts val="0"/>
              </a:spcBef>
              <a:spcAft>
                <a:spcPts val="0"/>
              </a:spcAft>
              <a:buSzPts val="1200"/>
              <a:buChar char="○"/>
            </a:pPr>
            <a:r>
              <a:rPr lang="en" sz="1200"/>
              <a:t>F1-score  0.76 and  o.81</a:t>
            </a:r>
            <a:endParaRPr sz="1200"/>
          </a:p>
          <a:p>
            <a:pPr indent="-304800" lvl="0" marL="457200" rtl="0" algn="l">
              <a:spcBef>
                <a:spcPts val="0"/>
              </a:spcBef>
              <a:spcAft>
                <a:spcPts val="0"/>
              </a:spcAft>
              <a:buSzPts val="1200"/>
              <a:buChar char="●"/>
            </a:pPr>
            <a:r>
              <a:rPr lang="en" sz="1200"/>
              <a:t>Compare Pars BERT and Multilingual BERT</a:t>
            </a:r>
            <a:endParaRPr sz="1200"/>
          </a:p>
          <a:p>
            <a:pPr indent="-304800" lvl="1" marL="914400" rtl="0" algn="l">
              <a:spcBef>
                <a:spcPts val="0"/>
              </a:spcBef>
              <a:spcAft>
                <a:spcPts val="0"/>
              </a:spcAft>
              <a:buSzPts val="1200"/>
              <a:buChar char="○"/>
            </a:pPr>
            <a:r>
              <a:rPr lang="en" sz="1200"/>
              <a:t>Performance evaluated in NLP tasks</a:t>
            </a:r>
            <a:endParaRPr sz="1200"/>
          </a:p>
          <a:p>
            <a:pPr indent="-304800" lvl="1" marL="914400" rtl="0" algn="l">
              <a:spcBef>
                <a:spcPts val="0"/>
              </a:spcBef>
              <a:spcAft>
                <a:spcPts val="0"/>
              </a:spcAft>
              <a:buSzPts val="1200"/>
              <a:buChar char="○"/>
            </a:pPr>
            <a:r>
              <a:rPr lang="en" sz="1200"/>
              <a:t>Pars BERT better performance </a:t>
            </a:r>
            <a:endParaRPr sz="1200"/>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a553c2cb7f_1_6"/>
          <p:cNvSpPr txBox="1"/>
          <p:nvPr>
            <p:ph idx="1" type="body"/>
          </p:nvPr>
        </p:nvSpPr>
        <p:spPr>
          <a:xfrm>
            <a:off x="311700" y="889150"/>
            <a:ext cx="8520600" cy="398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b="1" lang="en"/>
              <a:t>Data collection:</a:t>
            </a:r>
            <a:endParaRPr sz="1300">
              <a:solidFill>
                <a:srgbClr val="374151"/>
              </a:solidFill>
            </a:endParaRPr>
          </a:p>
          <a:p>
            <a:pPr indent="-304800" lvl="1" marL="914400" rtl="0" algn="l">
              <a:spcBef>
                <a:spcPts val="0"/>
              </a:spcBef>
              <a:spcAft>
                <a:spcPts val="0"/>
              </a:spcAft>
              <a:buClr>
                <a:srgbClr val="374151"/>
              </a:buClr>
              <a:buSzPts val="1200"/>
              <a:buFont typeface="Open Sans"/>
              <a:buChar char="●"/>
            </a:pPr>
            <a:r>
              <a:rPr lang="en" sz="1200">
                <a:solidFill>
                  <a:srgbClr val="374151"/>
                </a:solidFill>
              </a:rPr>
              <a:t>ArmanEmo </a:t>
            </a:r>
            <a:endParaRPr sz="1200">
              <a:solidFill>
                <a:srgbClr val="374151"/>
              </a:solidFill>
            </a:endParaRPr>
          </a:p>
          <a:p>
            <a:pPr indent="-304800" lvl="1" marL="914400" rtl="0" algn="l">
              <a:spcBef>
                <a:spcPts val="0"/>
              </a:spcBef>
              <a:spcAft>
                <a:spcPts val="0"/>
              </a:spcAft>
              <a:buClr>
                <a:srgbClr val="374151"/>
              </a:buClr>
              <a:buSzPts val="1200"/>
              <a:buFont typeface="Open Sans"/>
              <a:buChar char="●"/>
            </a:pPr>
            <a:r>
              <a:rPr lang="en" sz="1200">
                <a:solidFill>
                  <a:srgbClr val="374151"/>
                </a:solidFill>
              </a:rPr>
              <a:t>Comprehensive manually labeled emotion dataset</a:t>
            </a:r>
            <a:endParaRPr sz="1200">
              <a:solidFill>
                <a:srgbClr val="374151"/>
              </a:solidFill>
            </a:endParaRPr>
          </a:p>
          <a:p>
            <a:pPr indent="-304800" lvl="1" marL="914400" rtl="0" algn="l">
              <a:spcBef>
                <a:spcPts val="0"/>
              </a:spcBef>
              <a:spcAft>
                <a:spcPts val="0"/>
              </a:spcAft>
              <a:buClr>
                <a:srgbClr val="374151"/>
              </a:buClr>
              <a:buSzPts val="1200"/>
              <a:buFont typeface="Open Sans"/>
              <a:buChar char="●"/>
            </a:pPr>
            <a:r>
              <a:rPr lang="en" sz="1200">
                <a:solidFill>
                  <a:srgbClr val="374151"/>
                </a:solidFill>
              </a:rPr>
              <a:t>7,000+ Dari Sentences</a:t>
            </a:r>
            <a:endParaRPr sz="1200">
              <a:solidFill>
                <a:srgbClr val="374151"/>
              </a:solidFill>
            </a:endParaRPr>
          </a:p>
          <a:p>
            <a:pPr indent="-304800" lvl="1" marL="914400" rtl="0" algn="l">
              <a:spcBef>
                <a:spcPts val="0"/>
              </a:spcBef>
              <a:spcAft>
                <a:spcPts val="0"/>
              </a:spcAft>
              <a:buClr>
                <a:srgbClr val="374151"/>
              </a:buClr>
              <a:buSzPts val="1200"/>
              <a:buFont typeface="Open Sans"/>
              <a:buChar char="●"/>
            </a:pPr>
            <a:r>
              <a:rPr lang="en" sz="1200">
                <a:solidFill>
                  <a:srgbClr val="374151"/>
                </a:solidFill>
              </a:rPr>
              <a:t>Categorized into 7 Emotion Classes (Anger, Fear, Happiness, Hatred, Sadness, Wonder, Other)</a:t>
            </a:r>
            <a:endParaRPr sz="1200">
              <a:solidFill>
                <a:srgbClr val="374151"/>
              </a:solidFill>
            </a:endParaRPr>
          </a:p>
          <a:p>
            <a:pPr indent="-304800" lvl="1" marL="914400" rtl="0" algn="l">
              <a:spcBef>
                <a:spcPts val="0"/>
              </a:spcBef>
              <a:spcAft>
                <a:spcPts val="0"/>
              </a:spcAft>
              <a:buClr>
                <a:srgbClr val="374151"/>
              </a:buClr>
              <a:buSzPts val="1200"/>
              <a:buFont typeface="Open Sans"/>
              <a:buChar char="●"/>
            </a:pPr>
            <a:r>
              <a:rPr lang="en" sz="1200">
                <a:solidFill>
                  <a:srgbClr val="374151"/>
                </a:solidFill>
              </a:rPr>
              <a:t>Source of comments from (Twitter, Instagram, Digikala (Iranian e-commerce platform))</a:t>
            </a:r>
            <a:endParaRPr sz="1200">
              <a:solidFill>
                <a:srgbClr val="374151"/>
              </a:solidFill>
            </a:endParaRPr>
          </a:p>
          <a:p>
            <a:pPr indent="0" lvl="0" marL="0" rtl="0" algn="l">
              <a:spcBef>
                <a:spcPts val="1500"/>
              </a:spcBef>
              <a:spcAft>
                <a:spcPts val="0"/>
              </a:spcAft>
              <a:buNone/>
            </a:pPr>
            <a:r>
              <a:rPr b="1" lang="en"/>
              <a:t>B.      Data Augmentation:</a:t>
            </a:r>
            <a:endParaRPr b="1"/>
          </a:p>
          <a:p>
            <a:pPr indent="-311150" lvl="1" marL="914400" rtl="0" algn="l">
              <a:spcBef>
                <a:spcPts val="0"/>
              </a:spcBef>
              <a:spcAft>
                <a:spcPts val="0"/>
              </a:spcAft>
              <a:buClr>
                <a:srgbClr val="374151"/>
              </a:buClr>
              <a:buSzPts val="1300"/>
              <a:buFont typeface="Roboto"/>
              <a:buChar char="●"/>
            </a:pPr>
            <a:r>
              <a:rPr lang="en" sz="1200">
                <a:latin typeface="Roboto"/>
                <a:ea typeface="Roboto"/>
                <a:cs typeface="Roboto"/>
                <a:sym typeface="Roboto"/>
              </a:rPr>
              <a:t>Random Oversampling Technique </a:t>
            </a:r>
            <a:endParaRPr b="1"/>
          </a:p>
          <a:p>
            <a:pPr indent="0" lvl="0" marL="0" rtl="0" algn="l">
              <a:spcBef>
                <a:spcPts val="1500"/>
              </a:spcBef>
              <a:spcAft>
                <a:spcPts val="1500"/>
              </a:spcAft>
              <a:buNone/>
            </a:pPr>
            <a:r>
              <a:t/>
            </a:r>
            <a:endParaRPr sz="1200">
              <a:solidFill>
                <a:srgbClr val="374151"/>
              </a:solidFill>
            </a:endParaRPr>
          </a:p>
        </p:txBody>
      </p:sp>
      <p:sp>
        <p:nvSpPr>
          <p:cNvPr id="74" name="Google Shape;74;g2a553c2cb7f_1_6"/>
          <p:cNvSpPr txBox="1"/>
          <p:nvPr>
            <p:ph type="title"/>
          </p:nvPr>
        </p:nvSpPr>
        <p:spPr>
          <a:xfrm>
            <a:off x="311700" y="67450"/>
            <a:ext cx="8520600" cy="82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pic>
        <p:nvPicPr>
          <p:cNvPr id="75" name="Google Shape;75;g2a553c2cb7f_1_6"/>
          <p:cNvPicPr preferRelativeResize="0"/>
          <p:nvPr/>
        </p:nvPicPr>
        <p:blipFill>
          <a:blip r:embed="rId3">
            <a:alphaModFix/>
          </a:blip>
          <a:stretch>
            <a:fillRect/>
          </a:stretch>
        </p:blipFill>
        <p:spPr>
          <a:xfrm>
            <a:off x="3761152" y="2822300"/>
            <a:ext cx="2239600" cy="1756924"/>
          </a:xfrm>
          <a:prstGeom prst="rect">
            <a:avLst/>
          </a:prstGeom>
          <a:noFill/>
          <a:ln>
            <a:noFill/>
          </a:ln>
        </p:spPr>
      </p:pic>
      <p:pic>
        <p:nvPicPr>
          <p:cNvPr id="76" name="Google Shape;76;g2a553c2cb7f_1_6"/>
          <p:cNvPicPr preferRelativeResize="0"/>
          <p:nvPr/>
        </p:nvPicPr>
        <p:blipFill>
          <a:blip r:embed="rId4">
            <a:alphaModFix/>
          </a:blip>
          <a:stretch>
            <a:fillRect/>
          </a:stretch>
        </p:blipFill>
        <p:spPr>
          <a:xfrm>
            <a:off x="6610875" y="2907938"/>
            <a:ext cx="1975225" cy="1585650"/>
          </a:xfrm>
          <a:prstGeom prst="rect">
            <a:avLst/>
          </a:prstGeom>
          <a:noFill/>
          <a:ln>
            <a:noFill/>
          </a:ln>
        </p:spPr>
      </p:pic>
      <p:sp>
        <p:nvSpPr>
          <p:cNvPr id="77" name="Google Shape;77;g2a553c2cb7f_1_6"/>
          <p:cNvSpPr txBox="1"/>
          <p:nvPr/>
        </p:nvSpPr>
        <p:spPr>
          <a:xfrm>
            <a:off x="4054925" y="4493575"/>
            <a:ext cx="2313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latin typeface="Open Sans"/>
                <a:ea typeface="Open Sans"/>
                <a:cs typeface="Open Sans"/>
                <a:sym typeface="Open Sans"/>
              </a:rPr>
              <a:t>Fig 1: Sentiment Distribution before Augmentation </a:t>
            </a:r>
            <a:endParaRPr sz="600">
              <a:solidFill>
                <a:schemeClr val="dk1"/>
              </a:solidFill>
              <a:latin typeface="Open Sans"/>
              <a:ea typeface="Open Sans"/>
              <a:cs typeface="Open Sans"/>
              <a:sym typeface="Open Sans"/>
            </a:endParaRPr>
          </a:p>
        </p:txBody>
      </p:sp>
      <p:sp>
        <p:nvSpPr>
          <p:cNvPr id="78" name="Google Shape;78;g2a553c2cb7f_1_6"/>
          <p:cNvSpPr txBox="1"/>
          <p:nvPr/>
        </p:nvSpPr>
        <p:spPr>
          <a:xfrm>
            <a:off x="6738250" y="4493575"/>
            <a:ext cx="1945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latin typeface="Open Sans"/>
                <a:ea typeface="Open Sans"/>
                <a:cs typeface="Open Sans"/>
                <a:sym typeface="Open Sans"/>
              </a:rPr>
              <a:t>Fig 1: Sentiment Distribution after  Augmentation </a:t>
            </a:r>
            <a:endParaRPr sz="6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56e208756_0_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(Con…)</a:t>
            </a:r>
            <a:endParaRPr/>
          </a:p>
        </p:txBody>
      </p:sp>
      <p:sp>
        <p:nvSpPr>
          <p:cNvPr id="84" name="Google Shape;84;g2a56e208756_0_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C.      Data Preprocessing:</a:t>
            </a:r>
            <a:endParaRPr sz="13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000000"/>
                </a:solidFill>
                <a:latin typeface="Roboto"/>
                <a:ea typeface="Roboto"/>
                <a:cs typeface="Roboto"/>
                <a:sym typeface="Roboto"/>
              </a:rPr>
              <a:t>Data Cleaning</a:t>
            </a:r>
            <a:r>
              <a:rPr lang="en" sz="1200">
                <a:solidFill>
                  <a:srgbClr val="374151"/>
                </a:solidFill>
                <a:latin typeface="Roboto"/>
                <a:ea typeface="Roboto"/>
                <a:cs typeface="Roboto"/>
                <a:sym typeface="Roboto"/>
              </a:rPr>
              <a:t> </a:t>
            </a:r>
            <a:endParaRPr sz="1200">
              <a:solidFill>
                <a:srgbClr val="374151"/>
              </a:solidFill>
              <a:latin typeface="Roboto"/>
              <a:ea typeface="Roboto"/>
              <a:cs typeface="Roboto"/>
              <a:sym typeface="Roboto"/>
            </a:endParaRPr>
          </a:p>
          <a:p>
            <a:pPr indent="-304800" lvl="1" marL="914400" rtl="0" algn="l">
              <a:lnSpc>
                <a:spcPct val="160000"/>
              </a:lnSpc>
              <a:spcBef>
                <a:spcPts val="0"/>
              </a:spcBef>
              <a:spcAft>
                <a:spcPts val="0"/>
              </a:spcAft>
              <a:buClr>
                <a:srgbClr val="374151"/>
              </a:buClr>
              <a:buSzPts val="1200"/>
              <a:buFont typeface="Roboto"/>
              <a:buChar char="●"/>
            </a:pPr>
            <a:r>
              <a:rPr lang="en" sz="1200">
                <a:solidFill>
                  <a:srgbClr val="000000"/>
                </a:solidFill>
                <a:latin typeface="Roboto"/>
                <a:ea typeface="Roboto"/>
                <a:cs typeface="Roboto"/>
                <a:sym typeface="Roboto"/>
              </a:rPr>
              <a:t>Tokenization Techniques (</a:t>
            </a:r>
            <a:r>
              <a:rPr lang="en" sz="1200">
                <a:solidFill>
                  <a:srgbClr val="374151"/>
                </a:solidFill>
                <a:latin typeface="Roboto"/>
                <a:ea typeface="Roboto"/>
                <a:cs typeface="Roboto"/>
                <a:sym typeface="Roboto"/>
              </a:rPr>
              <a:t>ParsBERT Tokenizer and Multilingual BERT Tokenizer)</a:t>
            </a:r>
            <a:endParaRPr sz="1200">
              <a:solidFill>
                <a:srgbClr val="000000"/>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Mapping Tokens to Word IDs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Representative Split for Training and Testing 85% for Training Data 15% for Testing Data</a:t>
            </a:r>
            <a:endParaRPr sz="1200">
              <a:solidFill>
                <a:srgbClr val="000000"/>
              </a:solidFill>
            </a:endParaRPr>
          </a:p>
          <a:p>
            <a:pPr indent="0" lvl="0" marL="0" rtl="0" algn="l">
              <a:spcBef>
                <a:spcPts val="1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a555d6245c_0_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90" name="Google Shape;90;g2a555d6245c_0_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b="1" lang="en"/>
              <a:t>ParsBERT Model:</a:t>
            </a:r>
            <a:endParaRPr sz="1300">
              <a:solidFill>
                <a:srgbClr val="374151"/>
              </a:solidFill>
              <a:latin typeface="Roboto"/>
              <a:ea typeface="Roboto"/>
              <a:cs typeface="Roboto"/>
              <a:sym typeface="Roboto"/>
            </a:endParaRPr>
          </a:p>
          <a:p>
            <a:pPr indent="0" lvl="0" marL="0" rtl="0" algn="l">
              <a:lnSpc>
                <a:spcPct val="160000"/>
              </a:lnSpc>
              <a:spcBef>
                <a:spcPts val="1400"/>
              </a:spcBef>
              <a:spcAft>
                <a:spcPts val="0"/>
              </a:spcAft>
              <a:buClr>
                <a:schemeClr val="dk1"/>
              </a:buClr>
              <a:buSzPts val="1100"/>
              <a:buFont typeface="Arial"/>
              <a:buNone/>
            </a:pPr>
            <a:r>
              <a:rPr b="1" lang="en" sz="1200">
                <a:latin typeface="Roboto"/>
                <a:ea typeface="Roboto"/>
                <a:cs typeface="Roboto"/>
                <a:sym typeface="Roboto"/>
              </a:rPr>
              <a:t>. </a:t>
            </a:r>
            <a:r>
              <a:rPr lang="en" sz="1200">
                <a:latin typeface="Roboto"/>
                <a:ea typeface="Roboto"/>
                <a:cs typeface="Roboto"/>
                <a:sym typeface="Roboto"/>
              </a:rPr>
              <a:t>       </a:t>
            </a:r>
            <a:r>
              <a:rPr b="1" lang="en" sz="1200">
                <a:latin typeface="Roboto"/>
                <a:ea typeface="Roboto"/>
                <a:cs typeface="Roboto"/>
                <a:sym typeface="Roboto"/>
              </a:rPr>
              <a:t>Overview</a:t>
            </a:r>
            <a:endParaRPr b="1" sz="1200">
              <a:latin typeface="Roboto"/>
              <a:ea typeface="Roboto"/>
              <a:cs typeface="Roboto"/>
              <a:sym typeface="Roboto"/>
            </a:endParaRPr>
          </a:p>
          <a:p>
            <a:pPr indent="-304800" lvl="0" marL="457200" rtl="0" algn="l">
              <a:spcBef>
                <a:spcPts val="4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Utilization: Pre-trained Pars-BERT model</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Domain: Emotion detection within Dari text</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Foundation: Based on Google BERT architecture</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Pre-training Data:</a:t>
            </a:r>
            <a:endParaRPr b="1"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Extensive Persian corpora</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Diverse writing styles (scientific, literary, journalistic)</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Statistics</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3.9 million documents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73 million sentences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Lexical repository of 1.3 billion words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a555d6245c_0_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(Con…)</a:t>
            </a:r>
            <a:endParaRPr/>
          </a:p>
        </p:txBody>
      </p:sp>
      <p:sp>
        <p:nvSpPr>
          <p:cNvPr id="96" name="Google Shape;96;g2a555d6245c_0_1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lnSpc>
                <a:spcPct val="160000"/>
              </a:lnSpc>
              <a:spcBef>
                <a:spcPts val="1400"/>
              </a:spcBef>
              <a:spcAft>
                <a:spcPts val="0"/>
              </a:spcAft>
              <a:buClr>
                <a:schemeClr val="dk1"/>
              </a:buClr>
              <a:buSzPts val="1100"/>
              <a:buFont typeface="Arial"/>
              <a:buNone/>
            </a:pPr>
            <a:r>
              <a:rPr b="1" lang="en" sz="1650">
                <a:latin typeface="Roboto"/>
                <a:ea typeface="Roboto"/>
                <a:cs typeface="Roboto"/>
                <a:sym typeface="Roboto"/>
              </a:rPr>
              <a:t>Model Architecture</a:t>
            </a:r>
            <a:endParaRPr b="1" sz="1650">
              <a:latin typeface="Roboto"/>
              <a:ea typeface="Roboto"/>
              <a:cs typeface="Roboto"/>
              <a:sym typeface="Roboto"/>
            </a:endParaRPr>
          </a:p>
          <a:p>
            <a:pPr indent="-304800" lvl="0" marL="457200" rtl="0" algn="l">
              <a:spcBef>
                <a:spcPts val="4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Embedding Layer:</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Maps input tokens to vectors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Transformer Blocks: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12 bidirectional blocks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Multi-head self-attention mechanism</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Fully connected feed-forward network</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Training Details: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Batch size: 16</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Learning rate: 2e-5</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Training epochs: 4</a:t>
            </a:r>
            <a:endParaRPr sz="1200">
              <a:solidFill>
                <a:srgbClr val="37415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latin typeface="Roboto"/>
                <a:ea typeface="Roboto"/>
                <a:cs typeface="Roboto"/>
                <a:sym typeface="Roboto"/>
              </a:rPr>
              <a:t>Evaluation and Interpretability</a:t>
            </a:r>
            <a:endParaRPr b="1" sz="1650">
              <a:latin typeface="Roboto"/>
              <a:ea typeface="Roboto"/>
              <a:cs typeface="Roboto"/>
              <a:sym typeface="Roboto"/>
            </a:endParaRPr>
          </a:p>
          <a:p>
            <a:pPr indent="-304800" lvl="0" marL="457200" rtl="0" algn="l">
              <a:spcBef>
                <a:spcPts val="4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Evaluation Process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LIME XAI Method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a56e208756_0_1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(Con…)</a:t>
            </a:r>
            <a:endParaRPr/>
          </a:p>
        </p:txBody>
      </p:sp>
      <p:sp>
        <p:nvSpPr>
          <p:cNvPr id="102" name="Google Shape;102;g2a56e208756_0_1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     Multilingual BERT Model:</a:t>
            </a:r>
            <a:endParaRPr sz="13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Comparative</a:t>
            </a:r>
            <a:r>
              <a:rPr lang="en" sz="1200">
                <a:solidFill>
                  <a:srgbClr val="374151"/>
                </a:solidFill>
                <a:latin typeface="Roboto"/>
                <a:ea typeface="Roboto"/>
                <a:cs typeface="Roboto"/>
                <a:sym typeface="Roboto"/>
              </a:rPr>
              <a:t> analysis</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Utilization: BERT-base-multilingual-cased variant</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Task: Emotion detection in Dari text</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Training Details: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Batch size: 16</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Training epochs: 4</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Fine-tuning:</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Dari text dataset with input IDs, token type IDs, attention masks, and emotion labels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Iterative Process: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Dynamic adjustment of internal parameters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Refinement of ability to discern and classify emotions</a:t>
            </a:r>
            <a:endParaRPr b="1" sz="1200">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a555d6245c_0_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and Discussion</a:t>
            </a:r>
            <a:endParaRPr/>
          </a:p>
        </p:txBody>
      </p:sp>
      <p:sp>
        <p:nvSpPr>
          <p:cNvPr id="108" name="Google Shape;108;g2a555d6245c_0_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9" name="Google Shape;109;g2a555d6245c_0_16"/>
          <p:cNvPicPr preferRelativeResize="0"/>
          <p:nvPr/>
        </p:nvPicPr>
        <p:blipFill rotWithShape="1">
          <a:blip r:embed="rId3">
            <a:alphaModFix/>
          </a:blip>
          <a:srcRect b="10590" l="0" r="0" t="-10590"/>
          <a:stretch/>
        </p:blipFill>
        <p:spPr>
          <a:xfrm>
            <a:off x="311700" y="993325"/>
            <a:ext cx="8520600" cy="280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a56e208756_0_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and Discussion (Con…)</a:t>
            </a:r>
            <a:endParaRPr/>
          </a:p>
        </p:txBody>
      </p:sp>
      <p:sp>
        <p:nvSpPr>
          <p:cNvPr id="115" name="Google Shape;115;g2a56e208756_0_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16" name="Google Shape;116;g2a56e208756_0_19"/>
          <p:cNvPicPr preferRelativeResize="0"/>
          <p:nvPr/>
        </p:nvPicPr>
        <p:blipFill>
          <a:blip r:embed="rId3">
            <a:alphaModFix/>
          </a:blip>
          <a:stretch>
            <a:fillRect/>
          </a:stretch>
        </p:blipFill>
        <p:spPr>
          <a:xfrm>
            <a:off x="311700" y="1225225"/>
            <a:ext cx="8520599" cy="3292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