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8"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C445E-07A5-4696-89D4-4DCEFE3B44A8}" type="doc">
      <dgm:prSet loTypeId="urn:microsoft.com/office/officeart/2005/8/layout/target3" loCatId="relationship" qsTypeId="urn:microsoft.com/office/officeart/2005/8/quickstyle/simple5" qsCatId="simple" csTypeId="urn:microsoft.com/office/officeart/2005/8/colors/accent1_2" csCatId="accent1"/>
      <dgm:spPr/>
      <dgm:t>
        <a:bodyPr/>
        <a:lstStyle/>
        <a:p>
          <a:endParaRPr lang="en-US"/>
        </a:p>
      </dgm:t>
    </dgm:pt>
    <dgm:pt modelId="{0DB452ED-A029-497B-8C27-29CA8B42CE67}">
      <dgm:prSet/>
      <dgm:spPr/>
      <dgm:t>
        <a:bodyPr/>
        <a:lstStyle/>
        <a:p>
          <a:pPr rtl="0"/>
          <a:r>
            <a:rPr lang="en-US" dirty="0" smtClean="0"/>
            <a:t>“STUDY OF EFFECTIVENESS OF TRAINING AND DEVELOPMENT WITH SPECIAL REFERENCE TO VEEKESY POLYMERS PVT LTD”</a:t>
          </a:r>
          <a:endParaRPr lang="en-IN" dirty="0"/>
        </a:p>
      </dgm:t>
    </dgm:pt>
    <dgm:pt modelId="{7EE9941B-80A3-4447-B9A4-62421DC1E149}" type="parTrans" cxnId="{D00E63ED-70EF-429F-828C-1FC2B1E0F90B}">
      <dgm:prSet/>
      <dgm:spPr/>
      <dgm:t>
        <a:bodyPr/>
        <a:lstStyle/>
        <a:p>
          <a:endParaRPr lang="en-US"/>
        </a:p>
      </dgm:t>
    </dgm:pt>
    <dgm:pt modelId="{E17CB0EE-146F-4115-AEF1-C8EE92A775FF}" type="sibTrans" cxnId="{D00E63ED-70EF-429F-828C-1FC2B1E0F90B}">
      <dgm:prSet/>
      <dgm:spPr/>
      <dgm:t>
        <a:bodyPr/>
        <a:lstStyle/>
        <a:p>
          <a:endParaRPr lang="en-US"/>
        </a:p>
      </dgm:t>
    </dgm:pt>
    <dgm:pt modelId="{969535C5-9F4E-4253-8A8C-E039153B5091}" type="pres">
      <dgm:prSet presAssocID="{0ECC445E-07A5-4696-89D4-4DCEFE3B44A8}" presName="Name0" presStyleCnt="0">
        <dgm:presLayoutVars>
          <dgm:chMax val="7"/>
          <dgm:dir/>
          <dgm:animLvl val="lvl"/>
          <dgm:resizeHandles val="exact"/>
        </dgm:presLayoutVars>
      </dgm:prSet>
      <dgm:spPr/>
      <dgm:t>
        <a:bodyPr/>
        <a:lstStyle/>
        <a:p>
          <a:endParaRPr lang="en-US"/>
        </a:p>
      </dgm:t>
    </dgm:pt>
    <dgm:pt modelId="{E8668570-20C2-4941-BD8F-7A6B7339CEF0}" type="pres">
      <dgm:prSet presAssocID="{0DB452ED-A029-497B-8C27-29CA8B42CE67}" presName="circle1" presStyleLbl="node1" presStyleIdx="0" presStyleCnt="1"/>
      <dgm:spPr/>
    </dgm:pt>
    <dgm:pt modelId="{609B77B0-0068-4C97-AE1E-3B981C0B5E89}" type="pres">
      <dgm:prSet presAssocID="{0DB452ED-A029-497B-8C27-29CA8B42CE67}" presName="space" presStyleCnt="0"/>
      <dgm:spPr/>
    </dgm:pt>
    <dgm:pt modelId="{F4461569-6D0F-4D71-B8A4-1083DC4E00CD}" type="pres">
      <dgm:prSet presAssocID="{0DB452ED-A029-497B-8C27-29CA8B42CE67}" presName="rect1" presStyleLbl="alignAcc1" presStyleIdx="0" presStyleCnt="1" custAng="0"/>
      <dgm:spPr/>
      <dgm:t>
        <a:bodyPr/>
        <a:lstStyle/>
        <a:p>
          <a:endParaRPr lang="en-US"/>
        </a:p>
      </dgm:t>
    </dgm:pt>
    <dgm:pt modelId="{8341D8C5-FA73-4176-AA8A-3934CC11A6A4}" type="pres">
      <dgm:prSet presAssocID="{0DB452ED-A029-497B-8C27-29CA8B42CE67}" presName="rect1ParTxNoCh" presStyleLbl="alignAcc1" presStyleIdx="0" presStyleCnt="1">
        <dgm:presLayoutVars>
          <dgm:chMax val="1"/>
          <dgm:bulletEnabled val="1"/>
        </dgm:presLayoutVars>
      </dgm:prSet>
      <dgm:spPr/>
      <dgm:t>
        <a:bodyPr/>
        <a:lstStyle/>
        <a:p>
          <a:endParaRPr lang="en-US"/>
        </a:p>
      </dgm:t>
    </dgm:pt>
  </dgm:ptLst>
  <dgm:cxnLst>
    <dgm:cxn modelId="{607E33E1-EBF4-4E6C-9990-F29DD838D968}" type="presOf" srcId="{0DB452ED-A029-497B-8C27-29CA8B42CE67}" destId="{8341D8C5-FA73-4176-AA8A-3934CC11A6A4}" srcOrd="1" destOrd="0" presId="urn:microsoft.com/office/officeart/2005/8/layout/target3"/>
    <dgm:cxn modelId="{D00E63ED-70EF-429F-828C-1FC2B1E0F90B}" srcId="{0ECC445E-07A5-4696-89D4-4DCEFE3B44A8}" destId="{0DB452ED-A029-497B-8C27-29CA8B42CE67}" srcOrd="0" destOrd="0" parTransId="{7EE9941B-80A3-4447-B9A4-62421DC1E149}" sibTransId="{E17CB0EE-146F-4115-AEF1-C8EE92A775FF}"/>
    <dgm:cxn modelId="{2EB783F1-4DBA-4DF5-B414-DBE64F7DF02D}" type="presOf" srcId="{0ECC445E-07A5-4696-89D4-4DCEFE3B44A8}" destId="{969535C5-9F4E-4253-8A8C-E039153B5091}" srcOrd="0" destOrd="0" presId="urn:microsoft.com/office/officeart/2005/8/layout/target3"/>
    <dgm:cxn modelId="{6A328C10-897E-4B81-AB11-E5B9096D5BC2}" type="presOf" srcId="{0DB452ED-A029-497B-8C27-29CA8B42CE67}" destId="{F4461569-6D0F-4D71-B8A4-1083DC4E00CD}" srcOrd="0" destOrd="0" presId="urn:microsoft.com/office/officeart/2005/8/layout/target3"/>
    <dgm:cxn modelId="{187B3007-2A4B-47E8-A0AC-9D4B3EDA989C}" type="presParOf" srcId="{969535C5-9F4E-4253-8A8C-E039153B5091}" destId="{E8668570-20C2-4941-BD8F-7A6B7339CEF0}" srcOrd="0" destOrd="0" presId="urn:microsoft.com/office/officeart/2005/8/layout/target3"/>
    <dgm:cxn modelId="{595D2575-B925-41BE-BCE3-95A42FEE73E8}" type="presParOf" srcId="{969535C5-9F4E-4253-8A8C-E039153B5091}" destId="{609B77B0-0068-4C97-AE1E-3B981C0B5E89}" srcOrd="1" destOrd="0" presId="urn:microsoft.com/office/officeart/2005/8/layout/target3"/>
    <dgm:cxn modelId="{EF614695-D35A-48D5-9F50-0E48F5C0AC46}" type="presParOf" srcId="{969535C5-9F4E-4253-8A8C-E039153B5091}" destId="{F4461569-6D0F-4D71-B8A4-1083DC4E00CD}" srcOrd="2" destOrd="0" presId="urn:microsoft.com/office/officeart/2005/8/layout/target3"/>
    <dgm:cxn modelId="{76C288F6-74BA-4DF0-B443-037227100589}" type="presParOf" srcId="{969535C5-9F4E-4253-8A8C-E039153B5091}" destId="{8341D8C5-FA73-4176-AA8A-3934CC11A6A4}"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68570-20C2-4941-BD8F-7A6B7339CEF0}">
      <dsp:nvSpPr>
        <dsp:cNvPr id="0" name=""/>
        <dsp:cNvSpPr/>
      </dsp:nvSpPr>
      <dsp:spPr>
        <a:xfrm>
          <a:off x="0" y="0"/>
          <a:ext cx="3107268" cy="3107268"/>
        </a:xfrm>
        <a:prstGeom prst="pie">
          <a:avLst>
            <a:gd name="adj1" fmla="val 5400000"/>
            <a:gd name="adj2" fmla="val 16200000"/>
          </a:avLst>
        </a:prstGeom>
        <a:blipFill rotWithShape="0">
          <a:blip xmlns:r="http://schemas.openxmlformats.org/officeDocument/2006/relationships" r:embed="rId1">
            <a:duotone>
              <a:schemeClr val="accent1">
                <a:hueOff val="0"/>
                <a:satOff val="0"/>
                <a:lumOff val="0"/>
                <a:alphaOff val="0"/>
                <a:shade val="74000"/>
                <a:satMod val="130000"/>
                <a:lumMod val="90000"/>
              </a:schemeClr>
              <a:schemeClr val="accent1">
                <a:hueOff val="0"/>
                <a:satOff val="0"/>
                <a:lumOff val="0"/>
                <a:alphaOff val="0"/>
                <a:tint val="94000"/>
                <a:satMod val="120000"/>
                <a:lumMod val="104000"/>
              </a:schemeClr>
            </a:duotone>
          </a:blip>
          <a:tile tx="0" ty="0" sx="100000" sy="100000" flip="none" algn="tl"/>
        </a:blipFill>
        <a:ln>
          <a:noFill/>
        </a:ln>
        <a:effectLst>
          <a:outerShdw blurRad="38100" dist="254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sp>
    <dsp:sp modelId="{F4461569-6D0F-4D71-B8A4-1083DC4E00CD}">
      <dsp:nvSpPr>
        <dsp:cNvPr id="0" name=""/>
        <dsp:cNvSpPr/>
      </dsp:nvSpPr>
      <dsp:spPr>
        <a:xfrm>
          <a:off x="1553634" y="0"/>
          <a:ext cx="5262035" cy="3107268"/>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lvl="0" algn="ctr" defTabSz="1377950" rtl="0">
            <a:lnSpc>
              <a:spcPct val="90000"/>
            </a:lnSpc>
            <a:spcBef>
              <a:spcPct val="0"/>
            </a:spcBef>
            <a:spcAft>
              <a:spcPct val="35000"/>
            </a:spcAft>
          </a:pPr>
          <a:r>
            <a:rPr lang="en-US" sz="3100" kern="1200" dirty="0" smtClean="0"/>
            <a:t>“STUDY OF EFFECTIVENESS OF TRAINING AND DEVELOPMENT WITH SPECIAL REFERENCE TO VEEKESY POLYMERS PVT LTD”</a:t>
          </a:r>
          <a:endParaRPr lang="en-IN" sz="3100" kern="1200" dirty="0"/>
        </a:p>
      </dsp:txBody>
      <dsp:txXfrm>
        <a:off x="1553634" y="0"/>
        <a:ext cx="5262035" cy="310726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107324157"/>
              </p:ext>
            </p:extLst>
          </p:nvPr>
        </p:nvGraphicFramePr>
        <p:xfrm>
          <a:off x="2692398" y="1871131"/>
          <a:ext cx="6815669" cy="31072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flipV="1">
            <a:off x="2780907" y="3520438"/>
            <a:ext cx="672716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644936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Porters 5 Forces Model</a:t>
            </a:r>
            <a:endParaRPr lang="en-IN" dirty="0"/>
          </a:p>
        </p:txBody>
      </p:sp>
      <p:sp>
        <p:nvSpPr>
          <p:cNvPr id="3" name="Content Placeholder 2"/>
          <p:cNvSpPr>
            <a:spLocks noGrp="1"/>
          </p:cNvSpPr>
          <p:nvPr>
            <p:ph idx="1"/>
          </p:nvPr>
        </p:nvSpPr>
        <p:spPr>
          <a:xfrm flipV="1">
            <a:off x="14404155" y="8517467"/>
            <a:ext cx="56562" cy="45719"/>
          </a:xfrm>
        </p:spPr>
        <p:txBody>
          <a:bodyPr>
            <a:normAutofit fontScale="25000" lnSpcReduction="20000"/>
          </a:bodyPr>
          <a:lstStyle/>
          <a:p>
            <a:pPr marL="0" indent="0">
              <a:buNone/>
            </a:pPr>
            <a:endParaRPr lang="en-IN" dirty="0"/>
          </a:p>
        </p:txBody>
      </p:sp>
      <p:grpSp>
        <p:nvGrpSpPr>
          <p:cNvPr id="4" name="Group 2"/>
          <p:cNvGrpSpPr>
            <a:grpSpLocks/>
          </p:cNvGrpSpPr>
          <p:nvPr/>
        </p:nvGrpSpPr>
        <p:grpSpPr bwMode="auto">
          <a:xfrm>
            <a:off x="3340346" y="2805113"/>
            <a:ext cx="4740275" cy="2654300"/>
            <a:chOff x="2380" y="154"/>
            <a:chExt cx="7465" cy="418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173"/>
              <a:ext cx="7186" cy="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2390" y="163"/>
              <a:ext cx="7445" cy="4160"/>
            </a:xfrm>
            <a:prstGeom prst="rect">
              <a:avLst/>
            </a:prstGeom>
            <a:noFill/>
            <a:ln w="12700">
              <a:solidFill>
                <a:srgbClr val="4F81BC"/>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126071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US" sz="2800" b="1" dirty="0"/>
              <a:t>SUCCESS FACTORS OF THE FIRM</a:t>
            </a:r>
            <a:endParaRPr lang="en-IN" sz="2800" dirty="0"/>
          </a:p>
        </p:txBody>
      </p:sp>
      <p:sp>
        <p:nvSpPr>
          <p:cNvPr id="3" name="Content Placeholder 2"/>
          <p:cNvSpPr>
            <a:spLocks noGrp="1"/>
          </p:cNvSpPr>
          <p:nvPr>
            <p:ph idx="1"/>
          </p:nvPr>
        </p:nvSpPr>
        <p:spPr/>
        <p:txBody>
          <a:bodyPr numCol="2"/>
          <a:lstStyle/>
          <a:p>
            <a:r>
              <a:rPr lang="en-US" b="1" i="1" dirty="0"/>
              <a:t>Foreign </a:t>
            </a:r>
            <a:r>
              <a:rPr lang="en-US" b="1" i="1" dirty="0" smtClean="0"/>
              <a:t>Technologies</a:t>
            </a:r>
          </a:p>
          <a:p>
            <a:r>
              <a:rPr lang="en-US" b="1" i="1" dirty="0"/>
              <a:t>Good Employer-Employee </a:t>
            </a:r>
            <a:r>
              <a:rPr lang="en-US" b="1" i="1" dirty="0" smtClean="0"/>
              <a:t>Relations</a:t>
            </a:r>
          </a:p>
          <a:p>
            <a:r>
              <a:rPr lang="en-US" b="1" i="1" dirty="0"/>
              <a:t>Quality of the </a:t>
            </a:r>
            <a:r>
              <a:rPr lang="en-US" b="1" i="1" dirty="0" smtClean="0"/>
              <a:t>Product</a:t>
            </a:r>
          </a:p>
          <a:p>
            <a:r>
              <a:rPr lang="en-US" b="1" i="1" dirty="0"/>
              <a:t>Advertising and Marketing</a:t>
            </a:r>
            <a:endParaRPr lang="en-IN" b="1" i="1" dirty="0"/>
          </a:p>
          <a:p>
            <a:endParaRPr lang="en-IN" b="1" i="1" dirty="0"/>
          </a:p>
          <a:p>
            <a:endParaRPr lang="en-US" dirty="0" smtClean="0"/>
          </a:p>
          <a:p>
            <a:endParaRPr lang="en-IN" dirty="0"/>
          </a:p>
        </p:txBody>
      </p:sp>
    </p:spTree>
    <p:extLst>
      <p:ext uri="{BB962C8B-B14F-4D97-AF65-F5344CB8AC3E}">
        <p14:creationId xmlns:p14="http://schemas.microsoft.com/office/powerpoint/2010/main" val="40673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US" sz="3200" b="1" dirty="0" smtClean="0"/>
              <a:t>HRM MODEL</a:t>
            </a:r>
            <a:endParaRPr lang="en-IN" sz="3200" b="1" dirty="0"/>
          </a:p>
        </p:txBody>
      </p:sp>
      <p:sp>
        <p:nvSpPr>
          <p:cNvPr id="3" name="Content Placeholder 2"/>
          <p:cNvSpPr>
            <a:spLocks noGrp="1"/>
          </p:cNvSpPr>
          <p:nvPr>
            <p:ph idx="1"/>
          </p:nvPr>
        </p:nvSpPr>
        <p:spPr/>
        <p:txBody>
          <a:bodyPr/>
          <a:lstStyle/>
          <a:p>
            <a:pPr lvl="2"/>
            <a:r>
              <a:rPr lang="en-US" sz="2000" b="1" dirty="0"/>
              <a:t>Training and Development</a:t>
            </a:r>
            <a:endParaRPr lang="en-IN" sz="2000" b="1" dirty="0"/>
          </a:p>
          <a:p>
            <a:pPr lvl="2"/>
            <a:r>
              <a:rPr lang="en-US" sz="2000" b="1" dirty="0"/>
              <a:t>Organization Development</a:t>
            </a:r>
            <a:endParaRPr lang="en-IN" sz="2000" b="1" dirty="0"/>
          </a:p>
          <a:p>
            <a:pPr lvl="2"/>
            <a:r>
              <a:rPr lang="en-US" sz="2000" b="1" dirty="0"/>
              <a:t>Organization/Job design</a:t>
            </a:r>
            <a:endParaRPr lang="en-IN" sz="2000" b="1" dirty="0"/>
          </a:p>
          <a:p>
            <a:pPr lvl="2"/>
            <a:r>
              <a:rPr lang="en-US" sz="2000" b="1" dirty="0"/>
              <a:t>Human Resource planning</a:t>
            </a:r>
            <a:endParaRPr lang="en-IN" sz="2000" b="1" dirty="0"/>
          </a:p>
          <a:p>
            <a:pPr lvl="2"/>
            <a:r>
              <a:rPr lang="en-US" sz="2000" b="1" dirty="0"/>
              <a:t>Selection and Staffing</a:t>
            </a:r>
            <a:endParaRPr lang="en-IN" sz="2000" b="1" dirty="0"/>
          </a:p>
          <a:p>
            <a:endParaRPr lang="en-IN" dirty="0"/>
          </a:p>
        </p:txBody>
      </p:sp>
    </p:spTree>
    <p:extLst>
      <p:ext uri="{BB962C8B-B14F-4D97-AF65-F5344CB8AC3E}">
        <p14:creationId xmlns:p14="http://schemas.microsoft.com/office/powerpoint/2010/main" val="3548654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defTabSz="457200" rtl="0">
              <a:spcBef>
                <a:spcPct val="0"/>
              </a:spcBef>
            </a:pPr>
            <a:r>
              <a:rPr lang="en-US" sz="3200" b="1" dirty="0"/>
              <a:t>TRAINING AND DEVELOPMENT</a:t>
            </a:r>
            <a:r>
              <a:rPr lang="en-IN" sz="3200" b="1" dirty="0"/>
              <a:t/>
            </a:r>
            <a:br>
              <a:rPr lang="en-IN" sz="3200" b="1" dirty="0"/>
            </a:br>
            <a:endParaRPr lang="en-IN" sz="3200" dirty="0"/>
          </a:p>
        </p:txBody>
      </p:sp>
      <p:sp>
        <p:nvSpPr>
          <p:cNvPr id="3" name="Content Placeholder 2"/>
          <p:cNvSpPr>
            <a:spLocks noGrp="1"/>
          </p:cNvSpPr>
          <p:nvPr>
            <p:ph idx="1"/>
          </p:nvPr>
        </p:nvSpPr>
        <p:spPr/>
        <p:txBody>
          <a:bodyPr/>
          <a:lstStyle/>
          <a:p>
            <a:pPr lvl="0"/>
            <a:r>
              <a:rPr lang="en-US" dirty="0"/>
              <a:t>Knowledge- It helps a trainee to know facts, policies, procedures and rules pertaining to his job.</a:t>
            </a:r>
            <a:endParaRPr lang="en-IN" dirty="0"/>
          </a:p>
          <a:p>
            <a:pPr lvl="0"/>
            <a:r>
              <a:rPr lang="en-US" dirty="0"/>
              <a:t>Skills-It helps him to increase his technical and manual efficiency necessary to do the job and</a:t>
            </a:r>
            <a:endParaRPr lang="en-IN" dirty="0"/>
          </a:p>
          <a:p>
            <a:pPr lvl="0"/>
            <a:r>
              <a:rPr lang="en-US" dirty="0"/>
              <a:t>Attitude- It </a:t>
            </a:r>
            <a:r>
              <a:rPr lang="en-US" dirty="0" err="1"/>
              <a:t>moulds</a:t>
            </a:r>
            <a:r>
              <a:rPr lang="en-US" dirty="0"/>
              <a:t> his behavior towards his co-workers and supervisors and creates a sense of responsibility in the trainee.</a:t>
            </a:r>
            <a:endParaRPr lang="en-IN" dirty="0"/>
          </a:p>
          <a:p>
            <a:endParaRPr lang="en-IN" dirty="0"/>
          </a:p>
        </p:txBody>
      </p:sp>
    </p:spTree>
    <p:extLst>
      <p:ext uri="{BB962C8B-B14F-4D97-AF65-F5344CB8AC3E}">
        <p14:creationId xmlns:p14="http://schemas.microsoft.com/office/powerpoint/2010/main" val="660902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Tools for Data Analysis</a:t>
            </a:r>
            <a:r>
              <a:rPr lang="en-IN" b="1" dirty="0"/>
              <a:t/>
            </a:r>
            <a:br>
              <a:rPr lang="en-IN" b="1" dirty="0"/>
            </a:br>
            <a:endParaRPr lang="en-IN" dirty="0"/>
          </a:p>
        </p:txBody>
      </p:sp>
      <p:sp>
        <p:nvSpPr>
          <p:cNvPr id="3" name="Content Placeholder 2"/>
          <p:cNvSpPr>
            <a:spLocks noGrp="1"/>
          </p:cNvSpPr>
          <p:nvPr>
            <p:ph idx="1"/>
          </p:nvPr>
        </p:nvSpPr>
        <p:spPr/>
        <p:txBody>
          <a:bodyPr numCol="2"/>
          <a:lstStyle/>
          <a:p>
            <a:r>
              <a:rPr lang="en-US" dirty="0"/>
              <a:t>For analysis and interpretation of primary data percentage analysis is to be used mainly due to qualitative nature of data and bar diagram are to be used to represent them in pictorial form.</a:t>
            </a:r>
            <a:endParaRPr lang="en-IN" dirty="0"/>
          </a:p>
        </p:txBody>
      </p:sp>
    </p:spTree>
    <p:extLst>
      <p:ext uri="{BB962C8B-B14F-4D97-AF65-F5344CB8AC3E}">
        <p14:creationId xmlns:p14="http://schemas.microsoft.com/office/powerpoint/2010/main" val="2142862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2" algn="ctr"/>
            <a:r>
              <a:rPr lang="en-US" sz="3200" b="1" dirty="0"/>
              <a:t>Identifying training needs</a:t>
            </a:r>
            <a:r>
              <a:rPr lang="en-IN" b="1" dirty="0"/>
              <a:t/>
            </a:r>
            <a:br>
              <a:rPr lang="en-IN" b="1" dirty="0"/>
            </a:br>
            <a:r>
              <a:rPr lang="en-US" sz="2800" b="1" dirty="0"/>
              <a:t> </a:t>
            </a:r>
            <a:endParaRPr lang="en-IN" sz="1600" dirty="0"/>
          </a:p>
        </p:txBody>
      </p:sp>
      <p:sp>
        <p:nvSpPr>
          <p:cNvPr id="3" name="Content Placeholder 2"/>
          <p:cNvSpPr>
            <a:spLocks noGrp="1"/>
          </p:cNvSpPr>
          <p:nvPr>
            <p:ph idx="1"/>
          </p:nvPr>
        </p:nvSpPr>
        <p:spPr/>
        <p:txBody>
          <a:bodyPr numCol="2"/>
          <a:lstStyle/>
          <a:p>
            <a:pPr lvl="0"/>
            <a:r>
              <a:rPr lang="en-US" b="1" dirty="0"/>
              <a:t>Organizational </a:t>
            </a:r>
            <a:r>
              <a:rPr lang="en-US" b="1" dirty="0" smtClean="0"/>
              <a:t>Analysis:</a:t>
            </a:r>
          </a:p>
          <a:p>
            <a:r>
              <a:rPr lang="en-US" b="1" dirty="0"/>
              <a:t> </a:t>
            </a:r>
            <a:r>
              <a:rPr lang="en-US" dirty="0"/>
              <a:t>It involves a study of the entire organization in terms of its objectives, its resources, resource allocation and utilization, growth potential and its environment.</a:t>
            </a:r>
            <a:endParaRPr lang="en-IN" dirty="0"/>
          </a:p>
          <a:p>
            <a:pPr lvl="0"/>
            <a:endParaRPr lang="en-IN" b="1" dirty="0"/>
          </a:p>
          <a:p>
            <a:endParaRPr lang="en-IN" dirty="0"/>
          </a:p>
        </p:txBody>
      </p:sp>
    </p:spTree>
    <p:extLst>
      <p:ext uri="{BB962C8B-B14F-4D97-AF65-F5344CB8AC3E}">
        <p14:creationId xmlns:p14="http://schemas.microsoft.com/office/powerpoint/2010/main" val="3747465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Systematic approach to training</a:t>
            </a:r>
            <a:endParaRPr lang="en-IN" dirty="0"/>
          </a:p>
        </p:txBody>
      </p:sp>
      <p:sp>
        <p:nvSpPr>
          <p:cNvPr id="3" name="Content Placeholder 2"/>
          <p:cNvSpPr>
            <a:spLocks noGrp="1"/>
          </p:cNvSpPr>
          <p:nvPr>
            <p:ph idx="1"/>
          </p:nvPr>
        </p:nvSpPr>
        <p:spPr/>
        <p:txBody>
          <a:bodyPr numCol="2"/>
          <a:lstStyle/>
          <a:p>
            <a:r>
              <a:rPr lang="en-US" dirty="0"/>
              <a:t>Identifying </a:t>
            </a:r>
            <a:r>
              <a:rPr lang="en-US" dirty="0" smtClean="0"/>
              <a:t>training</a:t>
            </a:r>
          </a:p>
          <a:p>
            <a:r>
              <a:rPr lang="en-US" dirty="0"/>
              <a:t>Setting </a:t>
            </a:r>
            <a:r>
              <a:rPr lang="en-US" dirty="0" smtClean="0"/>
              <a:t>training</a:t>
            </a:r>
            <a:r>
              <a:rPr lang="en-IN" dirty="0"/>
              <a:t> </a:t>
            </a:r>
            <a:r>
              <a:rPr lang="en-US" dirty="0" smtClean="0"/>
              <a:t>objectives </a:t>
            </a:r>
            <a:r>
              <a:rPr lang="en-US" dirty="0"/>
              <a:t>and </a:t>
            </a:r>
            <a:r>
              <a:rPr lang="en-US" dirty="0" smtClean="0"/>
              <a:t>policy</a:t>
            </a:r>
            <a:endParaRPr lang="en-IN" dirty="0" smtClean="0"/>
          </a:p>
          <a:p>
            <a:r>
              <a:rPr lang="en-US" dirty="0"/>
              <a:t>Designing training</a:t>
            </a:r>
            <a:endParaRPr lang="en-IN" dirty="0"/>
          </a:p>
          <a:p>
            <a:r>
              <a:rPr lang="en-US" dirty="0" smtClean="0"/>
              <a:t>Conduction</a:t>
            </a:r>
          </a:p>
          <a:p>
            <a:endParaRPr lang="en-IN" dirty="0"/>
          </a:p>
        </p:txBody>
      </p:sp>
    </p:spTree>
    <p:extLst>
      <p:ext uri="{BB962C8B-B14F-4D97-AF65-F5344CB8AC3E}">
        <p14:creationId xmlns:p14="http://schemas.microsoft.com/office/powerpoint/2010/main" val="293496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Task role / Operational Analysis</a:t>
            </a:r>
            <a:endParaRPr lang="en-IN" b="1" dirty="0"/>
          </a:p>
        </p:txBody>
      </p:sp>
      <p:sp>
        <p:nvSpPr>
          <p:cNvPr id="3" name="Content Placeholder 2"/>
          <p:cNvSpPr>
            <a:spLocks noGrp="1"/>
          </p:cNvSpPr>
          <p:nvPr>
            <p:ph idx="1"/>
          </p:nvPr>
        </p:nvSpPr>
        <p:spPr/>
        <p:txBody>
          <a:bodyPr numCol="2"/>
          <a:lstStyle/>
          <a:p>
            <a:r>
              <a:rPr lang="en-US" dirty="0"/>
              <a:t>It is systematic and detailed analysis of jobs to identify job contents, the knowledge, skills and aptitudes required and the work behavior. Attention is paid to tasks to be performed, methods used, the way employees have learnt these techniques and performance standards required is analyzed in this stage. The purpose of operation analysis is to decide what should be taught.</a:t>
            </a:r>
            <a:endParaRPr lang="en-IN" dirty="0"/>
          </a:p>
          <a:p>
            <a:endParaRPr lang="en-IN" dirty="0"/>
          </a:p>
        </p:txBody>
      </p:sp>
    </p:spTree>
    <p:extLst>
      <p:ext uri="{BB962C8B-B14F-4D97-AF65-F5344CB8AC3E}">
        <p14:creationId xmlns:p14="http://schemas.microsoft.com/office/powerpoint/2010/main" val="3894440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GENDER OF RESPONDENTS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7614675"/>
              </p:ext>
            </p:extLst>
          </p:nvPr>
        </p:nvGraphicFramePr>
        <p:xfrm>
          <a:off x="1460421" y="3408382"/>
          <a:ext cx="4635579" cy="1311344"/>
        </p:xfrm>
        <a:graphic>
          <a:graphicData uri="http://schemas.openxmlformats.org/drawingml/2006/table">
            <a:tbl>
              <a:tblPr firstRow="1" firstCol="1" lastRow="1" lastCol="1" bandRow="1" bandCol="1">
                <a:tableStyleId>{5C22544A-7EE6-4342-B048-85BDC9FD1C3A}</a:tableStyleId>
              </a:tblPr>
              <a:tblGrid>
                <a:gridCol w="1607211">
                  <a:extLst>
                    <a:ext uri="{9D8B030D-6E8A-4147-A177-3AD203B41FA5}">
                      <a16:colId xmlns:a16="http://schemas.microsoft.com/office/drawing/2014/main" val="1071007085"/>
                    </a:ext>
                  </a:extLst>
                </a:gridCol>
                <a:gridCol w="1837892">
                  <a:extLst>
                    <a:ext uri="{9D8B030D-6E8A-4147-A177-3AD203B41FA5}">
                      <a16:colId xmlns:a16="http://schemas.microsoft.com/office/drawing/2014/main" val="489288893"/>
                    </a:ext>
                  </a:extLst>
                </a:gridCol>
                <a:gridCol w="1190476">
                  <a:extLst>
                    <a:ext uri="{9D8B030D-6E8A-4147-A177-3AD203B41FA5}">
                      <a16:colId xmlns:a16="http://schemas.microsoft.com/office/drawing/2014/main" val="1274948534"/>
                    </a:ext>
                  </a:extLst>
                </a:gridCol>
              </a:tblGrid>
              <a:tr h="654570">
                <a:tc>
                  <a:txBody>
                    <a:bodyPr/>
                    <a:lstStyle/>
                    <a:p>
                      <a:pPr marL="462280" marR="457835" algn="ctr">
                        <a:lnSpc>
                          <a:spcPts val="1365"/>
                        </a:lnSpc>
                        <a:spcAft>
                          <a:spcPts val="0"/>
                        </a:spcAft>
                      </a:pPr>
                      <a:r>
                        <a:rPr lang="en-US" sz="1200">
                          <a:effectLst/>
                        </a:rPr>
                        <a:t>Opinion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7645" marR="201930" algn="ctr">
                        <a:lnSpc>
                          <a:spcPts val="1365"/>
                        </a:lnSpc>
                        <a:spcAft>
                          <a:spcPts val="0"/>
                        </a:spcAft>
                      </a:pPr>
                      <a:r>
                        <a:rPr lang="en-US" sz="1200" dirty="0">
                          <a:effectLst/>
                        </a:rPr>
                        <a:t>No. of Respondents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2715" marR="90805" indent="-26035">
                        <a:lnSpc>
                          <a:spcPts val="1380"/>
                        </a:lnSpc>
                        <a:spcAft>
                          <a:spcPts val="0"/>
                        </a:spcAft>
                      </a:pPr>
                      <a:r>
                        <a:rPr lang="en-US" sz="1200">
                          <a:effectLst/>
                        </a:rPr>
                        <a:t>Percentage of Respondents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12534885"/>
                  </a:ext>
                </a:extLst>
              </a:tr>
              <a:tr h="219984">
                <a:tc>
                  <a:txBody>
                    <a:bodyPr/>
                    <a:lstStyle/>
                    <a:p>
                      <a:pPr marL="462280" marR="456565" algn="ctr">
                        <a:lnSpc>
                          <a:spcPts val="1290"/>
                        </a:lnSpc>
                        <a:spcAft>
                          <a:spcPts val="0"/>
                        </a:spcAft>
                      </a:pPr>
                      <a:r>
                        <a:rPr lang="en-US" sz="1200">
                          <a:effectLst/>
                        </a:rPr>
                        <a:t>Male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5105" marR="201930" algn="ctr">
                        <a:lnSpc>
                          <a:spcPts val="1290"/>
                        </a:lnSpc>
                        <a:spcAft>
                          <a:spcPts val="0"/>
                        </a:spcAft>
                      </a:pPr>
                      <a:r>
                        <a:rPr lang="en-US" sz="1200">
                          <a:effectLst/>
                        </a:rPr>
                        <a:t>32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2275" marR="418465" algn="ctr">
                        <a:lnSpc>
                          <a:spcPts val="1290"/>
                        </a:lnSpc>
                        <a:spcAft>
                          <a:spcPts val="0"/>
                        </a:spcAft>
                      </a:pPr>
                      <a:r>
                        <a:rPr lang="en-US" sz="1200">
                          <a:effectLst/>
                        </a:rPr>
                        <a:t>64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89058751"/>
                  </a:ext>
                </a:extLst>
              </a:tr>
              <a:tr h="218395">
                <a:tc>
                  <a:txBody>
                    <a:bodyPr/>
                    <a:lstStyle/>
                    <a:p>
                      <a:pPr marL="460375" marR="457835" algn="ctr">
                        <a:lnSpc>
                          <a:spcPts val="1280"/>
                        </a:lnSpc>
                        <a:spcAft>
                          <a:spcPts val="0"/>
                        </a:spcAft>
                      </a:pPr>
                      <a:r>
                        <a:rPr lang="en-US" sz="1200">
                          <a:effectLst/>
                        </a:rPr>
                        <a:t>Female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5105" marR="201930" algn="ctr">
                        <a:lnSpc>
                          <a:spcPts val="1280"/>
                        </a:lnSpc>
                        <a:spcAft>
                          <a:spcPts val="0"/>
                        </a:spcAft>
                      </a:pPr>
                      <a:r>
                        <a:rPr lang="en-US" sz="1200">
                          <a:effectLst/>
                        </a:rPr>
                        <a:t>18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2275" marR="418465" algn="ctr">
                        <a:lnSpc>
                          <a:spcPts val="1280"/>
                        </a:lnSpc>
                        <a:spcAft>
                          <a:spcPts val="0"/>
                        </a:spcAft>
                      </a:pPr>
                      <a:r>
                        <a:rPr lang="en-US" sz="1200">
                          <a:effectLst/>
                        </a:rPr>
                        <a:t>36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096420961"/>
                  </a:ext>
                </a:extLst>
              </a:tr>
              <a:tr h="218395">
                <a:tc>
                  <a:txBody>
                    <a:bodyPr/>
                    <a:lstStyle/>
                    <a:p>
                      <a:pPr marL="462280" marR="457200" algn="ctr">
                        <a:lnSpc>
                          <a:spcPts val="1280"/>
                        </a:lnSpc>
                        <a:spcAft>
                          <a:spcPts val="0"/>
                        </a:spcAft>
                      </a:pPr>
                      <a:r>
                        <a:rPr lang="en-US" sz="1200">
                          <a:effectLst/>
                        </a:rPr>
                        <a:t>Total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05105" marR="201930" algn="ctr">
                        <a:lnSpc>
                          <a:spcPts val="1280"/>
                        </a:lnSpc>
                        <a:spcAft>
                          <a:spcPts val="0"/>
                        </a:spcAft>
                      </a:pPr>
                      <a:r>
                        <a:rPr lang="en-US" sz="1200">
                          <a:effectLst/>
                        </a:rPr>
                        <a: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22275" marR="418465" algn="ctr">
                        <a:lnSpc>
                          <a:spcPts val="1280"/>
                        </a:lnSpc>
                        <a:spcAft>
                          <a:spcPts val="0"/>
                        </a:spcAft>
                      </a:pPr>
                      <a:r>
                        <a:rPr lang="en-US" sz="1200" dirty="0">
                          <a:effectLst/>
                        </a:rPr>
                        <a:t>100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6306672"/>
                  </a:ext>
                </a:extLst>
              </a:tr>
            </a:tbl>
          </a:graphicData>
        </a:graphic>
      </p:graphicFrame>
      <p:sp>
        <p:nvSpPr>
          <p:cNvPr id="5" name="Rectangle 16"/>
          <p:cNvSpPr>
            <a:spLocks noChangeArrowheads="1"/>
          </p:cNvSpPr>
          <p:nvPr/>
        </p:nvSpPr>
        <p:spPr bwMode="auto">
          <a:xfrm>
            <a:off x="7014292" y="2142115"/>
            <a:ext cx="12654884" cy="60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6" name="Group 1"/>
          <p:cNvGrpSpPr>
            <a:grpSpLocks/>
          </p:cNvGrpSpPr>
          <p:nvPr/>
        </p:nvGrpSpPr>
        <p:grpSpPr bwMode="auto">
          <a:xfrm>
            <a:off x="6926216" y="2599314"/>
            <a:ext cx="4282558" cy="2544041"/>
            <a:chOff x="0" y="0"/>
            <a:chExt cx="6498" cy="3077"/>
          </a:xfrm>
        </p:grpSpPr>
        <p:sp>
          <p:nvSpPr>
            <p:cNvPr id="7" name="Freeform 15"/>
            <p:cNvSpPr>
              <a:spLocks/>
            </p:cNvSpPr>
            <p:nvPr/>
          </p:nvSpPr>
          <p:spPr bwMode="auto">
            <a:xfrm>
              <a:off x="2023" y="865"/>
              <a:ext cx="1613" cy="1822"/>
            </a:xfrm>
            <a:custGeom>
              <a:avLst/>
              <a:gdLst>
                <a:gd name="T0" fmla="+- 0 2726 2024"/>
                <a:gd name="T1" fmla="*/ T0 w 1613"/>
                <a:gd name="T2" fmla="+- 0 865 865"/>
                <a:gd name="T3" fmla="*/ 865 h 1822"/>
                <a:gd name="T4" fmla="+- 0 2726 2024"/>
                <a:gd name="T5" fmla="*/ T4 w 1613"/>
                <a:gd name="T6" fmla="+- 0 1776 865"/>
                <a:gd name="T7" fmla="*/ 1776 h 1822"/>
                <a:gd name="T8" fmla="+- 0 2024 2024"/>
                <a:gd name="T9" fmla="*/ T8 w 1613"/>
                <a:gd name="T10" fmla="+- 0 2357 865"/>
                <a:gd name="T11" fmla="*/ 2357 h 1822"/>
                <a:gd name="T12" fmla="+- 0 2074 2024"/>
                <a:gd name="T13" fmla="*/ T12 w 1613"/>
                <a:gd name="T14" fmla="+- 0 2413 865"/>
                <a:gd name="T15" fmla="*/ 2413 h 1822"/>
                <a:gd name="T16" fmla="+- 0 2127 2024"/>
                <a:gd name="T17" fmla="*/ T16 w 1613"/>
                <a:gd name="T18" fmla="+- 0 2463 865"/>
                <a:gd name="T19" fmla="*/ 2463 h 1822"/>
                <a:gd name="T20" fmla="+- 0 2184 2024"/>
                <a:gd name="T21" fmla="*/ T20 w 1613"/>
                <a:gd name="T22" fmla="+- 0 2509 865"/>
                <a:gd name="T23" fmla="*/ 2509 h 1822"/>
                <a:gd name="T24" fmla="+- 0 2243 2024"/>
                <a:gd name="T25" fmla="*/ T24 w 1613"/>
                <a:gd name="T26" fmla="+- 0 2549 865"/>
                <a:gd name="T27" fmla="*/ 2549 h 1822"/>
                <a:gd name="T28" fmla="+- 0 2305 2024"/>
                <a:gd name="T29" fmla="*/ T28 w 1613"/>
                <a:gd name="T30" fmla="+- 0 2584 865"/>
                <a:gd name="T31" fmla="*/ 2584 h 1822"/>
                <a:gd name="T32" fmla="+- 0 2369 2024"/>
                <a:gd name="T33" fmla="*/ T32 w 1613"/>
                <a:gd name="T34" fmla="+- 0 2615 865"/>
                <a:gd name="T35" fmla="*/ 2615 h 1822"/>
                <a:gd name="T36" fmla="+- 0 2435 2024"/>
                <a:gd name="T37" fmla="*/ T36 w 1613"/>
                <a:gd name="T38" fmla="+- 0 2640 865"/>
                <a:gd name="T39" fmla="*/ 2640 h 1822"/>
                <a:gd name="T40" fmla="+- 0 2502 2024"/>
                <a:gd name="T41" fmla="*/ T40 w 1613"/>
                <a:gd name="T42" fmla="+- 0 2659 865"/>
                <a:gd name="T43" fmla="*/ 2659 h 1822"/>
                <a:gd name="T44" fmla="+- 0 2571 2024"/>
                <a:gd name="T45" fmla="*/ T44 w 1613"/>
                <a:gd name="T46" fmla="+- 0 2674 865"/>
                <a:gd name="T47" fmla="*/ 2674 h 1822"/>
                <a:gd name="T48" fmla="+- 0 2640 2024"/>
                <a:gd name="T49" fmla="*/ T48 w 1613"/>
                <a:gd name="T50" fmla="+- 0 2683 865"/>
                <a:gd name="T51" fmla="*/ 2683 h 1822"/>
                <a:gd name="T52" fmla="+- 0 2710 2024"/>
                <a:gd name="T53" fmla="*/ T52 w 1613"/>
                <a:gd name="T54" fmla="+- 0 2687 865"/>
                <a:gd name="T55" fmla="*/ 2687 h 1822"/>
                <a:gd name="T56" fmla="+- 0 2780 2024"/>
                <a:gd name="T57" fmla="*/ T56 w 1613"/>
                <a:gd name="T58" fmla="+- 0 2686 865"/>
                <a:gd name="T59" fmla="*/ 2686 h 1822"/>
                <a:gd name="T60" fmla="+- 0 2850 2024"/>
                <a:gd name="T61" fmla="*/ T60 w 1613"/>
                <a:gd name="T62" fmla="+- 0 2679 865"/>
                <a:gd name="T63" fmla="*/ 2679 h 1822"/>
                <a:gd name="T64" fmla="+- 0 2919 2024"/>
                <a:gd name="T65" fmla="*/ T64 w 1613"/>
                <a:gd name="T66" fmla="+- 0 2667 865"/>
                <a:gd name="T67" fmla="*/ 2667 h 1822"/>
                <a:gd name="T68" fmla="+- 0 2987 2024"/>
                <a:gd name="T69" fmla="*/ T68 w 1613"/>
                <a:gd name="T70" fmla="+- 0 2649 865"/>
                <a:gd name="T71" fmla="*/ 2649 h 1822"/>
                <a:gd name="T72" fmla="+- 0 3055 2024"/>
                <a:gd name="T73" fmla="*/ T72 w 1613"/>
                <a:gd name="T74" fmla="+- 0 2626 865"/>
                <a:gd name="T75" fmla="*/ 2626 h 1822"/>
                <a:gd name="T76" fmla="+- 0 3121 2024"/>
                <a:gd name="T77" fmla="*/ T76 w 1613"/>
                <a:gd name="T78" fmla="+- 0 2597 865"/>
                <a:gd name="T79" fmla="*/ 2597 h 1822"/>
                <a:gd name="T80" fmla="+- 0 3185 2024"/>
                <a:gd name="T81" fmla="*/ T80 w 1613"/>
                <a:gd name="T82" fmla="+- 0 2563 865"/>
                <a:gd name="T83" fmla="*/ 2563 h 1822"/>
                <a:gd name="T84" fmla="+- 0 3247 2024"/>
                <a:gd name="T85" fmla="*/ T84 w 1613"/>
                <a:gd name="T86" fmla="+- 0 2523 865"/>
                <a:gd name="T87" fmla="*/ 2523 h 1822"/>
                <a:gd name="T88" fmla="+- 0 3306 2024"/>
                <a:gd name="T89" fmla="*/ T88 w 1613"/>
                <a:gd name="T90" fmla="+- 0 2478 865"/>
                <a:gd name="T91" fmla="*/ 2478 h 1822"/>
                <a:gd name="T92" fmla="+- 0 3362 2024"/>
                <a:gd name="T93" fmla="*/ T92 w 1613"/>
                <a:gd name="T94" fmla="+- 0 2428 865"/>
                <a:gd name="T95" fmla="*/ 2428 h 1822"/>
                <a:gd name="T96" fmla="+- 0 3412 2024"/>
                <a:gd name="T97" fmla="*/ T96 w 1613"/>
                <a:gd name="T98" fmla="+- 0 2375 865"/>
                <a:gd name="T99" fmla="*/ 2375 h 1822"/>
                <a:gd name="T100" fmla="+- 0 3458 2024"/>
                <a:gd name="T101" fmla="*/ T100 w 1613"/>
                <a:gd name="T102" fmla="+- 0 2318 865"/>
                <a:gd name="T103" fmla="*/ 2318 h 1822"/>
                <a:gd name="T104" fmla="+- 0 3498 2024"/>
                <a:gd name="T105" fmla="*/ T104 w 1613"/>
                <a:gd name="T106" fmla="+- 0 2259 865"/>
                <a:gd name="T107" fmla="*/ 2259 h 1822"/>
                <a:gd name="T108" fmla="+- 0 3534 2024"/>
                <a:gd name="T109" fmla="*/ T108 w 1613"/>
                <a:gd name="T110" fmla="+- 0 2197 865"/>
                <a:gd name="T111" fmla="*/ 2197 h 1822"/>
                <a:gd name="T112" fmla="+- 0 3564 2024"/>
                <a:gd name="T113" fmla="*/ T112 w 1613"/>
                <a:gd name="T114" fmla="+- 0 2133 865"/>
                <a:gd name="T115" fmla="*/ 2133 h 1822"/>
                <a:gd name="T116" fmla="+- 0 3589 2024"/>
                <a:gd name="T117" fmla="*/ T116 w 1613"/>
                <a:gd name="T118" fmla="+- 0 2067 865"/>
                <a:gd name="T119" fmla="*/ 2067 h 1822"/>
                <a:gd name="T120" fmla="+- 0 3609 2024"/>
                <a:gd name="T121" fmla="*/ T120 w 1613"/>
                <a:gd name="T122" fmla="+- 0 2000 865"/>
                <a:gd name="T123" fmla="*/ 2000 h 1822"/>
                <a:gd name="T124" fmla="+- 0 3623 2024"/>
                <a:gd name="T125" fmla="*/ T124 w 1613"/>
                <a:gd name="T126" fmla="+- 0 1931 865"/>
                <a:gd name="T127" fmla="*/ 1931 h 1822"/>
                <a:gd name="T128" fmla="+- 0 3632 2024"/>
                <a:gd name="T129" fmla="*/ T128 w 1613"/>
                <a:gd name="T130" fmla="+- 0 1862 865"/>
                <a:gd name="T131" fmla="*/ 1862 h 1822"/>
                <a:gd name="T132" fmla="+- 0 3636 2024"/>
                <a:gd name="T133" fmla="*/ T132 w 1613"/>
                <a:gd name="T134" fmla="+- 0 1792 865"/>
                <a:gd name="T135" fmla="*/ 1792 h 1822"/>
                <a:gd name="T136" fmla="+- 0 3635 2024"/>
                <a:gd name="T137" fmla="*/ T136 w 1613"/>
                <a:gd name="T138" fmla="+- 0 1722 865"/>
                <a:gd name="T139" fmla="*/ 1722 h 1822"/>
                <a:gd name="T140" fmla="+- 0 3628 2024"/>
                <a:gd name="T141" fmla="*/ T140 w 1613"/>
                <a:gd name="T142" fmla="+- 0 1652 865"/>
                <a:gd name="T143" fmla="*/ 1652 h 1822"/>
                <a:gd name="T144" fmla="+- 0 3616 2024"/>
                <a:gd name="T145" fmla="*/ T144 w 1613"/>
                <a:gd name="T146" fmla="+- 0 1583 865"/>
                <a:gd name="T147" fmla="*/ 1583 h 1822"/>
                <a:gd name="T148" fmla="+- 0 3598 2024"/>
                <a:gd name="T149" fmla="*/ T148 w 1613"/>
                <a:gd name="T150" fmla="+- 0 1514 865"/>
                <a:gd name="T151" fmla="*/ 1514 h 1822"/>
                <a:gd name="T152" fmla="+- 0 3575 2024"/>
                <a:gd name="T153" fmla="*/ T152 w 1613"/>
                <a:gd name="T154" fmla="+- 0 1447 865"/>
                <a:gd name="T155" fmla="*/ 1447 h 1822"/>
                <a:gd name="T156" fmla="+- 0 3547 2024"/>
                <a:gd name="T157" fmla="*/ T156 w 1613"/>
                <a:gd name="T158" fmla="+- 0 1381 865"/>
                <a:gd name="T159" fmla="*/ 1381 h 1822"/>
                <a:gd name="T160" fmla="+- 0 3512 2024"/>
                <a:gd name="T161" fmla="*/ T160 w 1613"/>
                <a:gd name="T162" fmla="+- 0 1317 865"/>
                <a:gd name="T163" fmla="*/ 1317 h 1822"/>
                <a:gd name="T164" fmla="+- 0 3473 2024"/>
                <a:gd name="T165" fmla="*/ T164 w 1613"/>
                <a:gd name="T166" fmla="+- 0 1255 865"/>
                <a:gd name="T167" fmla="*/ 1255 h 1822"/>
                <a:gd name="T168" fmla="+- 0 3427 2024"/>
                <a:gd name="T169" fmla="*/ T168 w 1613"/>
                <a:gd name="T170" fmla="+- 0 1196 865"/>
                <a:gd name="T171" fmla="*/ 1196 h 1822"/>
                <a:gd name="T172" fmla="+- 0 3373 2024"/>
                <a:gd name="T173" fmla="*/ T172 w 1613"/>
                <a:gd name="T174" fmla="+- 0 1136 865"/>
                <a:gd name="T175" fmla="*/ 1136 h 1822"/>
                <a:gd name="T176" fmla="+- 0 3314 2024"/>
                <a:gd name="T177" fmla="*/ T176 w 1613"/>
                <a:gd name="T178" fmla="+- 0 1081 865"/>
                <a:gd name="T179" fmla="*/ 1081 h 1822"/>
                <a:gd name="T180" fmla="+- 0 3251 2024"/>
                <a:gd name="T181" fmla="*/ T180 w 1613"/>
                <a:gd name="T182" fmla="+- 0 1032 865"/>
                <a:gd name="T183" fmla="*/ 1032 h 1822"/>
                <a:gd name="T184" fmla="+- 0 3184 2024"/>
                <a:gd name="T185" fmla="*/ T184 w 1613"/>
                <a:gd name="T186" fmla="+- 0 989 865"/>
                <a:gd name="T187" fmla="*/ 989 h 1822"/>
                <a:gd name="T188" fmla="+- 0 3113 2024"/>
                <a:gd name="T189" fmla="*/ T188 w 1613"/>
                <a:gd name="T190" fmla="+- 0 952 865"/>
                <a:gd name="T191" fmla="*/ 952 h 1822"/>
                <a:gd name="T192" fmla="+- 0 3040 2024"/>
                <a:gd name="T193" fmla="*/ T192 w 1613"/>
                <a:gd name="T194" fmla="+- 0 921 865"/>
                <a:gd name="T195" fmla="*/ 921 h 1822"/>
                <a:gd name="T196" fmla="+- 0 2964 2024"/>
                <a:gd name="T197" fmla="*/ T196 w 1613"/>
                <a:gd name="T198" fmla="+- 0 897 865"/>
                <a:gd name="T199" fmla="*/ 897 h 1822"/>
                <a:gd name="T200" fmla="+- 0 2886 2024"/>
                <a:gd name="T201" fmla="*/ T200 w 1613"/>
                <a:gd name="T202" fmla="+- 0 880 865"/>
                <a:gd name="T203" fmla="*/ 880 h 1822"/>
                <a:gd name="T204" fmla="+- 0 2807 2024"/>
                <a:gd name="T205" fmla="*/ T204 w 1613"/>
                <a:gd name="T206" fmla="+- 0 869 865"/>
                <a:gd name="T207" fmla="*/ 869 h 1822"/>
                <a:gd name="T208" fmla="+- 0 2726 2024"/>
                <a:gd name="T209" fmla="*/ T208 w 1613"/>
                <a:gd name="T210" fmla="+- 0 865 865"/>
                <a:gd name="T211" fmla="*/ 865 h 1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1613" h="1822">
                  <a:moveTo>
                    <a:pt x="702" y="0"/>
                  </a:moveTo>
                  <a:lnTo>
                    <a:pt x="702" y="911"/>
                  </a:lnTo>
                  <a:lnTo>
                    <a:pt x="0" y="1492"/>
                  </a:lnTo>
                  <a:lnTo>
                    <a:pt x="50" y="1548"/>
                  </a:lnTo>
                  <a:lnTo>
                    <a:pt x="103" y="1598"/>
                  </a:lnTo>
                  <a:lnTo>
                    <a:pt x="160" y="1644"/>
                  </a:lnTo>
                  <a:lnTo>
                    <a:pt x="219" y="1684"/>
                  </a:lnTo>
                  <a:lnTo>
                    <a:pt x="281" y="1719"/>
                  </a:lnTo>
                  <a:lnTo>
                    <a:pt x="345" y="1750"/>
                  </a:lnTo>
                  <a:lnTo>
                    <a:pt x="411" y="1775"/>
                  </a:lnTo>
                  <a:lnTo>
                    <a:pt x="478" y="1794"/>
                  </a:lnTo>
                  <a:lnTo>
                    <a:pt x="547" y="1809"/>
                  </a:lnTo>
                  <a:lnTo>
                    <a:pt x="616" y="1818"/>
                  </a:lnTo>
                  <a:lnTo>
                    <a:pt x="686" y="1822"/>
                  </a:lnTo>
                  <a:lnTo>
                    <a:pt x="756" y="1821"/>
                  </a:lnTo>
                  <a:lnTo>
                    <a:pt x="826" y="1814"/>
                  </a:lnTo>
                  <a:lnTo>
                    <a:pt x="895" y="1802"/>
                  </a:lnTo>
                  <a:lnTo>
                    <a:pt x="963" y="1784"/>
                  </a:lnTo>
                  <a:lnTo>
                    <a:pt x="1031" y="1761"/>
                  </a:lnTo>
                  <a:lnTo>
                    <a:pt x="1097" y="1732"/>
                  </a:lnTo>
                  <a:lnTo>
                    <a:pt x="1161" y="1698"/>
                  </a:lnTo>
                  <a:lnTo>
                    <a:pt x="1223" y="1658"/>
                  </a:lnTo>
                  <a:lnTo>
                    <a:pt x="1282" y="1613"/>
                  </a:lnTo>
                  <a:lnTo>
                    <a:pt x="1338" y="1563"/>
                  </a:lnTo>
                  <a:lnTo>
                    <a:pt x="1388" y="1510"/>
                  </a:lnTo>
                  <a:lnTo>
                    <a:pt x="1434" y="1453"/>
                  </a:lnTo>
                  <a:lnTo>
                    <a:pt x="1474" y="1394"/>
                  </a:lnTo>
                  <a:lnTo>
                    <a:pt x="1510" y="1332"/>
                  </a:lnTo>
                  <a:lnTo>
                    <a:pt x="1540" y="1268"/>
                  </a:lnTo>
                  <a:lnTo>
                    <a:pt x="1565" y="1202"/>
                  </a:lnTo>
                  <a:lnTo>
                    <a:pt x="1585" y="1135"/>
                  </a:lnTo>
                  <a:lnTo>
                    <a:pt x="1599" y="1066"/>
                  </a:lnTo>
                  <a:lnTo>
                    <a:pt x="1608" y="997"/>
                  </a:lnTo>
                  <a:lnTo>
                    <a:pt x="1612" y="927"/>
                  </a:lnTo>
                  <a:lnTo>
                    <a:pt x="1611" y="857"/>
                  </a:lnTo>
                  <a:lnTo>
                    <a:pt x="1604" y="787"/>
                  </a:lnTo>
                  <a:lnTo>
                    <a:pt x="1592" y="718"/>
                  </a:lnTo>
                  <a:lnTo>
                    <a:pt x="1574" y="649"/>
                  </a:lnTo>
                  <a:lnTo>
                    <a:pt x="1551" y="582"/>
                  </a:lnTo>
                  <a:lnTo>
                    <a:pt x="1523" y="516"/>
                  </a:lnTo>
                  <a:lnTo>
                    <a:pt x="1488" y="452"/>
                  </a:lnTo>
                  <a:lnTo>
                    <a:pt x="1449" y="390"/>
                  </a:lnTo>
                  <a:lnTo>
                    <a:pt x="1403" y="331"/>
                  </a:lnTo>
                  <a:lnTo>
                    <a:pt x="1349" y="271"/>
                  </a:lnTo>
                  <a:lnTo>
                    <a:pt x="1290" y="216"/>
                  </a:lnTo>
                  <a:lnTo>
                    <a:pt x="1227" y="167"/>
                  </a:lnTo>
                  <a:lnTo>
                    <a:pt x="1160" y="124"/>
                  </a:lnTo>
                  <a:lnTo>
                    <a:pt x="1089" y="87"/>
                  </a:lnTo>
                  <a:lnTo>
                    <a:pt x="1016" y="56"/>
                  </a:lnTo>
                  <a:lnTo>
                    <a:pt x="940" y="32"/>
                  </a:lnTo>
                  <a:lnTo>
                    <a:pt x="862" y="15"/>
                  </a:lnTo>
                  <a:lnTo>
                    <a:pt x="783" y="4"/>
                  </a:lnTo>
                  <a:lnTo>
                    <a:pt x="702" y="0"/>
                  </a:lnTo>
                  <a:close/>
                </a:path>
              </a:pathLst>
            </a:custGeom>
            <a:solidFill>
              <a:srgbClr val="4F8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Freeform 14"/>
            <p:cNvSpPr>
              <a:spLocks/>
            </p:cNvSpPr>
            <p:nvPr/>
          </p:nvSpPr>
          <p:spPr bwMode="auto">
            <a:xfrm>
              <a:off x="2023" y="865"/>
              <a:ext cx="1613" cy="1822"/>
            </a:xfrm>
            <a:custGeom>
              <a:avLst/>
              <a:gdLst>
                <a:gd name="T0" fmla="+- 0 2024 2024"/>
                <a:gd name="T1" fmla="*/ T0 w 1613"/>
                <a:gd name="T2" fmla="+- 0 2357 865"/>
                <a:gd name="T3" fmla="*/ 2357 h 1822"/>
                <a:gd name="T4" fmla="+- 0 2074 2024"/>
                <a:gd name="T5" fmla="*/ T4 w 1613"/>
                <a:gd name="T6" fmla="+- 0 2413 865"/>
                <a:gd name="T7" fmla="*/ 2413 h 1822"/>
                <a:gd name="T8" fmla="+- 0 2127 2024"/>
                <a:gd name="T9" fmla="*/ T8 w 1613"/>
                <a:gd name="T10" fmla="+- 0 2463 865"/>
                <a:gd name="T11" fmla="*/ 2463 h 1822"/>
                <a:gd name="T12" fmla="+- 0 2184 2024"/>
                <a:gd name="T13" fmla="*/ T12 w 1613"/>
                <a:gd name="T14" fmla="+- 0 2509 865"/>
                <a:gd name="T15" fmla="*/ 2509 h 1822"/>
                <a:gd name="T16" fmla="+- 0 2243 2024"/>
                <a:gd name="T17" fmla="*/ T16 w 1613"/>
                <a:gd name="T18" fmla="+- 0 2549 865"/>
                <a:gd name="T19" fmla="*/ 2549 h 1822"/>
                <a:gd name="T20" fmla="+- 0 2305 2024"/>
                <a:gd name="T21" fmla="*/ T20 w 1613"/>
                <a:gd name="T22" fmla="+- 0 2584 865"/>
                <a:gd name="T23" fmla="*/ 2584 h 1822"/>
                <a:gd name="T24" fmla="+- 0 2369 2024"/>
                <a:gd name="T25" fmla="*/ T24 w 1613"/>
                <a:gd name="T26" fmla="+- 0 2615 865"/>
                <a:gd name="T27" fmla="*/ 2615 h 1822"/>
                <a:gd name="T28" fmla="+- 0 2435 2024"/>
                <a:gd name="T29" fmla="*/ T28 w 1613"/>
                <a:gd name="T30" fmla="+- 0 2640 865"/>
                <a:gd name="T31" fmla="*/ 2640 h 1822"/>
                <a:gd name="T32" fmla="+- 0 2502 2024"/>
                <a:gd name="T33" fmla="*/ T32 w 1613"/>
                <a:gd name="T34" fmla="+- 0 2659 865"/>
                <a:gd name="T35" fmla="*/ 2659 h 1822"/>
                <a:gd name="T36" fmla="+- 0 2571 2024"/>
                <a:gd name="T37" fmla="*/ T36 w 1613"/>
                <a:gd name="T38" fmla="+- 0 2674 865"/>
                <a:gd name="T39" fmla="*/ 2674 h 1822"/>
                <a:gd name="T40" fmla="+- 0 2640 2024"/>
                <a:gd name="T41" fmla="*/ T40 w 1613"/>
                <a:gd name="T42" fmla="+- 0 2683 865"/>
                <a:gd name="T43" fmla="*/ 2683 h 1822"/>
                <a:gd name="T44" fmla="+- 0 2710 2024"/>
                <a:gd name="T45" fmla="*/ T44 w 1613"/>
                <a:gd name="T46" fmla="+- 0 2687 865"/>
                <a:gd name="T47" fmla="*/ 2687 h 1822"/>
                <a:gd name="T48" fmla="+- 0 2780 2024"/>
                <a:gd name="T49" fmla="*/ T48 w 1613"/>
                <a:gd name="T50" fmla="+- 0 2686 865"/>
                <a:gd name="T51" fmla="*/ 2686 h 1822"/>
                <a:gd name="T52" fmla="+- 0 2850 2024"/>
                <a:gd name="T53" fmla="*/ T52 w 1613"/>
                <a:gd name="T54" fmla="+- 0 2679 865"/>
                <a:gd name="T55" fmla="*/ 2679 h 1822"/>
                <a:gd name="T56" fmla="+- 0 2919 2024"/>
                <a:gd name="T57" fmla="*/ T56 w 1613"/>
                <a:gd name="T58" fmla="+- 0 2667 865"/>
                <a:gd name="T59" fmla="*/ 2667 h 1822"/>
                <a:gd name="T60" fmla="+- 0 2987 2024"/>
                <a:gd name="T61" fmla="*/ T60 w 1613"/>
                <a:gd name="T62" fmla="+- 0 2649 865"/>
                <a:gd name="T63" fmla="*/ 2649 h 1822"/>
                <a:gd name="T64" fmla="+- 0 3055 2024"/>
                <a:gd name="T65" fmla="*/ T64 w 1613"/>
                <a:gd name="T66" fmla="+- 0 2626 865"/>
                <a:gd name="T67" fmla="*/ 2626 h 1822"/>
                <a:gd name="T68" fmla="+- 0 3121 2024"/>
                <a:gd name="T69" fmla="*/ T68 w 1613"/>
                <a:gd name="T70" fmla="+- 0 2597 865"/>
                <a:gd name="T71" fmla="*/ 2597 h 1822"/>
                <a:gd name="T72" fmla="+- 0 3185 2024"/>
                <a:gd name="T73" fmla="*/ T72 w 1613"/>
                <a:gd name="T74" fmla="+- 0 2563 865"/>
                <a:gd name="T75" fmla="*/ 2563 h 1822"/>
                <a:gd name="T76" fmla="+- 0 3247 2024"/>
                <a:gd name="T77" fmla="*/ T76 w 1613"/>
                <a:gd name="T78" fmla="+- 0 2523 865"/>
                <a:gd name="T79" fmla="*/ 2523 h 1822"/>
                <a:gd name="T80" fmla="+- 0 3306 2024"/>
                <a:gd name="T81" fmla="*/ T80 w 1613"/>
                <a:gd name="T82" fmla="+- 0 2478 865"/>
                <a:gd name="T83" fmla="*/ 2478 h 1822"/>
                <a:gd name="T84" fmla="+- 0 3362 2024"/>
                <a:gd name="T85" fmla="*/ T84 w 1613"/>
                <a:gd name="T86" fmla="+- 0 2428 865"/>
                <a:gd name="T87" fmla="*/ 2428 h 1822"/>
                <a:gd name="T88" fmla="+- 0 3412 2024"/>
                <a:gd name="T89" fmla="*/ T88 w 1613"/>
                <a:gd name="T90" fmla="+- 0 2375 865"/>
                <a:gd name="T91" fmla="*/ 2375 h 1822"/>
                <a:gd name="T92" fmla="+- 0 3458 2024"/>
                <a:gd name="T93" fmla="*/ T92 w 1613"/>
                <a:gd name="T94" fmla="+- 0 2318 865"/>
                <a:gd name="T95" fmla="*/ 2318 h 1822"/>
                <a:gd name="T96" fmla="+- 0 3498 2024"/>
                <a:gd name="T97" fmla="*/ T96 w 1613"/>
                <a:gd name="T98" fmla="+- 0 2259 865"/>
                <a:gd name="T99" fmla="*/ 2259 h 1822"/>
                <a:gd name="T100" fmla="+- 0 3534 2024"/>
                <a:gd name="T101" fmla="*/ T100 w 1613"/>
                <a:gd name="T102" fmla="+- 0 2197 865"/>
                <a:gd name="T103" fmla="*/ 2197 h 1822"/>
                <a:gd name="T104" fmla="+- 0 3564 2024"/>
                <a:gd name="T105" fmla="*/ T104 w 1613"/>
                <a:gd name="T106" fmla="+- 0 2133 865"/>
                <a:gd name="T107" fmla="*/ 2133 h 1822"/>
                <a:gd name="T108" fmla="+- 0 3589 2024"/>
                <a:gd name="T109" fmla="*/ T108 w 1613"/>
                <a:gd name="T110" fmla="+- 0 2067 865"/>
                <a:gd name="T111" fmla="*/ 2067 h 1822"/>
                <a:gd name="T112" fmla="+- 0 3609 2024"/>
                <a:gd name="T113" fmla="*/ T112 w 1613"/>
                <a:gd name="T114" fmla="+- 0 2000 865"/>
                <a:gd name="T115" fmla="*/ 2000 h 1822"/>
                <a:gd name="T116" fmla="+- 0 3623 2024"/>
                <a:gd name="T117" fmla="*/ T116 w 1613"/>
                <a:gd name="T118" fmla="+- 0 1931 865"/>
                <a:gd name="T119" fmla="*/ 1931 h 1822"/>
                <a:gd name="T120" fmla="+- 0 3632 2024"/>
                <a:gd name="T121" fmla="*/ T120 w 1613"/>
                <a:gd name="T122" fmla="+- 0 1862 865"/>
                <a:gd name="T123" fmla="*/ 1862 h 1822"/>
                <a:gd name="T124" fmla="+- 0 3636 2024"/>
                <a:gd name="T125" fmla="*/ T124 w 1613"/>
                <a:gd name="T126" fmla="+- 0 1792 865"/>
                <a:gd name="T127" fmla="*/ 1792 h 1822"/>
                <a:gd name="T128" fmla="+- 0 3635 2024"/>
                <a:gd name="T129" fmla="*/ T128 w 1613"/>
                <a:gd name="T130" fmla="+- 0 1722 865"/>
                <a:gd name="T131" fmla="*/ 1722 h 1822"/>
                <a:gd name="T132" fmla="+- 0 3628 2024"/>
                <a:gd name="T133" fmla="*/ T132 w 1613"/>
                <a:gd name="T134" fmla="+- 0 1652 865"/>
                <a:gd name="T135" fmla="*/ 1652 h 1822"/>
                <a:gd name="T136" fmla="+- 0 3616 2024"/>
                <a:gd name="T137" fmla="*/ T136 w 1613"/>
                <a:gd name="T138" fmla="+- 0 1583 865"/>
                <a:gd name="T139" fmla="*/ 1583 h 1822"/>
                <a:gd name="T140" fmla="+- 0 3598 2024"/>
                <a:gd name="T141" fmla="*/ T140 w 1613"/>
                <a:gd name="T142" fmla="+- 0 1514 865"/>
                <a:gd name="T143" fmla="*/ 1514 h 1822"/>
                <a:gd name="T144" fmla="+- 0 3575 2024"/>
                <a:gd name="T145" fmla="*/ T144 w 1613"/>
                <a:gd name="T146" fmla="+- 0 1447 865"/>
                <a:gd name="T147" fmla="*/ 1447 h 1822"/>
                <a:gd name="T148" fmla="+- 0 3547 2024"/>
                <a:gd name="T149" fmla="*/ T148 w 1613"/>
                <a:gd name="T150" fmla="+- 0 1381 865"/>
                <a:gd name="T151" fmla="*/ 1381 h 1822"/>
                <a:gd name="T152" fmla="+- 0 3512 2024"/>
                <a:gd name="T153" fmla="*/ T152 w 1613"/>
                <a:gd name="T154" fmla="+- 0 1317 865"/>
                <a:gd name="T155" fmla="*/ 1317 h 1822"/>
                <a:gd name="T156" fmla="+- 0 3473 2024"/>
                <a:gd name="T157" fmla="*/ T156 w 1613"/>
                <a:gd name="T158" fmla="+- 0 1255 865"/>
                <a:gd name="T159" fmla="*/ 1255 h 1822"/>
                <a:gd name="T160" fmla="+- 0 3427 2024"/>
                <a:gd name="T161" fmla="*/ T160 w 1613"/>
                <a:gd name="T162" fmla="+- 0 1196 865"/>
                <a:gd name="T163" fmla="*/ 1196 h 1822"/>
                <a:gd name="T164" fmla="+- 0 3373 2024"/>
                <a:gd name="T165" fmla="*/ T164 w 1613"/>
                <a:gd name="T166" fmla="+- 0 1136 865"/>
                <a:gd name="T167" fmla="*/ 1136 h 1822"/>
                <a:gd name="T168" fmla="+- 0 3314 2024"/>
                <a:gd name="T169" fmla="*/ T168 w 1613"/>
                <a:gd name="T170" fmla="+- 0 1081 865"/>
                <a:gd name="T171" fmla="*/ 1081 h 1822"/>
                <a:gd name="T172" fmla="+- 0 3251 2024"/>
                <a:gd name="T173" fmla="*/ T172 w 1613"/>
                <a:gd name="T174" fmla="+- 0 1032 865"/>
                <a:gd name="T175" fmla="*/ 1032 h 1822"/>
                <a:gd name="T176" fmla="+- 0 3184 2024"/>
                <a:gd name="T177" fmla="*/ T176 w 1613"/>
                <a:gd name="T178" fmla="+- 0 989 865"/>
                <a:gd name="T179" fmla="*/ 989 h 1822"/>
                <a:gd name="T180" fmla="+- 0 3113 2024"/>
                <a:gd name="T181" fmla="*/ T180 w 1613"/>
                <a:gd name="T182" fmla="+- 0 952 865"/>
                <a:gd name="T183" fmla="*/ 952 h 1822"/>
                <a:gd name="T184" fmla="+- 0 3040 2024"/>
                <a:gd name="T185" fmla="*/ T184 w 1613"/>
                <a:gd name="T186" fmla="+- 0 921 865"/>
                <a:gd name="T187" fmla="*/ 921 h 1822"/>
                <a:gd name="T188" fmla="+- 0 2964 2024"/>
                <a:gd name="T189" fmla="*/ T188 w 1613"/>
                <a:gd name="T190" fmla="+- 0 897 865"/>
                <a:gd name="T191" fmla="*/ 897 h 1822"/>
                <a:gd name="T192" fmla="+- 0 2886 2024"/>
                <a:gd name="T193" fmla="*/ T192 w 1613"/>
                <a:gd name="T194" fmla="+- 0 880 865"/>
                <a:gd name="T195" fmla="*/ 880 h 1822"/>
                <a:gd name="T196" fmla="+- 0 2807 2024"/>
                <a:gd name="T197" fmla="*/ T196 w 1613"/>
                <a:gd name="T198" fmla="+- 0 869 865"/>
                <a:gd name="T199" fmla="*/ 869 h 1822"/>
                <a:gd name="T200" fmla="+- 0 2726 2024"/>
                <a:gd name="T201" fmla="*/ T200 w 1613"/>
                <a:gd name="T202" fmla="+- 0 865 865"/>
                <a:gd name="T203" fmla="*/ 865 h 1822"/>
                <a:gd name="T204" fmla="+- 0 2726 2024"/>
                <a:gd name="T205" fmla="*/ T204 w 1613"/>
                <a:gd name="T206" fmla="+- 0 1776 865"/>
                <a:gd name="T207" fmla="*/ 1776 h 1822"/>
                <a:gd name="T208" fmla="+- 0 2024 2024"/>
                <a:gd name="T209" fmla="*/ T208 w 1613"/>
                <a:gd name="T210" fmla="+- 0 2357 865"/>
                <a:gd name="T211" fmla="*/ 2357 h 1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Lst>
              <a:rect l="0" t="0" r="r" b="b"/>
              <a:pathLst>
                <a:path w="1613" h="1822">
                  <a:moveTo>
                    <a:pt x="0" y="1492"/>
                  </a:moveTo>
                  <a:lnTo>
                    <a:pt x="50" y="1548"/>
                  </a:lnTo>
                  <a:lnTo>
                    <a:pt x="103" y="1598"/>
                  </a:lnTo>
                  <a:lnTo>
                    <a:pt x="160" y="1644"/>
                  </a:lnTo>
                  <a:lnTo>
                    <a:pt x="219" y="1684"/>
                  </a:lnTo>
                  <a:lnTo>
                    <a:pt x="281" y="1719"/>
                  </a:lnTo>
                  <a:lnTo>
                    <a:pt x="345" y="1750"/>
                  </a:lnTo>
                  <a:lnTo>
                    <a:pt x="411" y="1775"/>
                  </a:lnTo>
                  <a:lnTo>
                    <a:pt x="478" y="1794"/>
                  </a:lnTo>
                  <a:lnTo>
                    <a:pt x="547" y="1809"/>
                  </a:lnTo>
                  <a:lnTo>
                    <a:pt x="616" y="1818"/>
                  </a:lnTo>
                  <a:lnTo>
                    <a:pt x="686" y="1822"/>
                  </a:lnTo>
                  <a:lnTo>
                    <a:pt x="756" y="1821"/>
                  </a:lnTo>
                  <a:lnTo>
                    <a:pt x="826" y="1814"/>
                  </a:lnTo>
                  <a:lnTo>
                    <a:pt x="895" y="1802"/>
                  </a:lnTo>
                  <a:lnTo>
                    <a:pt x="963" y="1784"/>
                  </a:lnTo>
                  <a:lnTo>
                    <a:pt x="1031" y="1761"/>
                  </a:lnTo>
                  <a:lnTo>
                    <a:pt x="1097" y="1732"/>
                  </a:lnTo>
                  <a:lnTo>
                    <a:pt x="1161" y="1698"/>
                  </a:lnTo>
                  <a:lnTo>
                    <a:pt x="1223" y="1658"/>
                  </a:lnTo>
                  <a:lnTo>
                    <a:pt x="1282" y="1613"/>
                  </a:lnTo>
                  <a:lnTo>
                    <a:pt x="1338" y="1563"/>
                  </a:lnTo>
                  <a:lnTo>
                    <a:pt x="1388" y="1510"/>
                  </a:lnTo>
                  <a:lnTo>
                    <a:pt x="1434" y="1453"/>
                  </a:lnTo>
                  <a:lnTo>
                    <a:pt x="1474" y="1394"/>
                  </a:lnTo>
                  <a:lnTo>
                    <a:pt x="1510" y="1332"/>
                  </a:lnTo>
                  <a:lnTo>
                    <a:pt x="1540" y="1268"/>
                  </a:lnTo>
                  <a:lnTo>
                    <a:pt x="1565" y="1202"/>
                  </a:lnTo>
                  <a:lnTo>
                    <a:pt x="1585" y="1135"/>
                  </a:lnTo>
                  <a:lnTo>
                    <a:pt x="1599" y="1066"/>
                  </a:lnTo>
                  <a:lnTo>
                    <a:pt x="1608" y="997"/>
                  </a:lnTo>
                  <a:lnTo>
                    <a:pt x="1612" y="927"/>
                  </a:lnTo>
                  <a:lnTo>
                    <a:pt x="1611" y="857"/>
                  </a:lnTo>
                  <a:lnTo>
                    <a:pt x="1604" y="787"/>
                  </a:lnTo>
                  <a:lnTo>
                    <a:pt x="1592" y="718"/>
                  </a:lnTo>
                  <a:lnTo>
                    <a:pt x="1574" y="649"/>
                  </a:lnTo>
                  <a:lnTo>
                    <a:pt x="1551" y="582"/>
                  </a:lnTo>
                  <a:lnTo>
                    <a:pt x="1523" y="516"/>
                  </a:lnTo>
                  <a:lnTo>
                    <a:pt x="1488" y="452"/>
                  </a:lnTo>
                  <a:lnTo>
                    <a:pt x="1449" y="390"/>
                  </a:lnTo>
                  <a:lnTo>
                    <a:pt x="1403" y="331"/>
                  </a:lnTo>
                  <a:lnTo>
                    <a:pt x="1349" y="271"/>
                  </a:lnTo>
                  <a:lnTo>
                    <a:pt x="1290" y="216"/>
                  </a:lnTo>
                  <a:lnTo>
                    <a:pt x="1227" y="167"/>
                  </a:lnTo>
                  <a:lnTo>
                    <a:pt x="1160" y="124"/>
                  </a:lnTo>
                  <a:lnTo>
                    <a:pt x="1089" y="87"/>
                  </a:lnTo>
                  <a:lnTo>
                    <a:pt x="1016" y="56"/>
                  </a:lnTo>
                  <a:lnTo>
                    <a:pt x="940" y="32"/>
                  </a:lnTo>
                  <a:lnTo>
                    <a:pt x="862" y="15"/>
                  </a:lnTo>
                  <a:lnTo>
                    <a:pt x="783" y="4"/>
                  </a:lnTo>
                  <a:lnTo>
                    <a:pt x="702" y="0"/>
                  </a:lnTo>
                  <a:lnTo>
                    <a:pt x="702" y="911"/>
                  </a:lnTo>
                  <a:lnTo>
                    <a:pt x="0" y="1492"/>
                  </a:lnTo>
                  <a:close/>
                </a:path>
              </a:pathLst>
            </a:custGeom>
            <a:noFill/>
            <a:ln w="9144">
              <a:solidFill>
                <a:srgbClr val="33CC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Freeform 13"/>
            <p:cNvSpPr>
              <a:spLocks/>
            </p:cNvSpPr>
            <p:nvPr/>
          </p:nvSpPr>
          <p:spPr bwMode="auto">
            <a:xfrm>
              <a:off x="1814" y="865"/>
              <a:ext cx="911" cy="1492"/>
            </a:xfrm>
            <a:custGeom>
              <a:avLst/>
              <a:gdLst>
                <a:gd name="T0" fmla="+- 0 2726 1815"/>
                <a:gd name="T1" fmla="*/ T0 w 911"/>
                <a:gd name="T2" fmla="+- 0 865 865"/>
                <a:gd name="T3" fmla="*/ 865 h 1492"/>
                <a:gd name="T4" fmla="+- 0 2651 1815"/>
                <a:gd name="T5" fmla="*/ T4 w 911"/>
                <a:gd name="T6" fmla="+- 0 868 865"/>
                <a:gd name="T7" fmla="*/ 868 h 1492"/>
                <a:gd name="T8" fmla="+- 0 2578 1815"/>
                <a:gd name="T9" fmla="*/ T8 w 911"/>
                <a:gd name="T10" fmla="+- 0 877 865"/>
                <a:gd name="T11" fmla="*/ 877 h 1492"/>
                <a:gd name="T12" fmla="+- 0 2507 1815"/>
                <a:gd name="T13" fmla="*/ T12 w 911"/>
                <a:gd name="T14" fmla="+- 0 892 865"/>
                <a:gd name="T15" fmla="*/ 892 h 1492"/>
                <a:gd name="T16" fmla="+- 0 2438 1815"/>
                <a:gd name="T17" fmla="*/ T16 w 911"/>
                <a:gd name="T18" fmla="+- 0 912 865"/>
                <a:gd name="T19" fmla="*/ 912 h 1492"/>
                <a:gd name="T20" fmla="+- 0 2371 1815"/>
                <a:gd name="T21" fmla="*/ T20 w 911"/>
                <a:gd name="T22" fmla="+- 0 937 865"/>
                <a:gd name="T23" fmla="*/ 937 h 1492"/>
                <a:gd name="T24" fmla="+- 0 2307 1815"/>
                <a:gd name="T25" fmla="*/ T24 w 911"/>
                <a:gd name="T26" fmla="+- 0 967 865"/>
                <a:gd name="T27" fmla="*/ 967 h 1492"/>
                <a:gd name="T28" fmla="+- 0 2246 1815"/>
                <a:gd name="T29" fmla="*/ T28 w 911"/>
                <a:gd name="T30" fmla="+- 0 1002 865"/>
                <a:gd name="T31" fmla="*/ 1002 h 1492"/>
                <a:gd name="T32" fmla="+- 0 2188 1815"/>
                <a:gd name="T33" fmla="*/ T32 w 911"/>
                <a:gd name="T34" fmla="+- 0 1041 865"/>
                <a:gd name="T35" fmla="*/ 1041 h 1492"/>
                <a:gd name="T36" fmla="+- 0 2133 1815"/>
                <a:gd name="T37" fmla="*/ T36 w 911"/>
                <a:gd name="T38" fmla="+- 0 1085 865"/>
                <a:gd name="T39" fmla="*/ 1085 h 1492"/>
                <a:gd name="T40" fmla="+- 0 2082 1815"/>
                <a:gd name="T41" fmla="*/ T40 w 911"/>
                <a:gd name="T42" fmla="+- 0 1132 865"/>
                <a:gd name="T43" fmla="*/ 1132 h 1492"/>
                <a:gd name="T44" fmla="+- 0 2034 1815"/>
                <a:gd name="T45" fmla="*/ T44 w 911"/>
                <a:gd name="T46" fmla="+- 0 1184 865"/>
                <a:gd name="T47" fmla="*/ 1184 h 1492"/>
                <a:gd name="T48" fmla="+- 0 1991 1815"/>
                <a:gd name="T49" fmla="*/ T48 w 911"/>
                <a:gd name="T50" fmla="+- 0 1238 865"/>
                <a:gd name="T51" fmla="*/ 1238 h 1492"/>
                <a:gd name="T52" fmla="+- 0 1951 1815"/>
                <a:gd name="T53" fmla="*/ T52 w 911"/>
                <a:gd name="T54" fmla="+- 0 1297 865"/>
                <a:gd name="T55" fmla="*/ 1297 h 1492"/>
                <a:gd name="T56" fmla="+- 0 1916 1815"/>
                <a:gd name="T57" fmla="*/ T56 w 911"/>
                <a:gd name="T58" fmla="+- 0 1358 865"/>
                <a:gd name="T59" fmla="*/ 1358 h 1492"/>
                <a:gd name="T60" fmla="+- 0 1886 1815"/>
                <a:gd name="T61" fmla="*/ T60 w 911"/>
                <a:gd name="T62" fmla="+- 0 1422 865"/>
                <a:gd name="T63" fmla="*/ 1422 h 1492"/>
                <a:gd name="T64" fmla="+- 0 1861 1815"/>
                <a:gd name="T65" fmla="*/ T64 w 911"/>
                <a:gd name="T66" fmla="+- 0 1488 865"/>
                <a:gd name="T67" fmla="*/ 1488 h 1492"/>
                <a:gd name="T68" fmla="+- 0 1841 1815"/>
                <a:gd name="T69" fmla="*/ T68 w 911"/>
                <a:gd name="T70" fmla="+- 0 1557 865"/>
                <a:gd name="T71" fmla="*/ 1557 h 1492"/>
                <a:gd name="T72" fmla="+- 0 1827 1815"/>
                <a:gd name="T73" fmla="*/ T72 w 911"/>
                <a:gd name="T74" fmla="+- 0 1629 865"/>
                <a:gd name="T75" fmla="*/ 1629 h 1492"/>
                <a:gd name="T76" fmla="+- 0 1818 1815"/>
                <a:gd name="T77" fmla="*/ T76 w 911"/>
                <a:gd name="T78" fmla="+- 0 1702 865"/>
                <a:gd name="T79" fmla="*/ 1702 h 1492"/>
                <a:gd name="T80" fmla="+- 0 1815 1815"/>
                <a:gd name="T81" fmla="*/ T80 w 911"/>
                <a:gd name="T82" fmla="+- 0 1776 865"/>
                <a:gd name="T83" fmla="*/ 1776 h 1492"/>
                <a:gd name="T84" fmla="+- 0 1818 1815"/>
                <a:gd name="T85" fmla="*/ T84 w 911"/>
                <a:gd name="T86" fmla="+- 0 1855 865"/>
                <a:gd name="T87" fmla="*/ 1855 h 1492"/>
                <a:gd name="T88" fmla="+- 0 1828 1815"/>
                <a:gd name="T89" fmla="*/ T88 w 911"/>
                <a:gd name="T90" fmla="+- 0 1933 865"/>
                <a:gd name="T91" fmla="*/ 1933 h 1492"/>
                <a:gd name="T92" fmla="+- 0 1845 1815"/>
                <a:gd name="T93" fmla="*/ T92 w 911"/>
                <a:gd name="T94" fmla="+- 0 2010 865"/>
                <a:gd name="T95" fmla="*/ 2010 h 1492"/>
                <a:gd name="T96" fmla="+- 0 1869 1815"/>
                <a:gd name="T97" fmla="*/ T96 w 911"/>
                <a:gd name="T98" fmla="+- 0 2085 865"/>
                <a:gd name="T99" fmla="*/ 2085 h 1492"/>
                <a:gd name="T100" fmla="+- 0 1898 1815"/>
                <a:gd name="T101" fmla="*/ T100 w 911"/>
                <a:gd name="T102" fmla="+- 0 2157 865"/>
                <a:gd name="T103" fmla="*/ 2157 h 1492"/>
                <a:gd name="T104" fmla="+- 0 1934 1815"/>
                <a:gd name="T105" fmla="*/ T104 w 911"/>
                <a:gd name="T106" fmla="+- 0 2227 865"/>
                <a:gd name="T107" fmla="*/ 2227 h 1492"/>
                <a:gd name="T108" fmla="+- 0 1976 1815"/>
                <a:gd name="T109" fmla="*/ T108 w 911"/>
                <a:gd name="T110" fmla="+- 0 2294 865"/>
                <a:gd name="T111" fmla="*/ 2294 h 1492"/>
                <a:gd name="T112" fmla="+- 0 2024 1815"/>
                <a:gd name="T113" fmla="*/ T112 w 911"/>
                <a:gd name="T114" fmla="+- 0 2357 865"/>
                <a:gd name="T115" fmla="*/ 2357 h 1492"/>
                <a:gd name="T116" fmla="+- 0 2726 1815"/>
                <a:gd name="T117" fmla="*/ T116 w 911"/>
                <a:gd name="T118" fmla="+- 0 1776 865"/>
                <a:gd name="T119" fmla="*/ 1776 h 1492"/>
                <a:gd name="T120" fmla="+- 0 2726 1815"/>
                <a:gd name="T121" fmla="*/ T120 w 911"/>
                <a:gd name="T122" fmla="+- 0 865 865"/>
                <a:gd name="T123" fmla="*/ 865 h 1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911" h="1492">
                  <a:moveTo>
                    <a:pt x="911" y="0"/>
                  </a:moveTo>
                  <a:lnTo>
                    <a:pt x="836" y="3"/>
                  </a:lnTo>
                  <a:lnTo>
                    <a:pt x="763" y="12"/>
                  </a:lnTo>
                  <a:lnTo>
                    <a:pt x="692" y="27"/>
                  </a:lnTo>
                  <a:lnTo>
                    <a:pt x="623" y="47"/>
                  </a:lnTo>
                  <a:lnTo>
                    <a:pt x="556" y="72"/>
                  </a:lnTo>
                  <a:lnTo>
                    <a:pt x="492" y="102"/>
                  </a:lnTo>
                  <a:lnTo>
                    <a:pt x="431" y="137"/>
                  </a:lnTo>
                  <a:lnTo>
                    <a:pt x="373" y="176"/>
                  </a:lnTo>
                  <a:lnTo>
                    <a:pt x="318" y="220"/>
                  </a:lnTo>
                  <a:lnTo>
                    <a:pt x="267" y="267"/>
                  </a:lnTo>
                  <a:lnTo>
                    <a:pt x="219" y="319"/>
                  </a:lnTo>
                  <a:lnTo>
                    <a:pt x="176" y="373"/>
                  </a:lnTo>
                  <a:lnTo>
                    <a:pt x="136" y="432"/>
                  </a:lnTo>
                  <a:lnTo>
                    <a:pt x="101" y="493"/>
                  </a:lnTo>
                  <a:lnTo>
                    <a:pt x="71" y="557"/>
                  </a:lnTo>
                  <a:lnTo>
                    <a:pt x="46" y="623"/>
                  </a:lnTo>
                  <a:lnTo>
                    <a:pt x="26" y="692"/>
                  </a:lnTo>
                  <a:lnTo>
                    <a:pt x="12" y="764"/>
                  </a:lnTo>
                  <a:lnTo>
                    <a:pt x="3" y="837"/>
                  </a:lnTo>
                  <a:lnTo>
                    <a:pt x="0" y="911"/>
                  </a:lnTo>
                  <a:lnTo>
                    <a:pt x="3" y="990"/>
                  </a:lnTo>
                  <a:lnTo>
                    <a:pt x="13" y="1068"/>
                  </a:lnTo>
                  <a:lnTo>
                    <a:pt x="30" y="1145"/>
                  </a:lnTo>
                  <a:lnTo>
                    <a:pt x="54" y="1220"/>
                  </a:lnTo>
                  <a:lnTo>
                    <a:pt x="83" y="1292"/>
                  </a:lnTo>
                  <a:lnTo>
                    <a:pt x="119" y="1362"/>
                  </a:lnTo>
                  <a:lnTo>
                    <a:pt x="161" y="1429"/>
                  </a:lnTo>
                  <a:lnTo>
                    <a:pt x="209" y="1492"/>
                  </a:lnTo>
                  <a:lnTo>
                    <a:pt x="911" y="911"/>
                  </a:lnTo>
                  <a:lnTo>
                    <a:pt x="911" y="0"/>
                  </a:lnTo>
                  <a:close/>
                </a:path>
              </a:pathLst>
            </a:custGeom>
            <a:solidFill>
              <a:srgbClr val="C0504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12"/>
            <p:cNvSpPr>
              <a:spLocks/>
            </p:cNvSpPr>
            <p:nvPr/>
          </p:nvSpPr>
          <p:spPr bwMode="auto">
            <a:xfrm>
              <a:off x="1814" y="865"/>
              <a:ext cx="911" cy="1492"/>
            </a:xfrm>
            <a:custGeom>
              <a:avLst/>
              <a:gdLst>
                <a:gd name="T0" fmla="+- 0 2726 1815"/>
                <a:gd name="T1" fmla="*/ T0 w 911"/>
                <a:gd name="T2" fmla="+- 0 865 865"/>
                <a:gd name="T3" fmla="*/ 865 h 1492"/>
                <a:gd name="T4" fmla="+- 0 2651 1815"/>
                <a:gd name="T5" fmla="*/ T4 w 911"/>
                <a:gd name="T6" fmla="+- 0 868 865"/>
                <a:gd name="T7" fmla="*/ 868 h 1492"/>
                <a:gd name="T8" fmla="+- 0 2578 1815"/>
                <a:gd name="T9" fmla="*/ T8 w 911"/>
                <a:gd name="T10" fmla="+- 0 877 865"/>
                <a:gd name="T11" fmla="*/ 877 h 1492"/>
                <a:gd name="T12" fmla="+- 0 2507 1815"/>
                <a:gd name="T13" fmla="*/ T12 w 911"/>
                <a:gd name="T14" fmla="+- 0 892 865"/>
                <a:gd name="T15" fmla="*/ 892 h 1492"/>
                <a:gd name="T16" fmla="+- 0 2438 1815"/>
                <a:gd name="T17" fmla="*/ T16 w 911"/>
                <a:gd name="T18" fmla="+- 0 912 865"/>
                <a:gd name="T19" fmla="*/ 912 h 1492"/>
                <a:gd name="T20" fmla="+- 0 2371 1815"/>
                <a:gd name="T21" fmla="*/ T20 w 911"/>
                <a:gd name="T22" fmla="+- 0 937 865"/>
                <a:gd name="T23" fmla="*/ 937 h 1492"/>
                <a:gd name="T24" fmla="+- 0 2307 1815"/>
                <a:gd name="T25" fmla="*/ T24 w 911"/>
                <a:gd name="T26" fmla="+- 0 967 865"/>
                <a:gd name="T27" fmla="*/ 967 h 1492"/>
                <a:gd name="T28" fmla="+- 0 2246 1815"/>
                <a:gd name="T29" fmla="*/ T28 w 911"/>
                <a:gd name="T30" fmla="+- 0 1002 865"/>
                <a:gd name="T31" fmla="*/ 1002 h 1492"/>
                <a:gd name="T32" fmla="+- 0 2188 1815"/>
                <a:gd name="T33" fmla="*/ T32 w 911"/>
                <a:gd name="T34" fmla="+- 0 1041 865"/>
                <a:gd name="T35" fmla="*/ 1041 h 1492"/>
                <a:gd name="T36" fmla="+- 0 2133 1815"/>
                <a:gd name="T37" fmla="*/ T36 w 911"/>
                <a:gd name="T38" fmla="+- 0 1085 865"/>
                <a:gd name="T39" fmla="*/ 1085 h 1492"/>
                <a:gd name="T40" fmla="+- 0 2082 1815"/>
                <a:gd name="T41" fmla="*/ T40 w 911"/>
                <a:gd name="T42" fmla="+- 0 1132 865"/>
                <a:gd name="T43" fmla="*/ 1132 h 1492"/>
                <a:gd name="T44" fmla="+- 0 2034 1815"/>
                <a:gd name="T45" fmla="*/ T44 w 911"/>
                <a:gd name="T46" fmla="+- 0 1184 865"/>
                <a:gd name="T47" fmla="*/ 1184 h 1492"/>
                <a:gd name="T48" fmla="+- 0 1991 1815"/>
                <a:gd name="T49" fmla="*/ T48 w 911"/>
                <a:gd name="T50" fmla="+- 0 1238 865"/>
                <a:gd name="T51" fmla="*/ 1238 h 1492"/>
                <a:gd name="T52" fmla="+- 0 1951 1815"/>
                <a:gd name="T53" fmla="*/ T52 w 911"/>
                <a:gd name="T54" fmla="+- 0 1297 865"/>
                <a:gd name="T55" fmla="*/ 1297 h 1492"/>
                <a:gd name="T56" fmla="+- 0 1916 1815"/>
                <a:gd name="T57" fmla="*/ T56 w 911"/>
                <a:gd name="T58" fmla="+- 0 1358 865"/>
                <a:gd name="T59" fmla="*/ 1358 h 1492"/>
                <a:gd name="T60" fmla="+- 0 1886 1815"/>
                <a:gd name="T61" fmla="*/ T60 w 911"/>
                <a:gd name="T62" fmla="+- 0 1422 865"/>
                <a:gd name="T63" fmla="*/ 1422 h 1492"/>
                <a:gd name="T64" fmla="+- 0 1861 1815"/>
                <a:gd name="T65" fmla="*/ T64 w 911"/>
                <a:gd name="T66" fmla="+- 0 1488 865"/>
                <a:gd name="T67" fmla="*/ 1488 h 1492"/>
                <a:gd name="T68" fmla="+- 0 1841 1815"/>
                <a:gd name="T69" fmla="*/ T68 w 911"/>
                <a:gd name="T70" fmla="+- 0 1557 865"/>
                <a:gd name="T71" fmla="*/ 1557 h 1492"/>
                <a:gd name="T72" fmla="+- 0 1827 1815"/>
                <a:gd name="T73" fmla="*/ T72 w 911"/>
                <a:gd name="T74" fmla="+- 0 1629 865"/>
                <a:gd name="T75" fmla="*/ 1629 h 1492"/>
                <a:gd name="T76" fmla="+- 0 1818 1815"/>
                <a:gd name="T77" fmla="*/ T76 w 911"/>
                <a:gd name="T78" fmla="+- 0 1702 865"/>
                <a:gd name="T79" fmla="*/ 1702 h 1492"/>
                <a:gd name="T80" fmla="+- 0 1815 1815"/>
                <a:gd name="T81" fmla="*/ T80 w 911"/>
                <a:gd name="T82" fmla="+- 0 1776 865"/>
                <a:gd name="T83" fmla="*/ 1776 h 1492"/>
                <a:gd name="T84" fmla="+- 0 1818 1815"/>
                <a:gd name="T85" fmla="*/ T84 w 911"/>
                <a:gd name="T86" fmla="+- 0 1855 865"/>
                <a:gd name="T87" fmla="*/ 1855 h 1492"/>
                <a:gd name="T88" fmla="+- 0 1828 1815"/>
                <a:gd name="T89" fmla="*/ T88 w 911"/>
                <a:gd name="T90" fmla="+- 0 1933 865"/>
                <a:gd name="T91" fmla="*/ 1933 h 1492"/>
                <a:gd name="T92" fmla="+- 0 1845 1815"/>
                <a:gd name="T93" fmla="*/ T92 w 911"/>
                <a:gd name="T94" fmla="+- 0 2010 865"/>
                <a:gd name="T95" fmla="*/ 2010 h 1492"/>
                <a:gd name="T96" fmla="+- 0 1869 1815"/>
                <a:gd name="T97" fmla="*/ T96 w 911"/>
                <a:gd name="T98" fmla="+- 0 2085 865"/>
                <a:gd name="T99" fmla="*/ 2085 h 1492"/>
                <a:gd name="T100" fmla="+- 0 1898 1815"/>
                <a:gd name="T101" fmla="*/ T100 w 911"/>
                <a:gd name="T102" fmla="+- 0 2157 865"/>
                <a:gd name="T103" fmla="*/ 2157 h 1492"/>
                <a:gd name="T104" fmla="+- 0 1934 1815"/>
                <a:gd name="T105" fmla="*/ T104 w 911"/>
                <a:gd name="T106" fmla="+- 0 2227 865"/>
                <a:gd name="T107" fmla="*/ 2227 h 1492"/>
                <a:gd name="T108" fmla="+- 0 1976 1815"/>
                <a:gd name="T109" fmla="*/ T108 w 911"/>
                <a:gd name="T110" fmla="+- 0 2294 865"/>
                <a:gd name="T111" fmla="*/ 2294 h 1492"/>
                <a:gd name="T112" fmla="+- 0 2024 1815"/>
                <a:gd name="T113" fmla="*/ T112 w 911"/>
                <a:gd name="T114" fmla="+- 0 2357 865"/>
                <a:gd name="T115" fmla="*/ 2357 h 1492"/>
                <a:gd name="T116" fmla="+- 0 2726 1815"/>
                <a:gd name="T117" fmla="*/ T116 w 911"/>
                <a:gd name="T118" fmla="+- 0 1776 865"/>
                <a:gd name="T119" fmla="*/ 1776 h 1492"/>
                <a:gd name="T120" fmla="+- 0 2726 1815"/>
                <a:gd name="T121" fmla="*/ T120 w 911"/>
                <a:gd name="T122" fmla="+- 0 865 865"/>
                <a:gd name="T123" fmla="*/ 865 h 14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911" h="1492">
                  <a:moveTo>
                    <a:pt x="911" y="0"/>
                  </a:moveTo>
                  <a:lnTo>
                    <a:pt x="836" y="3"/>
                  </a:lnTo>
                  <a:lnTo>
                    <a:pt x="763" y="12"/>
                  </a:lnTo>
                  <a:lnTo>
                    <a:pt x="692" y="27"/>
                  </a:lnTo>
                  <a:lnTo>
                    <a:pt x="623" y="47"/>
                  </a:lnTo>
                  <a:lnTo>
                    <a:pt x="556" y="72"/>
                  </a:lnTo>
                  <a:lnTo>
                    <a:pt x="492" y="102"/>
                  </a:lnTo>
                  <a:lnTo>
                    <a:pt x="431" y="137"/>
                  </a:lnTo>
                  <a:lnTo>
                    <a:pt x="373" y="176"/>
                  </a:lnTo>
                  <a:lnTo>
                    <a:pt x="318" y="220"/>
                  </a:lnTo>
                  <a:lnTo>
                    <a:pt x="267" y="267"/>
                  </a:lnTo>
                  <a:lnTo>
                    <a:pt x="219" y="319"/>
                  </a:lnTo>
                  <a:lnTo>
                    <a:pt x="176" y="373"/>
                  </a:lnTo>
                  <a:lnTo>
                    <a:pt x="136" y="432"/>
                  </a:lnTo>
                  <a:lnTo>
                    <a:pt x="101" y="493"/>
                  </a:lnTo>
                  <a:lnTo>
                    <a:pt x="71" y="557"/>
                  </a:lnTo>
                  <a:lnTo>
                    <a:pt x="46" y="623"/>
                  </a:lnTo>
                  <a:lnTo>
                    <a:pt x="26" y="692"/>
                  </a:lnTo>
                  <a:lnTo>
                    <a:pt x="12" y="764"/>
                  </a:lnTo>
                  <a:lnTo>
                    <a:pt x="3" y="837"/>
                  </a:lnTo>
                  <a:lnTo>
                    <a:pt x="0" y="911"/>
                  </a:lnTo>
                  <a:lnTo>
                    <a:pt x="3" y="990"/>
                  </a:lnTo>
                  <a:lnTo>
                    <a:pt x="13" y="1068"/>
                  </a:lnTo>
                  <a:lnTo>
                    <a:pt x="30" y="1145"/>
                  </a:lnTo>
                  <a:lnTo>
                    <a:pt x="54" y="1220"/>
                  </a:lnTo>
                  <a:lnTo>
                    <a:pt x="83" y="1292"/>
                  </a:lnTo>
                  <a:lnTo>
                    <a:pt x="119" y="1362"/>
                  </a:lnTo>
                  <a:lnTo>
                    <a:pt x="161" y="1429"/>
                  </a:lnTo>
                  <a:lnTo>
                    <a:pt x="209" y="1492"/>
                  </a:lnTo>
                  <a:lnTo>
                    <a:pt x="911" y="911"/>
                  </a:lnTo>
                  <a:lnTo>
                    <a:pt x="911" y="0"/>
                  </a:lnTo>
                  <a:close/>
                </a:path>
              </a:pathLst>
            </a:custGeom>
            <a:noFill/>
            <a:ln w="9144">
              <a:solidFill>
                <a:srgbClr val="33CC3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1"/>
            <p:cNvSpPr>
              <a:spLocks noChangeArrowheads="1"/>
            </p:cNvSpPr>
            <p:nvPr/>
          </p:nvSpPr>
          <p:spPr bwMode="auto">
            <a:xfrm>
              <a:off x="5537" y="1539"/>
              <a:ext cx="111" cy="111"/>
            </a:xfrm>
            <a:prstGeom prst="rect">
              <a:avLst/>
            </a:prstGeom>
            <a:solidFill>
              <a:srgbClr val="4F81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Rectangle 10"/>
            <p:cNvSpPr>
              <a:spLocks noChangeArrowheads="1"/>
            </p:cNvSpPr>
            <p:nvPr/>
          </p:nvSpPr>
          <p:spPr bwMode="auto">
            <a:xfrm>
              <a:off x="5537" y="1539"/>
              <a:ext cx="111" cy="111"/>
            </a:xfrm>
            <a:prstGeom prst="rect">
              <a:avLst/>
            </a:prstGeom>
            <a:noFill/>
            <a:ln w="9144">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9"/>
            <p:cNvSpPr>
              <a:spLocks noChangeArrowheads="1"/>
            </p:cNvSpPr>
            <p:nvPr/>
          </p:nvSpPr>
          <p:spPr bwMode="auto">
            <a:xfrm>
              <a:off x="5537" y="1902"/>
              <a:ext cx="111" cy="111"/>
            </a:xfrm>
            <a:prstGeom prst="rect">
              <a:avLst/>
            </a:prstGeom>
            <a:solidFill>
              <a:srgbClr val="C0504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Rectangle 8"/>
            <p:cNvSpPr>
              <a:spLocks noChangeArrowheads="1"/>
            </p:cNvSpPr>
            <p:nvPr/>
          </p:nvSpPr>
          <p:spPr bwMode="auto">
            <a:xfrm>
              <a:off x="5537" y="1902"/>
              <a:ext cx="111" cy="111"/>
            </a:xfrm>
            <a:prstGeom prst="rect">
              <a:avLst/>
            </a:prstGeom>
            <a:noFill/>
            <a:ln w="9144">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7"/>
            <p:cNvSpPr>
              <a:spLocks noChangeArrowheads="1"/>
            </p:cNvSpPr>
            <p:nvPr/>
          </p:nvSpPr>
          <p:spPr bwMode="auto">
            <a:xfrm>
              <a:off x="10" y="10"/>
              <a:ext cx="6478" cy="3057"/>
            </a:xfrm>
            <a:prstGeom prst="rect">
              <a:avLst/>
            </a:prstGeom>
            <a:noFill/>
            <a:ln w="12700">
              <a:solidFill>
                <a:srgbClr val="85858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Text Box 6"/>
            <p:cNvSpPr txBox="1">
              <a:spLocks noChangeArrowheads="1"/>
            </p:cNvSpPr>
            <p:nvPr/>
          </p:nvSpPr>
          <p:spPr bwMode="auto">
            <a:xfrm>
              <a:off x="1844" y="209"/>
              <a:ext cx="28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smtClean="0">
                  <a:ln>
                    <a:noFill/>
                  </a:ln>
                  <a:solidFill>
                    <a:schemeClr val="tx1"/>
                  </a:solidFill>
                  <a:effectLst/>
                  <a:latin typeface="Carlito" charset="0"/>
                  <a:ea typeface="Times New Roman" panose="02020603050405020304" pitchFamily="18" charset="0"/>
                </a:rPr>
                <a:t>Gender of Respondents in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7" name="Text Box 5"/>
            <p:cNvSpPr txBox="1">
              <a:spLocks noChangeArrowheads="1"/>
            </p:cNvSpPr>
            <p:nvPr/>
          </p:nvSpPr>
          <p:spPr bwMode="auto">
            <a:xfrm>
              <a:off x="1947" y="1236"/>
              <a:ext cx="609"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36 %</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Female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8" name="Text Box 4"/>
            <p:cNvSpPr txBox="1">
              <a:spLocks noChangeArrowheads="1"/>
            </p:cNvSpPr>
            <p:nvPr/>
          </p:nvSpPr>
          <p:spPr bwMode="auto">
            <a:xfrm>
              <a:off x="5693" y="1502"/>
              <a:ext cx="43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Male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Text Box 3"/>
            <p:cNvSpPr txBox="1">
              <a:spLocks noChangeArrowheads="1"/>
            </p:cNvSpPr>
            <p:nvPr/>
          </p:nvSpPr>
          <p:spPr bwMode="auto">
            <a:xfrm>
              <a:off x="2903" y="1896"/>
              <a:ext cx="442"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64 %</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Male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Text Box 2"/>
            <p:cNvSpPr txBox="1">
              <a:spLocks noChangeArrowheads="1"/>
            </p:cNvSpPr>
            <p:nvPr/>
          </p:nvSpPr>
          <p:spPr bwMode="auto">
            <a:xfrm>
              <a:off x="5693" y="1864"/>
              <a:ext cx="60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Female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
        <p:nvSpPr>
          <p:cNvPr id="21" name="Rectangle 22"/>
          <p:cNvSpPr>
            <a:spLocks noChangeArrowheads="1"/>
          </p:cNvSpPr>
          <p:nvPr/>
        </p:nvSpPr>
        <p:spPr bwMode="auto">
          <a:xfrm flipV="1">
            <a:off x="8455742" y="3795251"/>
            <a:ext cx="12654884" cy="1002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731719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ctr"/>
            <a:r>
              <a:rPr lang="en-US" sz="3200" b="1" dirty="0"/>
              <a:t>FEEDBACK ON PERFORMANCE AFETR ATTENDING TRAINING</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4974578"/>
              </p:ext>
            </p:extLst>
          </p:nvPr>
        </p:nvGraphicFramePr>
        <p:xfrm>
          <a:off x="2714921" y="2890682"/>
          <a:ext cx="6985261" cy="2576865"/>
        </p:xfrm>
        <a:graphic>
          <a:graphicData uri="http://schemas.openxmlformats.org/drawingml/2006/table">
            <a:tbl>
              <a:tblPr firstRow="1" firstCol="1" lastRow="1" lastCol="1" bandRow="1" bandCol="1">
                <a:tableStyleId>{5C22544A-7EE6-4342-B048-85BDC9FD1C3A}</a:tableStyleId>
              </a:tblPr>
              <a:tblGrid>
                <a:gridCol w="2338905">
                  <a:extLst>
                    <a:ext uri="{9D8B030D-6E8A-4147-A177-3AD203B41FA5}">
                      <a16:colId xmlns:a16="http://schemas.microsoft.com/office/drawing/2014/main" val="882326885"/>
                    </a:ext>
                  </a:extLst>
                </a:gridCol>
                <a:gridCol w="2683289">
                  <a:extLst>
                    <a:ext uri="{9D8B030D-6E8A-4147-A177-3AD203B41FA5}">
                      <a16:colId xmlns:a16="http://schemas.microsoft.com/office/drawing/2014/main" val="1377710604"/>
                    </a:ext>
                  </a:extLst>
                </a:gridCol>
                <a:gridCol w="1963067">
                  <a:extLst>
                    <a:ext uri="{9D8B030D-6E8A-4147-A177-3AD203B41FA5}">
                      <a16:colId xmlns:a16="http://schemas.microsoft.com/office/drawing/2014/main" val="1063197415"/>
                    </a:ext>
                  </a:extLst>
                </a:gridCol>
              </a:tblGrid>
              <a:tr h="652076">
                <a:tc>
                  <a:txBody>
                    <a:bodyPr/>
                    <a:lstStyle/>
                    <a:p>
                      <a:pPr marL="555625">
                        <a:lnSpc>
                          <a:spcPts val="1365"/>
                        </a:lnSpc>
                        <a:spcAft>
                          <a:spcPts val="0"/>
                        </a:spcAft>
                      </a:pPr>
                      <a:r>
                        <a:rPr lang="en-US" sz="1200">
                          <a:effectLst/>
                        </a:rPr>
                        <a:t>Particulars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33705" marR="427355" algn="ctr">
                        <a:lnSpc>
                          <a:spcPts val="1365"/>
                        </a:lnSpc>
                        <a:spcAft>
                          <a:spcPts val="0"/>
                        </a:spcAft>
                      </a:pPr>
                      <a:r>
                        <a:rPr lang="en-US" sz="1200">
                          <a:effectLst/>
                        </a:rPr>
                        <a:t>No of Respondents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55600" marR="312420" indent="-26035">
                        <a:lnSpc>
                          <a:spcPts val="1380"/>
                        </a:lnSpc>
                        <a:spcAft>
                          <a:spcPts val="0"/>
                        </a:spcAft>
                      </a:pPr>
                      <a:r>
                        <a:rPr lang="en-US" sz="1200">
                          <a:effectLst/>
                        </a:rPr>
                        <a:t>Percentage of Respondents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46527878"/>
                  </a:ext>
                </a:extLst>
              </a:tr>
              <a:tr h="320216">
                <a:tc>
                  <a:txBody>
                    <a:bodyPr/>
                    <a:lstStyle/>
                    <a:p>
                      <a:pPr marL="67945">
                        <a:lnSpc>
                          <a:spcPts val="1275"/>
                        </a:lnSpc>
                        <a:spcAft>
                          <a:spcPts val="0"/>
                        </a:spcAft>
                      </a:pPr>
                      <a:r>
                        <a:rPr lang="en-US" sz="1200">
                          <a:effectLst/>
                        </a:rPr>
                        <a:t>Strongly Agree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32435" marR="427355" algn="ctr">
                        <a:lnSpc>
                          <a:spcPts val="1275"/>
                        </a:lnSpc>
                        <a:spcAft>
                          <a:spcPts val="0"/>
                        </a:spcAft>
                      </a:pPr>
                      <a:r>
                        <a:rPr lang="en-US" sz="1200">
                          <a:effectLst/>
                        </a:rPr>
                        <a:t>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8780" marR="393065" algn="ctr">
                        <a:lnSpc>
                          <a:spcPts val="1275"/>
                        </a:lnSpc>
                        <a:spcAft>
                          <a:spcPts val="0"/>
                        </a:spcAft>
                      </a:pPr>
                      <a:r>
                        <a:rPr lang="en-US" sz="1200">
                          <a:effectLst/>
                        </a:rPr>
                        <a:t>30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92145080"/>
                  </a:ext>
                </a:extLst>
              </a:tr>
              <a:tr h="320216">
                <a:tc>
                  <a:txBody>
                    <a:bodyPr/>
                    <a:lstStyle/>
                    <a:p>
                      <a:pPr marL="67945">
                        <a:lnSpc>
                          <a:spcPts val="1280"/>
                        </a:lnSpc>
                        <a:spcAft>
                          <a:spcPts val="0"/>
                        </a:spcAft>
                      </a:pPr>
                      <a:r>
                        <a:rPr lang="en-US" sz="1200">
                          <a:effectLst/>
                        </a:rPr>
                        <a:t>Agree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32435" marR="427355" algn="ctr">
                        <a:lnSpc>
                          <a:spcPts val="1280"/>
                        </a:lnSpc>
                        <a:spcAft>
                          <a:spcPts val="0"/>
                        </a:spcAft>
                      </a:pPr>
                      <a:r>
                        <a:rPr lang="en-US" sz="1200">
                          <a:effectLst/>
                        </a:rPr>
                        <a:t>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8780" marR="393065" algn="ctr">
                        <a:lnSpc>
                          <a:spcPts val="1280"/>
                        </a:lnSpc>
                        <a:spcAft>
                          <a:spcPts val="0"/>
                        </a:spcAft>
                      </a:pPr>
                      <a:r>
                        <a:rPr lang="en-US" sz="1200">
                          <a:effectLst/>
                        </a:rPr>
                        <a:t>46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25157717"/>
                  </a:ext>
                </a:extLst>
              </a:tr>
              <a:tr h="320216">
                <a:tc>
                  <a:txBody>
                    <a:bodyPr/>
                    <a:lstStyle/>
                    <a:p>
                      <a:pPr marL="67945">
                        <a:lnSpc>
                          <a:spcPts val="1280"/>
                        </a:lnSpc>
                        <a:spcAft>
                          <a:spcPts val="0"/>
                        </a:spcAft>
                      </a:pPr>
                      <a:r>
                        <a:rPr lang="en-US" sz="1200">
                          <a:effectLst/>
                        </a:rPr>
                        <a:t>Partially Agree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32435" marR="427355" algn="ctr">
                        <a:lnSpc>
                          <a:spcPts val="1280"/>
                        </a:lnSpc>
                        <a:spcAft>
                          <a:spcPts val="0"/>
                        </a:spcAft>
                      </a:pPr>
                      <a:r>
                        <a:rPr lang="en-US" sz="1200">
                          <a:effectLst/>
                        </a:rPr>
                        <a:t>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8780" marR="393065" algn="ctr">
                        <a:lnSpc>
                          <a:spcPts val="1280"/>
                        </a:lnSpc>
                        <a:spcAft>
                          <a:spcPts val="0"/>
                        </a:spcAft>
                      </a:pPr>
                      <a:r>
                        <a:rPr lang="en-US" sz="1200">
                          <a:effectLst/>
                        </a:rPr>
                        <a:t>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85954948"/>
                  </a:ext>
                </a:extLst>
              </a:tr>
              <a:tr h="320216">
                <a:tc>
                  <a:txBody>
                    <a:bodyPr/>
                    <a:lstStyle/>
                    <a:p>
                      <a:pPr marL="67945">
                        <a:lnSpc>
                          <a:spcPts val="1280"/>
                        </a:lnSpc>
                        <a:spcAft>
                          <a:spcPts val="0"/>
                        </a:spcAft>
                      </a:pPr>
                      <a:r>
                        <a:rPr lang="en-US" sz="1200">
                          <a:effectLst/>
                        </a:rPr>
                        <a:t>Disagree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lnSpc>
                          <a:spcPts val="1280"/>
                        </a:lnSpc>
                        <a:spcAft>
                          <a:spcPts val="0"/>
                        </a:spcAft>
                      </a:pPr>
                      <a:r>
                        <a:rPr lang="en-US"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algn="ctr">
                        <a:lnSpc>
                          <a:spcPts val="1280"/>
                        </a:lnSpc>
                        <a:spcAft>
                          <a:spcPts val="0"/>
                        </a:spcAft>
                      </a:pPr>
                      <a:r>
                        <a:rPr lang="en-US"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93460488"/>
                  </a:ext>
                </a:extLst>
              </a:tr>
              <a:tr h="323709">
                <a:tc>
                  <a:txBody>
                    <a:bodyPr/>
                    <a:lstStyle/>
                    <a:p>
                      <a:pPr marL="67945">
                        <a:lnSpc>
                          <a:spcPts val="1290"/>
                        </a:lnSpc>
                        <a:spcAft>
                          <a:spcPts val="0"/>
                        </a:spcAft>
                      </a:pPr>
                      <a:r>
                        <a:rPr lang="en-US" sz="1200">
                          <a:effectLst/>
                        </a:rPr>
                        <a:t>Highly disagree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080" algn="ctr">
                        <a:lnSpc>
                          <a:spcPts val="1290"/>
                        </a:lnSpc>
                        <a:spcAft>
                          <a:spcPts val="0"/>
                        </a:spcAft>
                      </a:pPr>
                      <a:r>
                        <a:rPr lang="en-US"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algn="ctr">
                        <a:lnSpc>
                          <a:spcPts val="1290"/>
                        </a:lnSpc>
                        <a:spcAft>
                          <a:spcPts val="0"/>
                        </a:spcAft>
                      </a:pPr>
                      <a:r>
                        <a:rPr lang="en-US" sz="1200">
                          <a:effectLst/>
                        </a:rPr>
                        <a:t>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69006679"/>
                  </a:ext>
                </a:extLst>
              </a:tr>
              <a:tr h="320216">
                <a:tc>
                  <a:txBody>
                    <a:bodyPr/>
                    <a:lstStyle/>
                    <a:p>
                      <a:pPr marL="67945">
                        <a:lnSpc>
                          <a:spcPts val="1280"/>
                        </a:lnSpc>
                        <a:spcAft>
                          <a:spcPts val="0"/>
                        </a:spcAft>
                      </a:pPr>
                      <a:r>
                        <a:rPr lang="en-US" sz="1200">
                          <a:effectLst/>
                        </a:rPr>
                        <a:t>Total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32435" marR="427355" algn="ctr">
                        <a:lnSpc>
                          <a:spcPts val="1280"/>
                        </a:lnSpc>
                        <a:spcAft>
                          <a:spcPts val="0"/>
                        </a:spcAft>
                      </a:pPr>
                      <a:r>
                        <a:rPr lang="en-US" sz="1200">
                          <a:effectLst/>
                        </a:rPr>
                        <a:t>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98780" marR="393700" algn="ctr">
                        <a:lnSpc>
                          <a:spcPts val="1280"/>
                        </a:lnSpc>
                        <a:spcAft>
                          <a:spcPts val="0"/>
                        </a:spcAft>
                      </a:pPr>
                      <a:r>
                        <a:rPr lang="en-US" sz="1200" dirty="0">
                          <a:effectLst/>
                        </a:rPr>
                        <a:t>100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74504010"/>
                  </a:ext>
                </a:extLst>
              </a:tr>
            </a:tbl>
          </a:graphicData>
        </a:graphic>
      </p:graphicFrame>
      <p:sp>
        <p:nvSpPr>
          <p:cNvPr id="5" name="Rectangle 1"/>
          <p:cNvSpPr>
            <a:spLocks noChangeArrowheads="1"/>
          </p:cNvSpPr>
          <p:nvPr/>
        </p:nvSpPr>
        <p:spPr bwMode="auto">
          <a:xfrm>
            <a:off x="-1399293" y="0"/>
            <a:ext cx="1548516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Table 5.24: Table showing the feedback on improving performance after training</a:t>
            </a:r>
            <a:endParaRPr kumimoji="0" lang="en-US" altLang="en-US" sz="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Source: Primary Data</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2713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a:t>Human Resource is most important asset of an organization. Training and Development is considered to be most important part of an organization</a:t>
            </a:r>
            <a:r>
              <a:rPr lang="en-US" dirty="0" smtClean="0"/>
              <a:t>.</a:t>
            </a:r>
          </a:p>
          <a:p>
            <a:r>
              <a:rPr lang="en-US" dirty="0"/>
              <a:t>“A study on the effectiveness of training and development with special reference to M/s. VEEKESY POLYMERS PVT LTD. Calicut” will be helpful in analyzing the effectiveness of training </a:t>
            </a:r>
            <a:r>
              <a:rPr lang="en-US" dirty="0" smtClean="0"/>
              <a:t>.</a:t>
            </a:r>
          </a:p>
          <a:p>
            <a:r>
              <a:rPr lang="en-US" dirty="0"/>
              <a:t>The study uses a questionnaire prepared for evaluating various factors which affect the effectiveness of training and the results are displayed in a table and graph format.</a:t>
            </a:r>
            <a:endParaRPr lang="en-IN" dirty="0"/>
          </a:p>
        </p:txBody>
      </p:sp>
    </p:spTree>
    <p:extLst>
      <p:ext uri="{BB962C8B-B14F-4D97-AF65-F5344CB8AC3E}">
        <p14:creationId xmlns:p14="http://schemas.microsoft.com/office/powerpoint/2010/main" val="2321515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a:t>
            </a:r>
            <a:endParaRPr lang="en-IN" dirty="0"/>
          </a:p>
        </p:txBody>
      </p:sp>
      <p:sp>
        <p:nvSpPr>
          <p:cNvPr id="3" name="Content Placeholder 2"/>
          <p:cNvSpPr>
            <a:spLocks noGrp="1"/>
          </p:cNvSpPr>
          <p:nvPr>
            <p:ph idx="1"/>
          </p:nvPr>
        </p:nvSpPr>
        <p:spPr>
          <a:xfrm>
            <a:off x="1219988" y="2415826"/>
            <a:ext cx="9601196" cy="3318936"/>
          </a:xfrm>
        </p:spPr>
        <p:txBody>
          <a:bodyPr/>
          <a:lstStyle/>
          <a:p>
            <a:r>
              <a:rPr lang="en-US" dirty="0" smtClean="0"/>
              <a:t>Graph of Respondents</a:t>
            </a:r>
            <a:endParaRPr lang="en-IN" dirty="0"/>
          </a:p>
        </p:txBody>
      </p:sp>
      <p:sp>
        <p:nvSpPr>
          <p:cNvPr id="4" name="Rectangle 17"/>
          <p:cNvSpPr>
            <a:spLocks noChangeArrowheads="1"/>
          </p:cNvSpPr>
          <p:nvPr/>
        </p:nvSpPr>
        <p:spPr bwMode="auto">
          <a:xfrm>
            <a:off x="2205873" y="228599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
          <p:cNvGrpSpPr>
            <a:grpSpLocks/>
          </p:cNvGrpSpPr>
          <p:nvPr/>
        </p:nvGrpSpPr>
        <p:grpSpPr bwMode="auto">
          <a:xfrm>
            <a:off x="1706252" y="2916913"/>
            <a:ext cx="8917757" cy="2960017"/>
            <a:chOff x="1460" y="313"/>
            <a:chExt cx="9649" cy="3661"/>
          </a:xfrm>
        </p:grpSpPr>
        <p:sp>
          <p:nvSpPr>
            <p:cNvPr id="6" name="AutoShape 16"/>
            <p:cNvSpPr>
              <a:spLocks/>
            </p:cNvSpPr>
            <p:nvPr/>
          </p:nvSpPr>
          <p:spPr bwMode="auto">
            <a:xfrm>
              <a:off x="2078" y="1931"/>
              <a:ext cx="1606" cy="1107"/>
            </a:xfrm>
            <a:custGeom>
              <a:avLst/>
              <a:gdLst>
                <a:gd name="T0" fmla="+- 0 2078 2078"/>
                <a:gd name="T1" fmla="*/ T0 w 1606"/>
                <a:gd name="T2" fmla="+- 0 3038 1931"/>
                <a:gd name="T3" fmla="*/ 3038 h 1107"/>
                <a:gd name="T4" fmla="+- 0 2309 2078"/>
                <a:gd name="T5" fmla="*/ T4 w 1606"/>
                <a:gd name="T6" fmla="+- 0 3038 1931"/>
                <a:gd name="T7" fmla="*/ 3038 h 1107"/>
                <a:gd name="T8" fmla="+- 0 2614 2078"/>
                <a:gd name="T9" fmla="*/ T8 w 1606"/>
                <a:gd name="T10" fmla="+- 0 3038 1931"/>
                <a:gd name="T11" fmla="*/ 3038 h 1107"/>
                <a:gd name="T12" fmla="+- 0 3684 2078"/>
                <a:gd name="T13" fmla="*/ T12 w 1606"/>
                <a:gd name="T14" fmla="+- 0 3038 1931"/>
                <a:gd name="T15" fmla="*/ 3038 h 1107"/>
                <a:gd name="T16" fmla="+- 0 2078 2078"/>
                <a:gd name="T17" fmla="*/ T16 w 1606"/>
                <a:gd name="T18" fmla="+- 0 2759 1931"/>
                <a:gd name="T19" fmla="*/ 2759 h 1107"/>
                <a:gd name="T20" fmla="+- 0 2309 2078"/>
                <a:gd name="T21" fmla="*/ T20 w 1606"/>
                <a:gd name="T22" fmla="+- 0 2759 1931"/>
                <a:gd name="T23" fmla="*/ 2759 h 1107"/>
                <a:gd name="T24" fmla="+- 0 2614 2078"/>
                <a:gd name="T25" fmla="*/ T24 w 1606"/>
                <a:gd name="T26" fmla="+- 0 2759 1931"/>
                <a:gd name="T27" fmla="*/ 2759 h 1107"/>
                <a:gd name="T28" fmla="+- 0 3684 2078"/>
                <a:gd name="T29" fmla="*/ T28 w 1606"/>
                <a:gd name="T30" fmla="+- 0 2759 1931"/>
                <a:gd name="T31" fmla="*/ 2759 h 1107"/>
                <a:gd name="T32" fmla="+- 0 2078 2078"/>
                <a:gd name="T33" fmla="*/ T32 w 1606"/>
                <a:gd name="T34" fmla="+- 0 2483 1931"/>
                <a:gd name="T35" fmla="*/ 2483 h 1107"/>
                <a:gd name="T36" fmla="+- 0 2309 2078"/>
                <a:gd name="T37" fmla="*/ T36 w 1606"/>
                <a:gd name="T38" fmla="+- 0 2483 1931"/>
                <a:gd name="T39" fmla="*/ 2483 h 1107"/>
                <a:gd name="T40" fmla="+- 0 2614 2078"/>
                <a:gd name="T41" fmla="*/ T40 w 1606"/>
                <a:gd name="T42" fmla="+- 0 2483 1931"/>
                <a:gd name="T43" fmla="*/ 2483 h 1107"/>
                <a:gd name="T44" fmla="+- 0 3684 2078"/>
                <a:gd name="T45" fmla="*/ T44 w 1606"/>
                <a:gd name="T46" fmla="+- 0 2483 1931"/>
                <a:gd name="T47" fmla="*/ 2483 h 1107"/>
                <a:gd name="T48" fmla="+- 0 2078 2078"/>
                <a:gd name="T49" fmla="*/ T48 w 1606"/>
                <a:gd name="T50" fmla="+- 0 2207 1931"/>
                <a:gd name="T51" fmla="*/ 2207 h 1107"/>
                <a:gd name="T52" fmla="+- 0 2309 2078"/>
                <a:gd name="T53" fmla="*/ T52 w 1606"/>
                <a:gd name="T54" fmla="+- 0 2207 1931"/>
                <a:gd name="T55" fmla="*/ 2207 h 1107"/>
                <a:gd name="T56" fmla="+- 0 2614 2078"/>
                <a:gd name="T57" fmla="*/ T56 w 1606"/>
                <a:gd name="T58" fmla="+- 0 2207 1931"/>
                <a:gd name="T59" fmla="*/ 2207 h 1107"/>
                <a:gd name="T60" fmla="+- 0 3684 2078"/>
                <a:gd name="T61" fmla="*/ T60 w 1606"/>
                <a:gd name="T62" fmla="+- 0 2207 1931"/>
                <a:gd name="T63" fmla="*/ 2207 h 1107"/>
                <a:gd name="T64" fmla="+- 0 2078 2078"/>
                <a:gd name="T65" fmla="*/ T64 w 1606"/>
                <a:gd name="T66" fmla="+- 0 1931 1931"/>
                <a:gd name="T67" fmla="*/ 1931 h 1107"/>
                <a:gd name="T68" fmla="+- 0 2309 2078"/>
                <a:gd name="T69" fmla="*/ T68 w 1606"/>
                <a:gd name="T70" fmla="+- 0 1931 1931"/>
                <a:gd name="T71" fmla="*/ 1931 h 1107"/>
                <a:gd name="T72" fmla="+- 0 2614 2078"/>
                <a:gd name="T73" fmla="*/ T72 w 1606"/>
                <a:gd name="T74" fmla="+- 0 1931 1931"/>
                <a:gd name="T75" fmla="*/ 1931 h 1107"/>
                <a:gd name="T76" fmla="+- 0 3684 2078"/>
                <a:gd name="T77" fmla="*/ T76 w 1606"/>
                <a:gd name="T78" fmla="+- 0 1931 1931"/>
                <a:gd name="T79" fmla="*/ 1931 h 11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1606" h="1107">
                  <a:moveTo>
                    <a:pt x="0" y="1107"/>
                  </a:moveTo>
                  <a:lnTo>
                    <a:pt x="231" y="1107"/>
                  </a:lnTo>
                  <a:moveTo>
                    <a:pt x="536" y="1107"/>
                  </a:moveTo>
                  <a:lnTo>
                    <a:pt x="1606" y="1107"/>
                  </a:lnTo>
                  <a:moveTo>
                    <a:pt x="0" y="828"/>
                  </a:moveTo>
                  <a:lnTo>
                    <a:pt x="231" y="828"/>
                  </a:lnTo>
                  <a:moveTo>
                    <a:pt x="536" y="828"/>
                  </a:moveTo>
                  <a:lnTo>
                    <a:pt x="1606" y="828"/>
                  </a:lnTo>
                  <a:moveTo>
                    <a:pt x="0" y="552"/>
                  </a:moveTo>
                  <a:lnTo>
                    <a:pt x="231" y="552"/>
                  </a:lnTo>
                  <a:moveTo>
                    <a:pt x="536" y="552"/>
                  </a:moveTo>
                  <a:lnTo>
                    <a:pt x="1606" y="552"/>
                  </a:lnTo>
                  <a:moveTo>
                    <a:pt x="0" y="276"/>
                  </a:moveTo>
                  <a:lnTo>
                    <a:pt x="231" y="276"/>
                  </a:lnTo>
                  <a:moveTo>
                    <a:pt x="536" y="276"/>
                  </a:moveTo>
                  <a:lnTo>
                    <a:pt x="1606" y="276"/>
                  </a:lnTo>
                  <a:moveTo>
                    <a:pt x="0" y="0"/>
                  </a:moveTo>
                  <a:lnTo>
                    <a:pt x="231" y="0"/>
                  </a:lnTo>
                  <a:moveTo>
                    <a:pt x="536" y="0"/>
                  </a:moveTo>
                  <a:lnTo>
                    <a:pt x="1606" y="0"/>
                  </a:lnTo>
                </a:path>
              </a:pathLst>
            </a:custGeom>
            <a:noFill/>
            <a:ln w="9144">
              <a:solidFill>
                <a:srgbClr val="8585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5"/>
            <p:cNvSpPr>
              <a:spLocks/>
            </p:cNvSpPr>
            <p:nvPr/>
          </p:nvSpPr>
          <p:spPr bwMode="auto">
            <a:xfrm>
              <a:off x="2078" y="1649"/>
              <a:ext cx="1606" cy="8"/>
            </a:xfrm>
            <a:custGeom>
              <a:avLst/>
              <a:gdLst>
                <a:gd name="T0" fmla="+- 0 2078 2078"/>
                <a:gd name="T1" fmla="*/ T0 w 1606"/>
                <a:gd name="T2" fmla="+- 0 1657 1649"/>
                <a:gd name="T3" fmla="*/ 1657 h 8"/>
                <a:gd name="T4" fmla="+- 0 3684 2078"/>
                <a:gd name="T5" fmla="*/ T4 w 1606"/>
                <a:gd name="T6" fmla="+- 0 1657 1649"/>
                <a:gd name="T7" fmla="*/ 1657 h 8"/>
                <a:gd name="T8" fmla="+- 0 2078 2078"/>
                <a:gd name="T9" fmla="*/ T8 w 1606"/>
                <a:gd name="T10" fmla="+- 0 1649 1649"/>
                <a:gd name="T11" fmla="*/ 1649 h 8"/>
                <a:gd name="T12" fmla="+- 0 3684 2078"/>
                <a:gd name="T13" fmla="*/ T12 w 1606"/>
                <a:gd name="T14" fmla="+- 0 1649 1649"/>
                <a:gd name="T15" fmla="*/ 1649 h 8"/>
              </a:gdLst>
              <a:ahLst/>
              <a:cxnLst>
                <a:cxn ang="0">
                  <a:pos x="T1" y="T3"/>
                </a:cxn>
                <a:cxn ang="0">
                  <a:pos x="T5" y="T7"/>
                </a:cxn>
                <a:cxn ang="0">
                  <a:pos x="T9" y="T11"/>
                </a:cxn>
                <a:cxn ang="0">
                  <a:pos x="T13" y="T15"/>
                </a:cxn>
              </a:cxnLst>
              <a:rect l="0" t="0" r="r" b="b"/>
              <a:pathLst>
                <a:path w="1606" h="8">
                  <a:moveTo>
                    <a:pt x="0" y="8"/>
                  </a:moveTo>
                  <a:lnTo>
                    <a:pt x="1606" y="8"/>
                  </a:lnTo>
                  <a:moveTo>
                    <a:pt x="0" y="0"/>
                  </a:moveTo>
                  <a:lnTo>
                    <a:pt x="1606" y="0"/>
                  </a:lnTo>
                </a:path>
              </a:pathLst>
            </a:custGeom>
            <a:noFill/>
            <a:ln w="4572">
              <a:solidFill>
                <a:srgbClr val="8585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Rectangle 14"/>
            <p:cNvSpPr>
              <a:spLocks noChangeArrowheads="1"/>
            </p:cNvSpPr>
            <p:nvPr/>
          </p:nvSpPr>
          <p:spPr bwMode="auto">
            <a:xfrm>
              <a:off x="2308" y="1653"/>
              <a:ext cx="305" cy="1661"/>
            </a:xfrm>
            <a:prstGeom prst="rect">
              <a:avLst/>
            </a:prstGeom>
            <a:solidFill>
              <a:srgbClr val="4F81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AutoShape 13"/>
            <p:cNvSpPr>
              <a:spLocks/>
            </p:cNvSpPr>
            <p:nvPr/>
          </p:nvSpPr>
          <p:spPr bwMode="auto">
            <a:xfrm>
              <a:off x="3991" y="1931"/>
              <a:ext cx="4973" cy="1107"/>
            </a:xfrm>
            <a:custGeom>
              <a:avLst/>
              <a:gdLst>
                <a:gd name="T0" fmla="+- 0 3991 3991"/>
                <a:gd name="T1" fmla="*/ T0 w 4973"/>
                <a:gd name="T2" fmla="+- 0 3038 1931"/>
                <a:gd name="T3" fmla="*/ 3038 h 1107"/>
                <a:gd name="T4" fmla="+- 0 5062 3991"/>
                <a:gd name="T5" fmla="*/ T4 w 4973"/>
                <a:gd name="T6" fmla="+- 0 3038 1931"/>
                <a:gd name="T7" fmla="*/ 3038 h 1107"/>
                <a:gd name="T8" fmla="+- 0 3991 3991"/>
                <a:gd name="T9" fmla="*/ T8 w 4973"/>
                <a:gd name="T10" fmla="+- 0 2759 1931"/>
                <a:gd name="T11" fmla="*/ 2759 h 1107"/>
                <a:gd name="T12" fmla="+- 0 5062 3991"/>
                <a:gd name="T13" fmla="*/ T12 w 4973"/>
                <a:gd name="T14" fmla="+- 0 2759 1931"/>
                <a:gd name="T15" fmla="*/ 2759 h 1107"/>
                <a:gd name="T16" fmla="+- 0 3991 3991"/>
                <a:gd name="T17" fmla="*/ T16 w 4973"/>
                <a:gd name="T18" fmla="+- 0 2483 1931"/>
                <a:gd name="T19" fmla="*/ 2483 h 1107"/>
                <a:gd name="T20" fmla="+- 0 5062 3991"/>
                <a:gd name="T21" fmla="*/ T20 w 4973"/>
                <a:gd name="T22" fmla="+- 0 2483 1931"/>
                <a:gd name="T23" fmla="*/ 2483 h 1107"/>
                <a:gd name="T24" fmla="+- 0 3991 3991"/>
                <a:gd name="T25" fmla="*/ T24 w 4973"/>
                <a:gd name="T26" fmla="+- 0 2207 1931"/>
                <a:gd name="T27" fmla="*/ 2207 h 1107"/>
                <a:gd name="T28" fmla="+- 0 5062 3991"/>
                <a:gd name="T29" fmla="*/ T28 w 4973"/>
                <a:gd name="T30" fmla="+- 0 2207 1931"/>
                <a:gd name="T31" fmla="*/ 2207 h 1107"/>
                <a:gd name="T32" fmla="+- 0 3991 3991"/>
                <a:gd name="T33" fmla="*/ T32 w 4973"/>
                <a:gd name="T34" fmla="+- 0 1931 1931"/>
                <a:gd name="T35" fmla="*/ 1931 h 1107"/>
                <a:gd name="T36" fmla="+- 0 8964 3991"/>
                <a:gd name="T37" fmla="*/ T36 w 4973"/>
                <a:gd name="T38" fmla="+- 0 1931 1931"/>
                <a:gd name="T39" fmla="*/ 1931 h 110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973" h="1107">
                  <a:moveTo>
                    <a:pt x="0" y="1107"/>
                  </a:moveTo>
                  <a:lnTo>
                    <a:pt x="1071" y="1107"/>
                  </a:lnTo>
                  <a:moveTo>
                    <a:pt x="0" y="828"/>
                  </a:moveTo>
                  <a:lnTo>
                    <a:pt x="1071" y="828"/>
                  </a:lnTo>
                  <a:moveTo>
                    <a:pt x="0" y="552"/>
                  </a:moveTo>
                  <a:lnTo>
                    <a:pt x="1071" y="552"/>
                  </a:lnTo>
                  <a:moveTo>
                    <a:pt x="0" y="276"/>
                  </a:moveTo>
                  <a:lnTo>
                    <a:pt x="1071" y="276"/>
                  </a:lnTo>
                  <a:moveTo>
                    <a:pt x="0" y="0"/>
                  </a:moveTo>
                  <a:lnTo>
                    <a:pt x="4973" y="0"/>
                  </a:lnTo>
                </a:path>
              </a:pathLst>
            </a:custGeom>
            <a:noFill/>
            <a:ln w="9144">
              <a:solidFill>
                <a:srgbClr val="8585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AutoShape 12"/>
            <p:cNvSpPr>
              <a:spLocks/>
            </p:cNvSpPr>
            <p:nvPr/>
          </p:nvSpPr>
          <p:spPr bwMode="auto">
            <a:xfrm>
              <a:off x="3991" y="1649"/>
              <a:ext cx="4973" cy="8"/>
            </a:xfrm>
            <a:custGeom>
              <a:avLst/>
              <a:gdLst>
                <a:gd name="T0" fmla="+- 0 3991 3991"/>
                <a:gd name="T1" fmla="*/ T0 w 4973"/>
                <a:gd name="T2" fmla="+- 0 1657 1649"/>
                <a:gd name="T3" fmla="*/ 1657 h 8"/>
                <a:gd name="T4" fmla="+- 0 8964 3991"/>
                <a:gd name="T5" fmla="*/ T4 w 4973"/>
                <a:gd name="T6" fmla="+- 0 1657 1649"/>
                <a:gd name="T7" fmla="*/ 1657 h 8"/>
                <a:gd name="T8" fmla="+- 0 3991 3991"/>
                <a:gd name="T9" fmla="*/ T8 w 4973"/>
                <a:gd name="T10" fmla="+- 0 1649 1649"/>
                <a:gd name="T11" fmla="*/ 1649 h 8"/>
                <a:gd name="T12" fmla="+- 0 8964 3991"/>
                <a:gd name="T13" fmla="*/ T12 w 4973"/>
                <a:gd name="T14" fmla="+- 0 1649 1649"/>
                <a:gd name="T15" fmla="*/ 1649 h 8"/>
              </a:gdLst>
              <a:ahLst/>
              <a:cxnLst>
                <a:cxn ang="0">
                  <a:pos x="T1" y="T3"/>
                </a:cxn>
                <a:cxn ang="0">
                  <a:pos x="T5" y="T7"/>
                </a:cxn>
                <a:cxn ang="0">
                  <a:pos x="T9" y="T11"/>
                </a:cxn>
                <a:cxn ang="0">
                  <a:pos x="T13" y="T15"/>
                </a:cxn>
              </a:cxnLst>
              <a:rect l="0" t="0" r="r" b="b"/>
              <a:pathLst>
                <a:path w="4973" h="8">
                  <a:moveTo>
                    <a:pt x="0" y="8"/>
                  </a:moveTo>
                  <a:lnTo>
                    <a:pt x="4973" y="8"/>
                  </a:lnTo>
                  <a:moveTo>
                    <a:pt x="0" y="0"/>
                  </a:moveTo>
                  <a:lnTo>
                    <a:pt x="4973" y="0"/>
                  </a:lnTo>
                </a:path>
              </a:pathLst>
            </a:custGeom>
            <a:noFill/>
            <a:ln w="4572">
              <a:solidFill>
                <a:srgbClr val="8585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11"/>
            <p:cNvSpPr>
              <a:spLocks/>
            </p:cNvSpPr>
            <p:nvPr/>
          </p:nvSpPr>
          <p:spPr bwMode="auto">
            <a:xfrm>
              <a:off x="2078" y="822"/>
              <a:ext cx="6886" cy="555"/>
            </a:xfrm>
            <a:custGeom>
              <a:avLst/>
              <a:gdLst>
                <a:gd name="T0" fmla="+- 0 2078 2078"/>
                <a:gd name="T1" fmla="*/ T0 w 6886"/>
                <a:gd name="T2" fmla="+- 0 1377 823"/>
                <a:gd name="T3" fmla="*/ 1377 h 555"/>
                <a:gd name="T4" fmla="+- 0 3684 2078"/>
                <a:gd name="T5" fmla="*/ T4 w 6886"/>
                <a:gd name="T6" fmla="+- 0 1377 823"/>
                <a:gd name="T7" fmla="*/ 1377 h 555"/>
                <a:gd name="T8" fmla="+- 0 3991 2078"/>
                <a:gd name="T9" fmla="*/ T8 w 6886"/>
                <a:gd name="T10" fmla="+- 0 1377 823"/>
                <a:gd name="T11" fmla="*/ 1377 h 555"/>
                <a:gd name="T12" fmla="+- 0 8964 2078"/>
                <a:gd name="T13" fmla="*/ T12 w 6886"/>
                <a:gd name="T14" fmla="+- 0 1377 823"/>
                <a:gd name="T15" fmla="*/ 1377 h 555"/>
                <a:gd name="T16" fmla="+- 0 2078 2078"/>
                <a:gd name="T17" fmla="*/ T16 w 6886"/>
                <a:gd name="T18" fmla="+- 0 1101 823"/>
                <a:gd name="T19" fmla="*/ 1101 h 555"/>
                <a:gd name="T20" fmla="+- 0 3684 2078"/>
                <a:gd name="T21" fmla="*/ T20 w 6886"/>
                <a:gd name="T22" fmla="+- 0 1101 823"/>
                <a:gd name="T23" fmla="*/ 1101 h 555"/>
                <a:gd name="T24" fmla="+- 0 3991 2078"/>
                <a:gd name="T25" fmla="*/ T24 w 6886"/>
                <a:gd name="T26" fmla="+- 0 1101 823"/>
                <a:gd name="T27" fmla="*/ 1101 h 555"/>
                <a:gd name="T28" fmla="+- 0 8964 2078"/>
                <a:gd name="T29" fmla="*/ T28 w 6886"/>
                <a:gd name="T30" fmla="+- 0 1101 823"/>
                <a:gd name="T31" fmla="*/ 1101 h 555"/>
                <a:gd name="T32" fmla="+- 0 2078 2078"/>
                <a:gd name="T33" fmla="*/ T32 w 6886"/>
                <a:gd name="T34" fmla="+- 0 823 823"/>
                <a:gd name="T35" fmla="*/ 823 h 555"/>
                <a:gd name="T36" fmla="+- 0 3684 2078"/>
                <a:gd name="T37" fmla="*/ T36 w 6886"/>
                <a:gd name="T38" fmla="+- 0 823 823"/>
                <a:gd name="T39" fmla="*/ 823 h 555"/>
                <a:gd name="T40" fmla="+- 0 3991 2078"/>
                <a:gd name="T41" fmla="*/ T40 w 6886"/>
                <a:gd name="T42" fmla="+- 0 823 823"/>
                <a:gd name="T43" fmla="*/ 823 h 555"/>
                <a:gd name="T44" fmla="+- 0 8964 2078"/>
                <a:gd name="T45" fmla="*/ T44 w 6886"/>
                <a:gd name="T46" fmla="+- 0 823 823"/>
                <a:gd name="T47" fmla="*/ 823 h 5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886" h="555">
                  <a:moveTo>
                    <a:pt x="0" y="554"/>
                  </a:moveTo>
                  <a:lnTo>
                    <a:pt x="1606" y="554"/>
                  </a:lnTo>
                  <a:moveTo>
                    <a:pt x="1913" y="554"/>
                  </a:moveTo>
                  <a:lnTo>
                    <a:pt x="6886" y="554"/>
                  </a:lnTo>
                  <a:moveTo>
                    <a:pt x="0" y="278"/>
                  </a:moveTo>
                  <a:lnTo>
                    <a:pt x="1606" y="278"/>
                  </a:lnTo>
                  <a:moveTo>
                    <a:pt x="1913" y="278"/>
                  </a:moveTo>
                  <a:lnTo>
                    <a:pt x="6886" y="278"/>
                  </a:lnTo>
                  <a:moveTo>
                    <a:pt x="0" y="0"/>
                  </a:moveTo>
                  <a:lnTo>
                    <a:pt x="1606" y="0"/>
                  </a:lnTo>
                  <a:moveTo>
                    <a:pt x="1913" y="0"/>
                  </a:moveTo>
                  <a:lnTo>
                    <a:pt x="6886" y="0"/>
                  </a:lnTo>
                </a:path>
              </a:pathLst>
            </a:custGeom>
            <a:noFill/>
            <a:ln w="9144">
              <a:solidFill>
                <a:srgbClr val="8585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0"/>
            <p:cNvSpPr>
              <a:spLocks noChangeArrowheads="1"/>
            </p:cNvSpPr>
            <p:nvPr/>
          </p:nvSpPr>
          <p:spPr bwMode="auto">
            <a:xfrm>
              <a:off x="3684" y="767"/>
              <a:ext cx="308" cy="2547"/>
            </a:xfrm>
            <a:prstGeom prst="rect">
              <a:avLst/>
            </a:prstGeom>
            <a:solidFill>
              <a:srgbClr val="4F81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AutoShape 9"/>
            <p:cNvSpPr>
              <a:spLocks/>
            </p:cNvSpPr>
            <p:nvPr/>
          </p:nvSpPr>
          <p:spPr bwMode="auto">
            <a:xfrm>
              <a:off x="5368" y="2207"/>
              <a:ext cx="3596" cy="831"/>
            </a:xfrm>
            <a:custGeom>
              <a:avLst/>
              <a:gdLst>
                <a:gd name="T0" fmla="+- 0 5369 5369"/>
                <a:gd name="T1" fmla="*/ T0 w 3596"/>
                <a:gd name="T2" fmla="+- 0 3038 2207"/>
                <a:gd name="T3" fmla="*/ 3038 h 831"/>
                <a:gd name="T4" fmla="+- 0 8964 5369"/>
                <a:gd name="T5" fmla="*/ T4 w 3596"/>
                <a:gd name="T6" fmla="+- 0 3038 2207"/>
                <a:gd name="T7" fmla="*/ 3038 h 831"/>
                <a:gd name="T8" fmla="+- 0 5369 5369"/>
                <a:gd name="T9" fmla="*/ T8 w 3596"/>
                <a:gd name="T10" fmla="+- 0 2759 2207"/>
                <a:gd name="T11" fmla="*/ 2759 h 831"/>
                <a:gd name="T12" fmla="+- 0 8964 5369"/>
                <a:gd name="T13" fmla="*/ T12 w 3596"/>
                <a:gd name="T14" fmla="+- 0 2759 2207"/>
                <a:gd name="T15" fmla="*/ 2759 h 831"/>
                <a:gd name="T16" fmla="+- 0 5369 5369"/>
                <a:gd name="T17" fmla="*/ T16 w 3596"/>
                <a:gd name="T18" fmla="+- 0 2483 2207"/>
                <a:gd name="T19" fmla="*/ 2483 h 831"/>
                <a:gd name="T20" fmla="+- 0 8964 5369"/>
                <a:gd name="T21" fmla="*/ T20 w 3596"/>
                <a:gd name="T22" fmla="+- 0 2483 2207"/>
                <a:gd name="T23" fmla="*/ 2483 h 831"/>
                <a:gd name="T24" fmla="+- 0 5369 5369"/>
                <a:gd name="T25" fmla="*/ T24 w 3596"/>
                <a:gd name="T26" fmla="+- 0 2207 2207"/>
                <a:gd name="T27" fmla="*/ 2207 h 831"/>
                <a:gd name="T28" fmla="+- 0 8964 5369"/>
                <a:gd name="T29" fmla="*/ T28 w 3596"/>
                <a:gd name="T30" fmla="+- 0 2207 2207"/>
                <a:gd name="T31" fmla="*/ 2207 h 83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596" h="831">
                  <a:moveTo>
                    <a:pt x="0" y="831"/>
                  </a:moveTo>
                  <a:lnTo>
                    <a:pt x="3595" y="831"/>
                  </a:lnTo>
                  <a:moveTo>
                    <a:pt x="0" y="552"/>
                  </a:moveTo>
                  <a:lnTo>
                    <a:pt x="3595" y="552"/>
                  </a:lnTo>
                  <a:moveTo>
                    <a:pt x="0" y="276"/>
                  </a:moveTo>
                  <a:lnTo>
                    <a:pt x="3595" y="276"/>
                  </a:lnTo>
                  <a:moveTo>
                    <a:pt x="0" y="0"/>
                  </a:moveTo>
                  <a:lnTo>
                    <a:pt x="3595" y="0"/>
                  </a:lnTo>
                </a:path>
              </a:pathLst>
            </a:custGeom>
            <a:noFill/>
            <a:ln w="9144">
              <a:solidFill>
                <a:srgbClr val="8585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Rectangle 8"/>
            <p:cNvSpPr>
              <a:spLocks noChangeArrowheads="1"/>
            </p:cNvSpPr>
            <p:nvPr/>
          </p:nvSpPr>
          <p:spPr bwMode="auto">
            <a:xfrm>
              <a:off x="5061" y="1986"/>
              <a:ext cx="308" cy="1328"/>
            </a:xfrm>
            <a:prstGeom prst="rect">
              <a:avLst/>
            </a:prstGeom>
            <a:solidFill>
              <a:srgbClr val="4F81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AutoShape 7"/>
            <p:cNvSpPr>
              <a:spLocks/>
            </p:cNvSpPr>
            <p:nvPr/>
          </p:nvSpPr>
          <p:spPr bwMode="auto">
            <a:xfrm>
              <a:off x="2016" y="546"/>
              <a:ext cx="6948" cy="2832"/>
            </a:xfrm>
            <a:custGeom>
              <a:avLst/>
              <a:gdLst>
                <a:gd name="T0" fmla="+- 0 2078 2016"/>
                <a:gd name="T1" fmla="*/ T0 w 6948"/>
                <a:gd name="T2" fmla="+- 0 547 547"/>
                <a:gd name="T3" fmla="*/ 547 h 2832"/>
                <a:gd name="T4" fmla="+- 0 8964 2016"/>
                <a:gd name="T5" fmla="*/ T4 w 6948"/>
                <a:gd name="T6" fmla="+- 0 547 547"/>
                <a:gd name="T7" fmla="*/ 547 h 2832"/>
                <a:gd name="T8" fmla="+- 0 2078 2016"/>
                <a:gd name="T9" fmla="*/ T8 w 6948"/>
                <a:gd name="T10" fmla="+- 0 3314 547"/>
                <a:gd name="T11" fmla="*/ 3314 h 2832"/>
                <a:gd name="T12" fmla="+- 0 2078 2016"/>
                <a:gd name="T13" fmla="*/ T12 w 6948"/>
                <a:gd name="T14" fmla="+- 0 547 547"/>
                <a:gd name="T15" fmla="*/ 547 h 2832"/>
                <a:gd name="T16" fmla="+- 0 2016 2016"/>
                <a:gd name="T17" fmla="*/ T16 w 6948"/>
                <a:gd name="T18" fmla="+- 0 3314 547"/>
                <a:gd name="T19" fmla="*/ 3314 h 2832"/>
                <a:gd name="T20" fmla="+- 0 2078 2016"/>
                <a:gd name="T21" fmla="*/ T20 w 6948"/>
                <a:gd name="T22" fmla="+- 0 3314 547"/>
                <a:gd name="T23" fmla="*/ 3314 h 2832"/>
                <a:gd name="T24" fmla="+- 0 2016 2016"/>
                <a:gd name="T25" fmla="*/ T24 w 6948"/>
                <a:gd name="T26" fmla="+- 0 3038 547"/>
                <a:gd name="T27" fmla="*/ 3038 h 2832"/>
                <a:gd name="T28" fmla="+- 0 2078 2016"/>
                <a:gd name="T29" fmla="*/ T28 w 6948"/>
                <a:gd name="T30" fmla="+- 0 3038 547"/>
                <a:gd name="T31" fmla="*/ 3038 h 2832"/>
                <a:gd name="T32" fmla="+- 0 2016 2016"/>
                <a:gd name="T33" fmla="*/ T32 w 6948"/>
                <a:gd name="T34" fmla="+- 0 2759 547"/>
                <a:gd name="T35" fmla="*/ 2759 h 2832"/>
                <a:gd name="T36" fmla="+- 0 2078 2016"/>
                <a:gd name="T37" fmla="*/ T36 w 6948"/>
                <a:gd name="T38" fmla="+- 0 2759 547"/>
                <a:gd name="T39" fmla="*/ 2759 h 2832"/>
                <a:gd name="T40" fmla="+- 0 2016 2016"/>
                <a:gd name="T41" fmla="*/ T40 w 6948"/>
                <a:gd name="T42" fmla="+- 0 2483 547"/>
                <a:gd name="T43" fmla="*/ 2483 h 2832"/>
                <a:gd name="T44" fmla="+- 0 2078 2016"/>
                <a:gd name="T45" fmla="*/ T44 w 6948"/>
                <a:gd name="T46" fmla="+- 0 2483 547"/>
                <a:gd name="T47" fmla="*/ 2483 h 2832"/>
                <a:gd name="T48" fmla="+- 0 2016 2016"/>
                <a:gd name="T49" fmla="*/ T48 w 6948"/>
                <a:gd name="T50" fmla="+- 0 2207 547"/>
                <a:gd name="T51" fmla="*/ 2207 h 2832"/>
                <a:gd name="T52" fmla="+- 0 2078 2016"/>
                <a:gd name="T53" fmla="*/ T52 w 6948"/>
                <a:gd name="T54" fmla="+- 0 2207 547"/>
                <a:gd name="T55" fmla="*/ 2207 h 2832"/>
                <a:gd name="T56" fmla="+- 0 2016 2016"/>
                <a:gd name="T57" fmla="*/ T56 w 6948"/>
                <a:gd name="T58" fmla="+- 0 1931 547"/>
                <a:gd name="T59" fmla="*/ 1931 h 2832"/>
                <a:gd name="T60" fmla="+- 0 2078 2016"/>
                <a:gd name="T61" fmla="*/ T60 w 6948"/>
                <a:gd name="T62" fmla="+- 0 1931 547"/>
                <a:gd name="T63" fmla="*/ 1931 h 2832"/>
                <a:gd name="T64" fmla="+- 0 2016 2016"/>
                <a:gd name="T65" fmla="*/ T64 w 6948"/>
                <a:gd name="T66" fmla="+- 0 1653 547"/>
                <a:gd name="T67" fmla="*/ 1653 h 2832"/>
                <a:gd name="T68" fmla="+- 0 2078 2016"/>
                <a:gd name="T69" fmla="*/ T68 w 6948"/>
                <a:gd name="T70" fmla="+- 0 1653 547"/>
                <a:gd name="T71" fmla="*/ 1653 h 2832"/>
                <a:gd name="T72" fmla="+- 0 2016 2016"/>
                <a:gd name="T73" fmla="*/ T72 w 6948"/>
                <a:gd name="T74" fmla="+- 0 1377 547"/>
                <a:gd name="T75" fmla="*/ 1377 h 2832"/>
                <a:gd name="T76" fmla="+- 0 2078 2016"/>
                <a:gd name="T77" fmla="*/ T76 w 6948"/>
                <a:gd name="T78" fmla="+- 0 1377 547"/>
                <a:gd name="T79" fmla="*/ 1377 h 2832"/>
                <a:gd name="T80" fmla="+- 0 2016 2016"/>
                <a:gd name="T81" fmla="*/ T80 w 6948"/>
                <a:gd name="T82" fmla="+- 0 1101 547"/>
                <a:gd name="T83" fmla="*/ 1101 h 2832"/>
                <a:gd name="T84" fmla="+- 0 2078 2016"/>
                <a:gd name="T85" fmla="*/ T84 w 6948"/>
                <a:gd name="T86" fmla="+- 0 1101 547"/>
                <a:gd name="T87" fmla="*/ 1101 h 2832"/>
                <a:gd name="T88" fmla="+- 0 2016 2016"/>
                <a:gd name="T89" fmla="*/ T88 w 6948"/>
                <a:gd name="T90" fmla="+- 0 823 547"/>
                <a:gd name="T91" fmla="*/ 823 h 2832"/>
                <a:gd name="T92" fmla="+- 0 2078 2016"/>
                <a:gd name="T93" fmla="*/ T92 w 6948"/>
                <a:gd name="T94" fmla="+- 0 823 547"/>
                <a:gd name="T95" fmla="*/ 823 h 2832"/>
                <a:gd name="T96" fmla="+- 0 2016 2016"/>
                <a:gd name="T97" fmla="*/ T96 w 6948"/>
                <a:gd name="T98" fmla="+- 0 547 547"/>
                <a:gd name="T99" fmla="*/ 547 h 2832"/>
                <a:gd name="T100" fmla="+- 0 2078 2016"/>
                <a:gd name="T101" fmla="*/ T100 w 6948"/>
                <a:gd name="T102" fmla="+- 0 547 547"/>
                <a:gd name="T103" fmla="*/ 547 h 2832"/>
                <a:gd name="T104" fmla="+- 0 2078 2016"/>
                <a:gd name="T105" fmla="*/ T104 w 6948"/>
                <a:gd name="T106" fmla="+- 0 3314 547"/>
                <a:gd name="T107" fmla="*/ 3314 h 2832"/>
                <a:gd name="T108" fmla="+- 0 8964 2016"/>
                <a:gd name="T109" fmla="*/ T108 w 6948"/>
                <a:gd name="T110" fmla="+- 0 3314 547"/>
                <a:gd name="T111" fmla="*/ 3314 h 2832"/>
                <a:gd name="T112" fmla="+- 0 2078 2016"/>
                <a:gd name="T113" fmla="*/ T112 w 6948"/>
                <a:gd name="T114" fmla="+- 0 3314 547"/>
                <a:gd name="T115" fmla="*/ 3314 h 2832"/>
                <a:gd name="T116" fmla="+- 0 2078 2016"/>
                <a:gd name="T117" fmla="*/ T116 w 6948"/>
                <a:gd name="T118" fmla="+- 0 3379 547"/>
                <a:gd name="T119" fmla="*/ 3379 h 2832"/>
                <a:gd name="T120" fmla="+- 0 3456 2016"/>
                <a:gd name="T121" fmla="*/ T120 w 6948"/>
                <a:gd name="T122" fmla="+- 0 3314 547"/>
                <a:gd name="T123" fmla="*/ 3314 h 2832"/>
                <a:gd name="T124" fmla="+- 0 3456 2016"/>
                <a:gd name="T125" fmla="*/ T124 w 6948"/>
                <a:gd name="T126" fmla="+- 0 3379 547"/>
                <a:gd name="T127" fmla="*/ 3379 h 2832"/>
                <a:gd name="T128" fmla="+- 0 4834 2016"/>
                <a:gd name="T129" fmla="*/ T128 w 6948"/>
                <a:gd name="T130" fmla="+- 0 3314 547"/>
                <a:gd name="T131" fmla="*/ 3314 h 2832"/>
                <a:gd name="T132" fmla="+- 0 4834 2016"/>
                <a:gd name="T133" fmla="*/ T132 w 6948"/>
                <a:gd name="T134" fmla="+- 0 3379 547"/>
                <a:gd name="T135" fmla="*/ 3379 h 2832"/>
                <a:gd name="T136" fmla="+- 0 6209 2016"/>
                <a:gd name="T137" fmla="*/ T136 w 6948"/>
                <a:gd name="T138" fmla="+- 0 3314 547"/>
                <a:gd name="T139" fmla="*/ 3314 h 2832"/>
                <a:gd name="T140" fmla="+- 0 6209 2016"/>
                <a:gd name="T141" fmla="*/ T140 w 6948"/>
                <a:gd name="T142" fmla="+- 0 3379 547"/>
                <a:gd name="T143" fmla="*/ 3379 h 2832"/>
                <a:gd name="T144" fmla="+- 0 7586 2016"/>
                <a:gd name="T145" fmla="*/ T144 w 6948"/>
                <a:gd name="T146" fmla="+- 0 3314 547"/>
                <a:gd name="T147" fmla="*/ 3314 h 2832"/>
                <a:gd name="T148" fmla="+- 0 7586 2016"/>
                <a:gd name="T149" fmla="*/ T148 w 6948"/>
                <a:gd name="T150" fmla="+- 0 3379 547"/>
                <a:gd name="T151" fmla="*/ 3379 h 2832"/>
                <a:gd name="T152" fmla="+- 0 8964 2016"/>
                <a:gd name="T153" fmla="*/ T152 w 6948"/>
                <a:gd name="T154" fmla="+- 0 3314 547"/>
                <a:gd name="T155" fmla="*/ 3314 h 2832"/>
                <a:gd name="T156" fmla="+- 0 8964 2016"/>
                <a:gd name="T157" fmla="*/ T156 w 6948"/>
                <a:gd name="T158" fmla="+- 0 3379 547"/>
                <a:gd name="T159" fmla="*/ 3379 h 28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6948" h="2832">
                  <a:moveTo>
                    <a:pt x="62" y="0"/>
                  </a:moveTo>
                  <a:lnTo>
                    <a:pt x="6948" y="0"/>
                  </a:lnTo>
                  <a:moveTo>
                    <a:pt x="62" y="2767"/>
                  </a:moveTo>
                  <a:lnTo>
                    <a:pt x="62" y="0"/>
                  </a:lnTo>
                  <a:moveTo>
                    <a:pt x="0" y="2767"/>
                  </a:moveTo>
                  <a:lnTo>
                    <a:pt x="62" y="2767"/>
                  </a:lnTo>
                  <a:moveTo>
                    <a:pt x="0" y="2491"/>
                  </a:moveTo>
                  <a:lnTo>
                    <a:pt x="62" y="2491"/>
                  </a:lnTo>
                  <a:moveTo>
                    <a:pt x="0" y="2212"/>
                  </a:moveTo>
                  <a:lnTo>
                    <a:pt x="62" y="2212"/>
                  </a:lnTo>
                  <a:moveTo>
                    <a:pt x="0" y="1936"/>
                  </a:moveTo>
                  <a:lnTo>
                    <a:pt x="62" y="1936"/>
                  </a:lnTo>
                  <a:moveTo>
                    <a:pt x="0" y="1660"/>
                  </a:moveTo>
                  <a:lnTo>
                    <a:pt x="62" y="1660"/>
                  </a:lnTo>
                  <a:moveTo>
                    <a:pt x="0" y="1384"/>
                  </a:moveTo>
                  <a:lnTo>
                    <a:pt x="62" y="1384"/>
                  </a:lnTo>
                  <a:moveTo>
                    <a:pt x="0" y="1106"/>
                  </a:moveTo>
                  <a:lnTo>
                    <a:pt x="62" y="1106"/>
                  </a:lnTo>
                  <a:moveTo>
                    <a:pt x="0" y="830"/>
                  </a:moveTo>
                  <a:lnTo>
                    <a:pt x="62" y="830"/>
                  </a:lnTo>
                  <a:moveTo>
                    <a:pt x="0" y="554"/>
                  </a:moveTo>
                  <a:lnTo>
                    <a:pt x="62" y="554"/>
                  </a:lnTo>
                  <a:moveTo>
                    <a:pt x="0" y="276"/>
                  </a:moveTo>
                  <a:lnTo>
                    <a:pt x="62" y="276"/>
                  </a:lnTo>
                  <a:moveTo>
                    <a:pt x="0" y="0"/>
                  </a:moveTo>
                  <a:lnTo>
                    <a:pt x="62" y="0"/>
                  </a:lnTo>
                  <a:moveTo>
                    <a:pt x="62" y="2767"/>
                  </a:moveTo>
                  <a:lnTo>
                    <a:pt x="6948" y="2767"/>
                  </a:lnTo>
                  <a:moveTo>
                    <a:pt x="62" y="2767"/>
                  </a:moveTo>
                  <a:lnTo>
                    <a:pt x="62" y="2832"/>
                  </a:lnTo>
                  <a:moveTo>
                    <a:pt x="1440" y="2767"/>
                  </a:moveTo>
                  <a:lnTo>
                    <a:pt x="1440" y="2832"/>
                  </a:lnTo>
                  <a:moveTo>
                    <a:pt x="2818" y="2767"/>
                  </a:moveTo>
                  <a:lnTo>
                    <a:pt x="2818" y="2832"/>
                  </a:lnTo>
                  <a:moveTo>
                    <a:pt x="4193" y="2767"/>
                  </a:moveTo>
                  <a:lnTo>
                    <a:pt x="4193" y="2832"/>
                  </a:lnTo>
                  <a:moveTo>
                    <a:pt x="5570" y="2767"/>
                  </a:moveTo>
                  <a:lnTo>
                    <a:pt x="5570" y="2832"/>
                  </a:lnTo>
                  <a:moveTo>
                    <a:pt x="6948" y="2767"/>
                  </a:moveTo>
                  <a:lnTo>
                    <a:pt x="6948" y="2832"/>
                  </a:lnTo>
                </a:path>
              </a:pathLst>
            </a:custGeom>
            <a:noFill/>
            <a:ln w="9144">
              <a:solidFill>
                <a:srgbClr val="858585"/>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Rectangle 6"/>
            <p:cNvSpPr>
              <a:spLocks noChangeArrowheads="1"/>
            </p:cNvSpPr>
            <p:nvPr/>
          </p:nvSpPr>
          <p:spPr bwMode="auto">
            <a:xfrm>
              <a:off x="9283" y="2089"/>
              <a:ext cx="111" cy="108"/>
            </a:xfrm>
            <a:prstGeom prst="rect">
              <a:avLst/>
            </a:prstGeom>
            <a:solidFill>
              <a:srgbClr val="4F81B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Rectangle 5"/>
            <p:cNvSpPr>
              <a:spLocks noChangeArrowheads="1"/>
            </p:cNvSpPr>
            <p:nvPr/>
          </p:nvSpPr>
          <p:spPr bwMode="auto">
            <a:xfrm>
              <a:off x="1470" y="322"/>
              <a:ext cx="9629" cy="3641"/>
            </a:xfrm>
            <a:prstGeom prst="rect">
              <a:avLst/>
            </a:prstGeom>
            <a:noFill/>
            <a:ln w="12700">
              <a:solidFill>
                <a:srgbClr val="85858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Text Box 4"/>
            <p:cNvSpPr txBox="1">
              <a:spLocks noChangeArrowheads="1"/>
            </p:cNvSpPr>
            <p:nvPr/>
          </p:nvSpPr>
          <p:spPr bwMode="auto">
            <a:xfrm>
              <a:off x="1691" y="453"/>
              <a:ext cx="222" cy="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50</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45</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40</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35</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30</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25</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20</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15</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10</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5</a:t>
              </a:r>
              <a:endParaRPr kumimoji="0" lang="en-US" altLang="en-US" sz="800" b="0" i="0" u="none" strike="noStrike" cap="none" normalizeH="0" baseline="0" smtClean="0">
                <a:ln>
                  <a:noFill/>
                </a:ln>
                <a:solidFill>
                  <a:schemeClr val="tx1"/>
                </a:solidFill>
                <a:effectLst/>
              </a:endParaRPr>
            </a:p>
            <a:p>
              <a:pPr marL="0" marR="0" lvl="0" indent="0" algn="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9" name="Text Box 3"/>
            <p:cNvSpPr txBox="1">
              <a:spLocks noChangeArrowheads="1"/>
            </p:cNvSpPr>
            <p:nvPr/>
          </p:nvSpPr>
          <p:spPr bwMode="auto">
            <a:xfrm>
              <a:off x="9441" y="2051"/>
              <a:ext cx="14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 of Respondents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0" name="Text Box 2"/>
            <p:cNvSpPr txBox="1">
              <a:spLocks noChangeArrowheads="1"/>
            </p:cNvSpPr>
            <p:nvPr/>
          </p:nvSpPr>
          <p:spPr bwMode="auto">
            <a:xfrm>
              <a:off x="2173" y="3541"/>
              <a:ext cx="673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1100138" algn="l"/>
                  <a:tab pos="1751013" algn="l"/>
                  <a:tab pos="2776538" algn="l"/>
                  <a:tab pos="3481388" algn="l"/>
                </a:tabLst>
                <a:defRPr>
                  <a:solidFill>
                    <a:schemeClr val="tx1"/>
                  </a:solidFill>
                  <a:latin typeface="Arial" panose="020B0604020202020204" pitchFamily="34" charset="0"/>
                </a:defRPr>
              </a:lvl1pPr>
              <a:lvl2pPr eaLnBrk="0" fontAlgn="base" hangingPunct="0">
                <a:spcBef>
                  <a:spcPct val="0"/>
                </a:spcBef>
                <a:spcAft>
                  <a:spcPct val="0"/>
                </a:spcAft>
                <a:tabLst>
                  <a:tab pos="1100138" algn="l"/>
                  <a:tab pos="1751013" algn="l"/>
                  <a:tab pos="2776538" algn="l"/>
                  <a:tab pos="3481388" algn="l"/>
                </a:tabLst>
                <a:defRPr>
                  <a:solidFill>
                    <a:schemeClr val="tx1"/>
                  </a:solidFill>
                  <a:latin typeface="Arial" panose="020B0604020202020204" pitchFamily="34" charset="0"/>
                </a:defRPr>
              </a:lvl2pPr>
              <a:lvl3pPr eaLnBrk="0" fontAlgn="base" hangingPunct="0">
                <a:spcBef>
                  <a:spcPct val="0"/>
                </a:spcBef>
                <a:spcAft>
                  <a:spcPct val="0"/>
                </a:spcAft>
                <a:tabLst>
                  <a:tab pos="1100138" algn="l"/>
                  <a:tab pos="1751013" algn="l"/>
                  <a:tab pos="2776538" algn="l"/>
                  <a:tab pos="3481388" algn="l"/>
                </a:tabLst>
                <a:defRPr>
                  <a:solidFill>
                    <a:schemeClr val="tx1"/>
                  </a:solidFill>
                  <a:latin typeface="Arial" panose="020B0604020202020204" pitchFamily="34" charset="0"/>
                </a:defRPr>
              </a:lvl3pPr>
              <a:lvl4pPr eaLnBrk="0" fontAlgn="base" hangingPunct="0">
                <a:spcBef>
                  <a:spcPct val="0"/>
                </a:spcBef>
                <a:spcAft>
                  <a:spcPct val="0"/>
                </a:spcAft>
                <a:tabLst>
                  <a:tab pos="1100138" algn="l"/>
                  <a:tab pos="1751013" algn="l"/>
                  <a:tab pos="2776538" algn="l"/>
                  <a:tab pos="3481388" algn="l"/>
                </a:tabLst>
                <a:defRPr>
                  <a:solidFill>
                    <a:schemeClr val="tx1"/>
                  </a:solidFill>
                  <a:latin typeface="Arial" panose="020B0604020202020204" pitchFamily="34" charset="0"/>
                </a:defRPr>
              </a:lvl4pPr>
              <a:lvl5pPr eaLnBrk="0" fontAlgn="base" hangingPunct="0">
                <a:spcBef>
                  <a:spcPct val="0"/>
                </a:spcBef>
                <a:spcAft>
                  <a:spcPct val="0"/>
                </a:spcAft>
                <a:tabLst>
                  <a:tab pos="1100138" algn="l"/>
                  <a:tab pos="1751013" algn="l"/>
                  <a:tab pos="2776538" algn="l"/>
                  <a:tab pos="3481388" algn="l"/>
                </a:tabLst>
                <a:defRPr>
                  <a:solidFill>
                    <a:schemeClr val="tx1"/>
                  </a:solidFill>
                  <a:latin typeface="Arial" panose="020B0604020202020204" pitchFamily="34" charset="0"/>
                </a:defRPr>
              </a:lvl5pPr>
              <a:lvl6pPr eaLnBrk="0" fontAlgn="base" hangingPunct="0">
                <a:spcBef>
                  <a:spcPct val="0"/>
                </a:spcBef>
                <a:spcAft>
                  <a:spcPct val="0"/>
                </a:spcAft>
                <a:tabLst>
                  <a:tab pos="1100138" algn="l"/>
                  <a:tab pos="1751013" algn="l"/>
                  <a:tab pos="2776538" algn="l"/>
                  <a:tab pos="3481388" algn="l"/>
                </a:tabLst>
                <a:defRPr>
                  <a:solidFill>
                    <a:schemeClr val="tx1"/>
                  </a:solidFill>
                  <a:latin typeface="Arial" panose="020B0604020202020204" pitchFamily="34" charset="0"/>
                </a:defRPr>
              </a:lvl6pPr>
              <a:lvl7pPr eaLnBrk="0" fontAlgn="base" hangingPunct="0">
                <a:spcBef>
                  <a:spcPct val="0"/>
                </a:spcBef>
                <a:spcAft>
                  <a:spcPct val="0"/>
                </a:spcAft>
                <a:tabLst>
                  <a:tab pos="1100138" algn="l"/>
                  <a:tab pos="1751013" algn="l"/>
                  <a:tab pos="2776538" algn="l"/>
                  <a:tab pos="3481388" algn="l"/>
                </a:tabLst>
                <a:defRPr>
                  <a:solidFill>
                    <a:schemeClr val="tx1"/>
                  </a:solidFill>
                  <a:latin typeface="Arial" panose="020B0604020202020204" pitchFamily="34" charset="0"/>
                </a:defRPr>
              </a:lvl7pPr>
              <a:lvl8pPr eaLnBrk="0" fontAlgn="base" hangingPunct="0">
                <a:spcBef>
                  <a:spcPct val="0"/>
                </a:spcBef>
                <a:spcAft>
                  <a:spcPct val="0"/>
                </a:spcAft>
                <a:tabLst>
                  <a:tab pos="1100138" algn="l"/>
                  <a:tab pos="1751013" algn="l"/>
                  <a:tab pos="2776538" algn="l"/>
                  <a:tab pos="3481388" algn="l"/>
                </a:tabLst>
                <a:defRPr>
                  <a:solidFill>
                    <a:schemeClr val="tx1"/>
                  </a:solidFill>
                  <a:latin typeface="Arial" panose="020B0604020202020204" pitchFamily="34" charset="0"/>
                </a:defRPr>
              </a:lvl8pPr>
              <a:lvl9pPr eaLnBrk="0" fontAlgn="base" hangingPunct="0">
                <a:spcBef>
                  <a:spcPct val="0"/>
                </a:spcBef>
                <a:spcAft>
                  <a:spcPct val="0"/>
                </a:spcAft>
                <a:tabLst>
                  <a:tab pos="1100138" algn="l"/>
                  <a:tab pos="1751013" algn="l"/>
                  <a:tab pos="2776538" algn="l"/>
                  <a:tab pos="34813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00138" algn="l"/>
                  <a:tab pos="1751013" algn="l"/>
                  <a:tab pos="2776538" algn="l"/>
                  <a:tab pos="3481388" algn="l"/>
                </a:tabLst>
              </a:pPr>
              <a:r>
                <a:rPr kumimoji="0" lang="en-US" altLang="en-US" sz="1000" b="0" i="0" u="none" strike="noStrike" cap="none" normalizeH="0" baseline="0" smtClean="0">
                  <a:ln>
                    <a:noFill/>
                  </a:ln>
                  <a:solidFill>
                    <a:schemeClr val="tx1"/>
                  </a:solidFill>
                  <a:effectLst/>
                  <a:latin typeface="Carlito" charset="0"/>
                  <a:ea typeface="Times New Roman" panose="02020603050405020304" pitchFamily="18" charset="0"/>
                </a:rPr>
                <a:t>Strongly Agree	Agree	Partially Agree	Disagree	Highly disagree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sp>
        <p:nvSpPr>
          <p:cNvPr id="21" name="Rectangle 21"/>
          <p:cNvSpPr>
            <a:spLocks noChangeArrowheads="1"/>
          </p:cNvSpPr>
          <p:nvPr/>
        </p:nvSpPr>
        <p:spPr bwMode="auto">
          <a:xfrm>
            <a:off x="3491748" y="2373868"/>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r>
            <a:br>
              <a:rPr kumimoji="0" lang="en-US" altLang="en-US" sz="1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0023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normAutofit fontScale="92500" lnSpcReduction="20000"/>
          </a:bodyPr>
          <a:lstStyle/>
          <a:p>
            <a:r>
              <a:rPr lang="en-US" dirty="0"/>
              <a:t>The training and development program adopted in M/</a:t>
            </a:r>
            <a:r>
              <a:rPr lang="en-US" dirty="0" err="1"/>
              <a:t>s.VEEKESY</a:t>
            </a:r>
            <a:r>
              <a:rPr lang="en-US" dirty="0"/>
              <a:t> POLYMERS PVT LTD. mainly concentrated on areas like quality aspects, job oriented trainings, technical skills and knowledge</a:t>
            </a:r>
            <a:r>
              <a:rPr lang="en-US" dirty="0" smtClean="0"/>
              <a:t>.</a:t>
            </a:r>
          </a:p>
          <a:p>
            <a:r>
              <a:rPr lang="en-US" dirty="0"/>
              <a:t>Most of the respondents rated as good and excellent towards the overall quality and effectiveness of the training and development programs and satisfied with the present training methods.</a:t>
            </a:r>
            <a:endParaRPr lang="en-IN" dirty="0"/>
          </a:p>
          <a:p>
            <a:endParaRPr lang="en-US" dirty="0" smtClean="0"/>
          </a:p>
          <a:p>
            <a:r>
              <a:rPr lang="en-US" dirty="0"/>
              <a:t>Finally the training and development programs provided by M/</a:t>
            </a:r>
            <a:r>
              <a:rPr lang="en-US" dirty="0" err="1"/>
              <a:t>s.VEEKESY</a:t>
            </a:r>
            <a:r>
              <a:rPr lang="en-US" dirty="0"/>
              <a:t> POLYMERS PVT LTD are found to be effective, credible and commendable, which can be improved further.</a:t>
            </a:r>
            <a:endParaRPr lang="en-IN"/>
          </a:p>
          <a:p>
            <a:endParaRPr lang="en-IN"/>
          </a:p>
        </p:txBody>
      </p:sp>
    </p:spTree>
    <p:extLst>
      <p:ext uri="{BB962C8B-B14F-4D97-AF65-F5344CB8AC3E}">
        <p14:creationId xmlns:p14="http://schemas.microsoft.com/office/powerpoint/2010/main" val="4397694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80529" y="2856322"/>
            <a:ext cx="5231876" cy="1323439"/>
          </a:xfrm>
          <a:prstGeom prst="rect">
            <a:avLst/>
          </a:prstGeom>
          <a:noFill/>
        </p:spPr>
        <p:txBody>
          <a:bodyPr wrap="square" rtlCol="0">
            <a:spAutoFit/>
          </a:bodyPr>
          <a:lstStyle/>
          <a:p>
            <a:r>
              <a:rPr lang="en-US" sz="8000" b="1" smtClean="0"/>
              <a:t>Thank  </a:t>
            </a:r>
            <a:r>
              <a:rPr lang="en-US" sz="8000" b="1" dirty="0" smtClean="0"/>
              <a:t>you</a:t>
            </a:r>
            <a:endParaRPr lang="en-IN" sz="8000" b="1" dirty="0"/>
          </a:p>
        </p:txBody>
      </p:sp>
    </p:spTree>
    <p:extLst>
      <p:ext uri="{BB962C8B-B14F-4D97-AF65-F5344CB8AC3E}">
        <p14:creationId xmlns:p14="http://schemas.microsoft.com/office/powerpoint/2010/main" val="8512024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IN" dirty="0"/>
          </a:p>
        </p:txBody>
      </p:sp>
      <p:sp>
        <p:nvSpPr>
          <p:cNvPr id="3" name="Content Placeholder 2"/>
          <p:cNvSpPr>
            <a:spLocks noGrp="1"/>
          </p:cNvSpPr>
          <p:nvPr>
            <p:ph idx="1"/>
          </p:nvPr>
        </p:nvSpPr>
        <p:spPr/>
        <p:txBody>
          <a:bodyPr/>
          <a:lstStyle/>
          <a:p>
            <a:r>
              <a:rPr lang="en-US" dirty="0"/>
              <a:t>Knowledge- It helps a trainee to know facts, policies, procedures and rules pertaining to his job</a:t>
            </a:r>
            <a:r>
              <a:rPr lang="en-US" dirty="0" smtClean="0"/>
              <a:t>.</a:t>
            </a:r>
          </a:p>
          <a:p>
            <a:r>
              <a:rPr lang="en-US" dirty="0"/>
              <a:t>Skills-It helps him to increase his technical and manual efficiency necessary to do the </a:t>
            </a:r>
            <a:r>
              <a:rPr lang="en-US" dirty="0" smtClean="0"/>
              <a:t>job.</a:t>
            </a:r>
          </a:p>
          <a:p>
            <a:r>
              <a:rPr lang="en-US" dirty="0"/>
              <a:t>Attitude- It </a:t>
            </a:r>
            <a:r>
              <a:rPr lang="en-US" dirty="0" err="1"/>
              <a:t>moulds</a:t>
            </a:r>
            <a:r>
              <a:rPr lang="en-US" dirty="0"/>
              <a:t> his behavior towards his co-workers and supervisors and creates a sense of responsibility in the </a:t>
            </a:r>
            <a:r>
              <a:rPr lang="en-US" dirty="0" smtClean="0"/>
              <a:t>trainee.</a:t>
            </a:r>
            <a:endParaRPr lang="en-IN" dirty="0"/>
          </a:p>
        </p:txBody>
      </p:sp>
    </p:spTree>
    <p:extLst>
      <p:ext uri="{BB962C8B-B14F-4D97-AF65-F5344CB8AC3E}">
        <p14:creationId xmlns:p14="http://schemas.microsoft.com/office/powerpoint/2010/main" val="446138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AND SCOPE OF THE STUDY</a:t>
            </a:r>
            <a:endParaRPr lang="en-IN" dirty="0"/>
          </a:p>
        </p:txBody>
      </p:sp>
      <p:sp>
        <p:nvSpPr>
          <p:cNvPr id="3" name="Content Placeholder 2"/>
          <p:cNvSpPr>
            <a:spLocks noGrp="1"/>
          </p:cNvSpPr>
          <p:nvPr>
            <p:ph idx="1"/>
          </p:nvPr>
        </p:nvSpPr>
        <p:spPr/>
        <p:txBody>
          <a:bodyPr/>
          <a:lstStyle/>
          <a:p>
            <a:r>
              <a:rPr lang="en-US" dirty="0"/>
              <a:t>This study can be used as a tool to develop training method for M/</a:t>
            </a:r>
            <a:r>
              <a:rPr lang="en-US" dirty="0" err="1"/>
              <a:t>s.VEEKESY</a:t>
            </a:r>
            <a:r>
              <a:rPr lang="en-US" dirty="0"/>
              <a:t> POLYMERS PVT LTD</a:t>
            </a:r>
            <a:r>
              <a:rPr lang="en-US" dirty="0" smtClean="0"/>
              <a:t>.</a:t>
            </a:r>
          </a:p>
          <a:p>
            <a:r>
              <a:rPr lang="en-US" dirty="0"/>
              <a:t>The efficient working of an organization depends upon efficiency or capability of personnel working in an organization</a:t>
            </a:r>
            <a:r>
              <a:rPr lang="en-US" dirty="0" smtClean="0"/>
              <a:t>.</a:t>
            </a:r>
          </a:p>
          <a:p>
            <a:r>
              <a:rPr lang="en-US" dirty="0"/>
              <a:t>The purpose of training is to achieve a change in behavior of those trained and to enable them to do their job better in order to achieve this objective. </a:t>
            </a:r>
            <a:endParaRPr lang="en-IN" dirty="0"/>
          </a:p>
        </p:txBody>
      </p:sp>
    </p:spTree>
    <p:extLst>
      <p:ext uri="{BB962C8B-B14F-4D97-AF65-F5344CB8AC3E}">
        <p14:creationId xmlns:p14="http://schemas.microsoft.com/office/powerpoint/2010/main" val="90772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THE STUDY</a:t>
            </a:r>
            <a:endParaRPr lang="en-IN" dirty="0"/>
          </a:p>
        </p:txBody>
      </p:sp>
      <p:sp>
        <p:nvSpPr>
          <p:cNvPr id="3" name="Content Placeholder 2"/>
          <p:cNvSpPr>
            <a:spLocks noGrp="1"/>
          </p:cNvSpPr>
          <p:nvPr>
            <p:ph idx="1"/>
          </p:nvPr>
        </p:nvSpPr>
        <p:spPr/>
        <p:txBody>
          <a:bodyPr/>
          <a:lstStyle/>
          <a:p>
            <a:r>
              <a:rPr lang="en-US" dirty="0"/>
              <a:t>To asses the effectiveness of training at M/s. VEEKESY POLYMERS PVT LTD .</a:t>
            </a:r>
            <a:endParaRPr lang="en-US" dirty="0" smtClean="0"/>
          </a:p>
          <a:p>
            <a:r>
              <a:rPr lang="en-US" dirty="0" smtClean="0"/>
              <a:t> </a:t>
            </a:r>
            <a:r>
              <a:rPr lang="en-US" dirty="0"/>
              <a:t>To analyze whether employees are satisfied with various training programs implemented by the organization</a:t>
            </a:r>
            <a:r>
              <a:rPr lang="en-US" dirty="0" smtClean="0"/>
              <a:t>.</a:t>
            </a:r>
          </a:p>
          <a:p>
            <a:r>
              <a:rPr lang="en-US" dirty="0" smtClean="0"/>
              <a:t>Identify </a:t>
            </a:r>
            <a:r>
              <a:rPr lang="en-US" dirty="0"/>
              <a:t>whether employees need further training.</a:t>
            </a:r>
            <a:endParaRPr lang="en-IN" dirty="0"/>
          </a:p>
        </p:txBody>
      </p:sp>
    </p:spTree>
    <p:extLst>
      <p:ext uri="{BB962C8B-B14F-4D97-AF65-F5344CB8AC3E}">
        <p14:creationId xmlns:p14="http://schemas.microsoft.com/office/powerpoint/2010/main" val="1393456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METHODOLOGY</a:t>
            </a:r>
          </a:p>
        </p:txBody>
      </p:sp>
      <p:sp>
        <p:nvSpPr>
          <p:cNvPr id="3" name="Text Placeholder 2"/>
          <p:cNvSpPr>
            <a:spLocks noGrp="1"/>
          </p:cNvSpPr>
          <p:nvPr>
            <p:ph type="body" idx="1"/>
          </p:nvPr>
        </p:nvSpPr>
        <p:spPr/>
        <p:txBody>
          <a:bodyPr/>
          <a:lstStyle/>
          <a:p>
            <a:r>
              <a:rPr lang="en-IN" dirty="0" smtClean="0"/>
              <a:t>             Sample </a:t>
            </a:r>
            <a:r>
              <a:rPr lang="en-IN" dirty="0"/>
              <a:t>Design</a:t>
            </a:r>
          </a:p>
        </p:txBody>
      </p:sp>
      <p:sp>
        <p:nvSpPr>
          <p:cNvPr id="4" name="Content Placeholder 3"/>
          <p:cNvSpPr>
            <a:spLocks noGrp="1"/>
          </p:cNvSpPr>
          <p:nvPr>
            <p:ph sz="half" idx="2"/>
          </p:nvPr>
        </p:nvSpPr>
        <p:spPr/>
        <p:txBody>
          <a:bodyPr/>
          <a:lstStyle/>
          <a:p>
            <a:r>
              <a:rPr lang="en-US" dirty="0"/>
              <a:t>Universe may be finite or infinite. The universe in this project is finite. The population involved in this project is employees of M/</a:t>
            </a:r>
            <a:r>
              <a:rPr lang="en-US" dirty="0" err="1"/>
              <a:t>s.VEEKESY</a:t>
            </a:r>
            <a:r>
              <a:rPr lang="en-US" dirty="0"/>
              <a:t> POLYMERS PVT LTD.</a:t>
            </a:r>
            <a:endParaRPr lang="en-IN" dirty="0"/>
          </a:p>
        </p:txBody>
      </p:sp>
      <p:sp>
        <p:nvSpPr>
          <p:cNvPr id="5" name="Text Placeholder 4"/>
          <p:cNvSpPr>
            <a:spLocks noGrp="1"/>
          </p:cNvSpPr>
          <p:nvPr>
            <p:ph type="body" sz="quarter" idx="3"/>
          </p:nvPr>
        </p:nvSpPr>
        <p:spPr/>
        <p:txBody>
          <a:bodyPr/>
          <a:lstStyle/>
          <a:p>
            <a:pPr algn="ctr"/>
            <a:r>
              <a:rPr lang="en-IN" dirty="0"/>
              <a:t>Sample Size </a:t>
            </a:r>
          </a:p>
        </p:txBody>
      </p:sp>
      <p:sp>
        <p:nvSpPr>
          <p:cNvPr id="6" name="Content Placeholder 5"/>
          <p:cNvSpPr>
            <a:spLocks noGrp="1"/>
          </p:cNvSpPr>
          <p:nvPr>
            <p:ph sz="quarter" idx="4"/>
          </p:nvPr>
        </p:nvSpPr>
        <p:spPr/>
        <p:txBody>
          <a:bodyPr>
            <a:normAutofit lnSpcReduction="10000"/>
          </a:bodyPr>
          <a:lstStyle/>
          <a:p>
            <a:r>
              <a:rPr lang="en-US" dirty="0"/>
              <a:t>This refers to the number of items to be selected from the universe to constitute a sample size. In this research the sample size constitute 50 employees in the M/</a:t>
            </a:r>
            <a:r>
              <a:rPr lang="en-US" dirty="0" err="1"/>
              <a:t>s.VEEKESY</a:t>
            </a:r>
            <a:r>
              <a:rPr lang="en-US" dirty="0"/>
              <a:t> POLYMERS PVT LTD. organization.</a:t>
            </a:r>
            <a:endParaRPr lang="en-IN" dirty="0"/>
          </a:p>
        </p:txBody>
      </p:sp>
    </p:spTree>
    <p:extLst>
      <p:ext uri="{BB962C8B-B14F-4D97-AF65-F5344CB8AC3E}">
        <p14:creationId xmlns:p14="http://schemas.microsoft.com/office/powerpoint/2010/main" val="3006150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IN" dirty="0"/>
          </a:p>
        </p:txBody>
      </p:sp>
      <p:sp>
        <p:nvSpPr>
          <p:cNvPr id="3" name="Text Placeholder 2"/>
          <p:cNvSpPr>
            <a:spLocks noGrp="1"/>
          </p:cNvSpPr>
          <p:nvPr>
            <p:ph type="body" idx="1"/>
          </p:nvPr>
        </p:nvSpPr>
        <p:spPr/>
        <p:txBody>
          <a:bodyPr/>
          <a:lstStyle/>
          <a:p>
            <a:pPr algn="ctr"/>
            <a:r>
              <a:rPr lang="en-IN" dirty="0"/>
              <a:t>Sampling technique </a:t>
            </a:r>
          </a:p>
        </p:txBody>
      </p:sp>
      <p:sp>
        <p:nvSpPr>
          <p:cNvPr id="4" name="Content Placeholder 3"/>
          <p:cNvSpPr>
            <a:spLocks noGrp="1"/>
          </p:cNvSpPr>
          <p:nvPr>
            <p:ph sz="half" idx="2"/>
          </p:nvPr>
        </p:nvSpPr>
        <p:spPr/>
        <p:txBody>
          <a:bodyPr numCol="2"/>
          <a:lstStyle/>
          <a:p>
            <a:pPr algn="just"/>
            <a:r>
              <a:rPr lang="en-US" dirty="0"/>
              <a:t>Simple random sampling technique is to be used in this project.</a:t>
            </a:r>
            <a:endParaRPr lang="en-IN" dirty="0"/>
          </a:p>
        </p:txBody>
      </p:sp>
      <p:sp>
        <p:nvSpPr>
          <p:cNvPr id="5" name="Text Placeholder 4"/>
          <p:cNvSpPr>
            <a:spLocks noGrp="1"/>
          </p:cNvSpPr>
          <p:nvPr>
            <p:ph type="body" sz="quarter" idx="3"/>
          </p:nvPr>
        </p:nvSpPr>
        <p:spPr/>
        <p:txBody>
          <a:bodyPr/>
          <a:lstStyle/>
          <a:p>
            <a:pPr algn="ctr"/>
            <a:r>
              <a:rPr lang="en-IN" dirty="0"/>
              <a:t>Research Design</a:t>
            </a:r>
          </a:p>
        </p:txBody>
      </p:sp>
      <p:sp>
        <p:nvSpPr>
          <p:cNvPr id="6" name="Content Placeholder 5"/>
          <p:cNvSpPr>
            <a:spLocks noGrp="1"/>
          </p:cNvSpPr>
          <p:nvPr>
            <p:ph sz="quarter" idx="4"/>
          </p:nvPr>
        </p:nvSpPr>
        <p:spPr/>
        <p:txBody>
          <a:bodyPr numCol="2"/>
          <a:lstStyle/>
          <a:p>
            <a:r>
              <a:rPr lang="en-US" dirty="0"/>
              <a:t>This project is based on descriptive research design.</a:t>
            </a:r>
            <a:endParaRPr lang="en-IN" dirty="0"/>
          </a:p>
        </p:txBody>
      </p:sp>
    </p:spTree>
    <p:extLst>
      <p:ext uri="{BB962C8B-B14F-4D97-AF65-F5344CB8AC3E}">
        <p14:creationId xmlns:p14="http://schemas.microsoft.com/office/powerpoint/2010/main" val="92055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Primary Data &amp; Secondary Data </a:t>
            </a:r>
          </a:p>
        </p:txBody>
      </p:sp>
      <p:sp>
        <p:nvSpPr>
          <p:cNvPr id="3" name="Content Placeholder 2"/>
          <p:cNvSpPr>
            <a:spLocks noGrp="1"/>
          </p:cNvSpPr>
          <p:nvPr>
            <p:ph idx="1"/>
          </p:nvPr>
        </p:nvSpPr>
        <p:spPr/>
        <p:txBody>
          <a:bodyPr numCol="2"/>
          <a:lstStyle/>
          <a:p>
            <a:r>
              <a:rPr lang="en-US" dirty="0"/>
              <a:t>The study is based on primary data to be collected through structured questionnaires and personal interviews</a:t>
            </a:r>
            <a:r>
              <a:rPr lang="en-US" dirty="0" smtClean="0"/>
              <a:t>.</a:t>
            </a:r>
          </a:p>
          <a:p>
            <a:r>
              <a:rPr lang="en-US" dirty="0"/>
              <a:t>The data regarding company profile industry profile are collected from office records and internet. </a:t>
            </a:r>
            <a:endParaRPr lang="en-IN" dirty="0"/>
          </a:p>
        </p:txBody>
      </p:sp>
    </p:spTree>
    <p:extLst>
      <p:ext uri="{BB962C8B-B14F-4D97-AF65-F5344CB8AC3E}">
        <p14:creationId xmlns:p14="http://schemas.microsoft.com/office/powerpoint/2010/main" val="2541731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defTabSz="914400" eaLnBrk="0" fontAlgn="base" hangingPunct="0">
              <a:spcAft>
                <a:spcPct val="0"/>
              </a:spcAft>
            </a:pPr>
            <a:r>
              <a:rPr lang="en-US" altLang="en-US" dirty="0" smtClean="0">
                <a:ln>
                  <a:noFill/>
                </a:ln>
                <a:solidFill>
                  <a:schemeClr val="tx1"/>
                </a:solidFill>
                <a:latin typeface="Arial" panose="020B0604020202020204" pitchFamily="34" charset="0"/>
                <a:ea typeface="Times New Roman" panose="02020603050405020304" pitchFamily="18" charset="0"/>
              </a:rPr>
              <a:t>Chart </a:t>
            </a:r>
            <a:r>
              <a:rPr lang="en-US" altLang="en-US" dirty="0">
                <a:ln>
                  <a:noFill/>
                </a:ln>
                <a:solidFill>
                  <a:schemeClr val="tx1"/>
                </a:solidFill>
                <a:latin typeface="Arial" panose="020B0604020202020204" pitchFamily="34" charset="0"/>
                <a:ea typeface="Times New Roman" panose="02020603050405020304" pitchFamily="18" charset="0"/>
              </a:rPr>
              <a:t>showing Export Growth of </a:t>
            </a:r>
            <a:r>
              <a:rPr lang="en-US" altLang="en-US" dirty="0" err="1">
                <a:ln>
                  <a:noFill/>
                </a:ln>
                <a:solidFill>
                  <a:schemeClr val="tx1"/>
                </a:solidFill>
                <a:latin typeface="Arial" panose="020B0604020202020204" pitchFamily="34" charset="0"/>
                <a:ea typeface="Times New Roman" panose="02020603050405020304" pitchFamily="18" charset="0"/>
              </a:rPr>
              <a:t>footwears</a:t>
            </a:r>
            <a:endParaRPr lang="en-US" altLang="en-US" sz="2400" dirty="0">
              <a:ln>
                <a:noFill/>
              </a:ln>
              <a:solidFill>
                <a:schemeClr val="tx1"/>
              </a:solidFill>
              <a:latin typeface="Arial" panose="020B0604020202020204" pitchFamily="34" charset="0"/>
            </a:endParaRPr>
          </a:p>
        </p:txBody>
      </p:sp>
      <p:sp>
        <p:nvSpPr>
          <p:cNvPr id="3" name="Content Placeholder 2"/>
          <p:cNvSpPr>
            <a:spLocks noGrp="1"/>
          </p:cNvSpPr>
          <p:nvPr>
            <p:ph idx="1"/>
          </p:nvPr>
        </p:nvSpPr>
        <p:spPr>
          <a:xfrm flipH="1">
            <a:off x="14571404" y="8215130"/>
            <a:ext cx="58995" cy="45719"/>
          </a:xfrm>
        </p:spPr>
        <p:txBody>
          <a:bodyPr>
            <a:normAutofit fontScale="25000" lnSpcReduction="20000"/>
          </a:bodyPr>
          <a:lstStyle/>
          <a:p>
            <a:endParaRPr lang="en-IN" dirty="0"/>
          </a:p>
        </p:txBody>
      </p:sp>
      <p:pic>
        <p:nvPicPr>
          <p:cNvPr id="1025" name="imag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9955" y="2842182"/>
            <a:ext cx="5054600" cy="2749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4271030" y="55917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328443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111</TotalTime>
  <Words>859</Words>
  <Application>Microsoft Office PowerPoint</Application>
  <PresentationFormat>Widescreen</PresentationFormat>
  <Paragraphs>127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Carlito</vt:lpstr>
      <vt:lpstr>Garamond</vt:lpstr>
      <vt:lpstr>Times New Roman</vt:lpstr>
      <vt:lpstr>Organic</vt:lpstr>
      <vt:lpstr>PowerPoint Presentation</vt:lpstr>
      <vt:lpstr>INTRODUCTION</vt:lpstr>
      <vt:lpstr>BACKGROUND</vt:lpstr>
      <vt:lpstr>NEED AND SCOPE OF THE STUDY</vt:lpstr>
      <vt:lpstr>OBJECTIVES OF THE STUDY</vt:lpstr>
      <vt:lpstr>RESEARCH METHODOLOGY</vt:lpstr>
      <vt:lpstr>METHODS</vt:lpstr>
      <vt:lpstr>Primary Data &amp; Secondary Data </vt:lpstr>
      <vt:lpstr>Chart showing Export Growth of footwears</vt:lpstr>
      <vt:lpstr>Porters 5 Forces Model</vt:lpstr>
      <vt:lpstr>SUCCESS FACTORS OF THE FIRM</vt:lpstr>
      <vt:lpstr>HRM MODEL</vt:lpstr>
      <vt:lpstr>TRAINING AND DEVELOPMENT </vt:lpstr>
      <vt:lpstr>Tools for Data Analysis </vt:lpstr>
      <vt:lpstr>Identifying training needs  </vt:lpstr>
      <vt:lpstr>Systematic approach to training</vt:lpstr>
      <vt:lpstr>Task role / Operational Analysis</vt:lpstr>
      <vt:lpstr>GENDER OF RESPONDENTS</vt:lpstr>
      <vt:lpstr>FEEDBACK ON PERFORMANCE AFETR ATTENDING TRAINING</vt:lpstr>
      <vt:lpstr>Graph</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12</cp:revision>
  <dcterms:created xsi:type="dcterms:W3CDTF">2023-08-05T15:18:13Z</dcterms:created>
  <dcterms:modified xsi:type="dcterms:W3CDTF">2023-08-06T05:15:48Z</dcterms:modified>
</cp:coreProperties>
</file>