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95" y="1164180"/>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1510121" y="255188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7" name="object 7"/>
          <p:cNvSpPr txBox="1">
            <a:spLocks noGrp="1"/>
          </p:cNvSpPr>
          <p:nvPr>
            <p:ph type="ctrTitle"/>
          </p:nvPr>
        </p:nvSpPr>
        <p:spPr>
          <a:xfrm>
            <a:off x="690557" y="725927"/>
            <a:ext cx="10542556" cy="2260355"/>
          </a:xfrm>
          <a:prstGeom prst="rect">
            <a:avLst/>
          </a:prstGeom>
        </p:spPr>
        <p:txBody>
          <a:bodyPr vert="horz" wrap="square" lIns="0" tIns="16510" rIns="0" bIns="0" rtlCol="0">
            <a:spAutoFit/>
          </a:bodyPr>
          <a:lstStyle/>
          <a:p>
            <a:pPr marL="3213738"/>
            <a:r>
              <a:rPr b="1" sz="5400">
                <a:solidFill>
                  <a:schemeClr val="accent2">
                    <a:lumMod val="40000"/>
                    <a:lumOff val="60000"/>
                  </a:schemeClr>
                </a:solidFill>
                <a:latin typeface="Forte"/>
                <a:cs typeface="Times New Roman"/>
              </a:rPr>
              <a:t>Employee Data Analysis using Excel</a:t>
            </a:r>
            <a:r>
              <a:rPr b="1" sz="5400">
                <a:solidFill>
                  <a:schemeClr val="accent2">
                    <a:lumMod val="40000"/>
                    <a:lumOff val="60000"/>
                  </a:schemeClr>
                </a:solidFill>
                <a:latin typeface="Forte"/>
                <a:cs typeface="Times New Roman"/>
              </a:rPr>
              <a:t> </a:t>
            </a:r>
            <a:br>
              <a:rPr b="1" sz="5400">
                <a:solidFill>
                  <a:schemeClr val="accent2">
                    <a:lumMod val="40000"/>
                    <a:lumOff val="60000"/>
                  </a:schemeClr>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p:cNvSpPr txBox="1"/>
          <p:nvPr/>
        </p:nvSpPr>
        <p:spPr>
          <a:xfrm rot="0">
            <a:off x="2971800" y="3990161"/>
            <a:ext cx="8610604" cy="1938997"/>
          </a:xfrm>
          <a:prstGeom prst="rect">
            <a:avLst/>
          </a:prstGeom>
          <a:noFill/>
        </p:spPr>
        <p:txBody>
          <a:bodyPr wrap="square" rtlCol="0">
            <a:spAutoFit/>
          </a:bodyPr>
          <a:lstStyle/>
          <a:p>
            <a:pPr/>
            <a:r>
              <a:rPr b="1" sz="2400"/>
              <a:t>STUDENT NAME : BASKAR G</a:t>
            </a:r>
          </a:p>
          <a:p>
            <a:pPr/>
            <a:r>
              <a:rPr b="1" sz="2400"/>
              <a:t>REGISTER NO      :</a:t>
            </a:r>
            <a:r>
              <a:rPr b="1" sz="2400"/>
              <a:t> 2213111042009</a:t>
            </a:r>
          </a:p>
          <a:p>
            <a:pPr/>
            <a:r>
              <a:rPr b="1" sz="2400"/>
              <a:t>NM ID                   :657D2E6E76CCBD58C394931080B153F2</a:t>
            </a:r>
          </a:p>
          <a:p>
            <a:pPr/>
            <a:r>
              <a:rPr b="1" sz="2400"/>
              <a:t>DEPARTMENT     :</a:t>
            </a:r>
            <a:r>
              <a:rPr b="1" sz="2400"/>
              <a:t> B COM (CORPORATE SECRETARYSHIP )</a:t>
            </a:r>
          </a:p>
          <a:p>
            <a:pPr/>
            <a:r>
              <a:rPr b="1" sz="2400"/>
              <a:t>COLLEGE               </a:t>
            </a:r>
            <a:r>
              <a:rPr b="1" sz="2400"/>
              <a:t>:GOVERNMENT ARTS COLLEGE, NANDHANAM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4" y="388620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4190995" y="102914"/>
            <a:ext cx="4635930" cy="844455"/>
          </a:xfrm>
          <a:prstGeom prst="rect">
            <a:avLst/>
          </a:prstGeom>
        </p:spPr>
        <p:txBody>
          <a:bodyPr vert="horz" wrap="square" lIns="0" tIns="13335" rIns="0" bIns="0" rtlCol="0">
            <a:spAutoFit/>
          </a:bodyPr>
          <a:lstStyle/>
          <a:p>
            <a:pPr marL="12696">
              <a:lnSpc>
                <a:spcPct val="100000"/>
              </a:lnSpc>
              <a:spcBef>
                <a:spcPts val="105"/>
              </a:spcBef>
            </a:pPr>
            <a:r>
              <a:rPr b="1" i="1" sz="5400">
                <a:solidFill>
                  <a:schemeClr val="accent2">
                    <a:lumMod val="40000"/>
                    <a:lumOff val="60000"/>
                  </a:schemeClr>
                </a:solidFill>
                <a:latin typeface="Arial Rounded MT Bold"/>
                <a:cs typeface="Trebuchet MS"/>
              </a:rPr>
              <a:t>MODELLING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8" y="1841580"/>
            <a:ext cx="8904782" cy="4744691"/>
          </a:xfrm>
          <a:prstGeom prst="rect">
            <a:avLst/>
          </a:prstGeom>
          <a:noFill/>
        </p:spPr>
        <p:txBody>
          <a:bodyPr wrap="square">
            <a:spAutoFit/>
          </a:bodyPr>
          <a:lstStyle/>
          <a:p>
            <a:pPr marL="342900" indent="-342900">
              <a:lnSpc>
                <a:spcPct val="107000"/>
              </a:lnSpc>
              <a:spcAft>
                <a:spcPts val="800"/>
              </a:spcAft>
              <a:buFont typeface="Wingdings"/>
              <a:buChar char="v"/>
            </a:pPr>
            <a:r>
              <a:rPr sz="2400">
                <a:latin typeface="Calibri"/>
                <a:ea typeface="Calibri"/>
                <a:cs typeface="Times New Roman"/>
              </a:rPr>
              <a:t>Data collection                                                                                                                                                                                                                                                                              1. Raw data from </a:t>
            </a:r>
            <a:r>
              <a:rPr sz="2400">
                <a:latin typeface="Calibri"/>
                <a:ea typeface="Calibri"/>
                <a:cs typeface="Times New Roman"/>
              </a:rPr>
              <a:t>Kaggl</a:t>
            </a:r>
          </a:p>
          <a:p>
            <a:pPr>
              <a:lnSpc>
                <a:spcPct val="107000"/>
              </a:lnSpc>
              <a:spcAft>
                <a:spcPts val="800"/>
              </a:spcAft>
            </a:pPr>
            <a:r>
              <a:rPr sz="2400">
                <a:latin typeface="Calibri"/>
                <a:ea typeface="Calibri"/>
                <a:cs typeface="Times New Roman"/>
              </a:rPr>
              <a:t>     2. Analysing it through Excel </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Feature collection</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Looking it through Pivot table &amp; overview the results by applying Formulae</a:t>
            </a:r>
          </a:p>
          <a:p>
            <a:pPr>
              <a:lnSpc>
                <a:spcPct val="107000"/>
              </a:lnSpc>
              <a:spcAft>
                <a:spcPts val="800"/>
              </a:spcAft>
            </a:pPr>
            <a:r>
              <a:rPr sz="2400">
                <a:latin typeface="Calibri"/>
                <a:ea typeface="Calibri"/>
                <a:cs typeface="Times New Roman"/>
              </a:rPr>
              <a:t>      2. Formulae enhances to get the result for their individual act</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Data cleaning</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Sort out the unnecessary data by filtering option</a:t>
            </a:r>
          </a:p>
          <a:p>
            <a:pPr>
              <a:lnSpc>
                <a:spcPct val="107000"/>
              </a:lnSpc>
              <a:spcAft>
                <a:spcPts val="800"/>
              </a:spcAft>
            </a:pPr>
            <a:r>
              <a:rPr sz="2400">
                <a:latin typeface="Calibri"/>
                <a:ea typeface="Calibri"/>
                <a:cs typeface="Times New Roman"/>
              </a:rPr>
              <a:t>       2. Taking out considered data by  Pivot 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5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62756" y="64350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304795" y="625412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261038" y="136666"/>
            <a:ext cx="7669917" cy="1490797"/>
          </a:xfrm>
          <a:prstGeom prst="rect">
            <a:avLst/>
          </a:prstGeom>
        </p:spPr>
        <p:txBody>
          <a:bodyPr vert="horz" wrap="square" lIns="0" tIns="13335" rIns="0" bIns="0" rtlCol="0">
            <a:spAutoFit/>
          </a:bodyPr>
          <a:lstStyle/>
          <a:p>
            <a:pPr marL="12696">
              <a:lnSpc>
                <a:spcPct val="100000"/>
              </a:lnSpc>
              <a:spcBef>
                <a:spcPts val="105"/>
              </a:spcBef>
            </a:pPr>
            <a:r>
              <a:rPr b="1" i="1" cap="none" sz="4800">
                <a:solidFill>
                  <a:schemeClr val="tx1">
                    <a:lumMod val="85000"/>
                    <a:lumOff val="15000"/>
                  </a:schemeClr>
                </a:solidFill>
                <a:latin typeface="Arial Rounded MT Bold"/>
              </a:rPr>
              <a:t>RESULTS</a:t>
            </a:r>
            <a:r>
              <a:rPr b="1" i="1" cap="none" sz="4800">
                <a:solidFill>
                  <a:schemeClr val="accent2">
                    <a:lumMod val="40000"/>
                    <a:lumOff val="60000"/>
                  </a:schemeClr>
                </a:solidFill>
                <a:latin typeface="Arial Rounded MT Bold"/>
              </a:rPr>
              <a:t>  of Employee Performance Analysis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8" cy="1456264"/>
          </a:xfrm>
        </p:spPr>
        <p:txBody>
          <a:bodyPr>
            <a:normAutofit/>
          </a:bodyPr>
          <a:lstStyle/>
          <a:p>
            <a:pPr/>
            <a:r>
              <a:rPr b="1" i="1" cap="none" sz="8000">
                <a:solidFill>
                  <a:schemeClr val="accent2">
                    <a:lumMod val="40000"/>
                    <a:lumOff val="60000"/>
                  </a:schemeClr>
                </a:solidFill>
                <a:latin typeface="Arial Rounded MT Bold"/>
                <a:cs typeface="Times New Roman"/>
              </a:rPr>
              <a:t>conclusion</a:t>
            </a:r>
          </a:p>
        </p:txBody>
      </p:sp>
      <p:sp>
        <p:nvSpPr>
          <p:cNvPr id="3" name="Text Box 2"/>
          <p:cNvSpPr txBox="1"/>
          <p:nvPr/>
        </p:nvSpPr>
        <p:spPr>
          <a:xfrm>
            <a:off x="1409704" y="1904995"/>
            <a:ext cx="9372600" cy="4495804"/>
          </a:xfrm>
          <a:prstGeom prst="rect">
            <a:avLst/>
          </a:prstGeom>
          <a:noFill/>
        </p:spPr>
        <p:txBody>
          <a:bodyPr wrap="square" rtlCol="0">
            <a:noAutofit/>
          </a:bodyPr>
          <a:lstStyle/>
          <a:p>
            <a:pPr/>
            <a:r>
              <a:rPr sz="2800"/>
              <a:t>*Role Distribution*: If this data is about employee distribution, it looks like certain roles have higher counts or more significant performance metrics. For instance, roles like "</a:t>
            </a:r>
            <a:r>
              <a:rPr sz="2800"/>
              <a:t>Labour</a:t>
            </a:r>
            <a:r>
              <a:rPr sz="2800"/>
              <a:t>" or "Foreman" might have more employees or higher performance metrics than roles like "Billing" or "Driver".   </a:t>
            </a:r>
          </a:p>
          <a:p>
            <a:pPr/>
          </a:p>
          <a:p>
            <a:pPr/>
            <a:r>
              <a:rPr sz="2800"/>
              <a:t> *Diversity Analysis*: If the data includes demographic breakdowns, there may be insights on diversity in different roles. For example, you might conclude if certain roles have more diversity compared to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4" y="1135521"/>
            <a:ext cx="5029200" cy="990595"/>
          </a:xfrm>
        </p:spPr>
        <p:txBody>
          <a:bodyPr>
            <a:noAutofit/>
          </a:bodyPr>
          <a:lstStyle/>
          <a:p>
            <a:pPr/>
            <a:r>
              <a:rPr i="1" cap="none" sz="4800">
                <a:solidFill>
                  <a:schemeClr val="tx1">
                    <a:lumMod val="85000"/>
                    <a:lumOff val="15000"/>
                  </a:schemeClr>
                </a:solidFill>
              </a:rPr>
              <a:t>SUGGESTION</a:t>
            </a:r>
            <a:br>
              <a:rPr sz="4800">
                <a:solidFill>
                  <a:srgbClr val="000000"/>
                </a:solidFill>
              </a:rPr>
            </a:br>
          </a:p>
        </p:txBody>
      </p:sp>
      <p:sp>
        <p:nvSpPr>
          <p:cNvPr id="2" name="TextBox 1"/>
          <p:cNvSpPr txBox="1"/>
          <p:nvPr/>
        </p:nvSpPr>
        <p:spPr>
          <a:xfrm>
            <a:off x="1028700" y="3124204"/>
            <a:ext cx="10134595" cy="1219195"/>
          </a:xfrm>
          <a:prstGeom prst="rect">
            <a:avLst/>
          </a:prstGeom>
          <a:noFill/>
        </p:spPr>
        <p:txBody>
          <a:bodyPr wrap="square" rtlCol="0">
            <a:spAutoFit/>
          </a:bodyPr>
          <a:lstStyle/>
          <a:p>
            <a:pPr/>
          </a:p>
        </p:txBody>
      </p:sp>
      <p:sp>
        <p:nvSpPr>
          <p:cNvPr id="3" name="TextBox 2"/>
          <p:cNvSpPr txBox="1"/>
          <p:nvPr/>
        </p:nvSpPr>
        <p:spPr>
          <a:xfrm>
            <a:off x="533395" y="2514600"/>
            <a:ext cx="11430000" cy="2246765"/>
          </a:xfrm>
          <a:prstGeom prst="rect">
            <a:avLst/>
          </a:prstGeom>
          <a:noFill/>
        </p:spPr>
        <p:txBody>
          <a:bodyPr wrap="square" rtlCol="0">
            <a:spAutoFit/>
          </a:bodyPr>
          <a:lstStyle/>
          <a:p>
            <a:pPr indent="365126"/>
            <a:r>
              <a:rPr sz="280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3505195" y="165361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2819395" y="319989"/>
            <a:ext cx="6367467" cy="940003"/>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696">
              <a:lnSpc>
                <a:spcPct val="100000"/>
              </a:lnSpc>
              <a:spcBef>
                <a:spcPts val="130"/>
              </a:spcBef>
            </a:pPr>
            <a:r>
              <a:rPr i="1" cap="none" sz="6000">
                <a:latin typeface="Eras Bold ITC"/>
              </a:rPr>
              <a:t>PROJECT</a:t>
            </a:r>
            <a:r>
              <a:rPr i="1" cap="none" sz="6000">
                <a:latin typeface="Eras Bold ITC"/>
              </a:rPr>
              <a:t> </a:t>
            </a:r>
            <a:r>
              <a:rPr i="1" cap="none" sz="6000">
                <a:latin typeface="Eras Bold ITC"/>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p:cNvSpPr txBox="1"/>
          <p:nvPr/>
        </p:nvSpPr>
        <p:spPr>
          <a:xfrm>
            <a:off x="2276233" y="2764714"/>
            <a:ext cx="8553454" cy="1938997"/>
          </a:xfrm>
          <a:prstGeom prst="rect">
            <a:avLst/>
          </a:prstGeom>
          <a:noFill/>
        </p:spPr>
        <p:txBody>
          <a:bodyPr wrap="square" rtlCol="0">
            <a:spAutoFit/>
          </a:bodyPr>
          <a:lstStyle/>
          <a:p>
            <a:pPr/>
            <a:r>
              <a:rPr b="1" i="1" sz="6000">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4" y="67921"/>
            <a:ext cx="381004" cy="389278"/>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0704560" y="1245286"/>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pic>
        <p:nvPicPr>
          <p:cNvPr id="20" name="object 20"/>
          <p:cNvPicPr/>
          <p:nvPr/>
        </p:nvPicPr>
        <p:blipFill>
          <a:blip r:embed="rId3" cstate="print"/>
          <a:stretch>
            <a:fillRect/>
          </a:stretch>
        </p:blipFill>
        <p:spPr>
          <a:xfrm>
            <a:off x="838204" y="2133595"/>
            <a:ext cx="2133595" cy="3009904"/>
          </a:xfrm>
          <a:prstGeom prst="rect">
            <a:avLst/>
          </a:prstGeom>
        </p:spPr>
      </p:pic>
      <p:sp>
        <p:nvSpPr>
          <p:cNvPr id="21" name="object 21"/>
          <p:cNvSpPr txBox="1">
            <a:spLocks noGrp="1"/>
          </p:cNvSpPr>
          <p:nvPr>
            <p:ph type="title"/>
          </p:nvPr>
        </p:nvSpPr>
        <p:spPr>
          <a:xfrm>
            <a:off x="3990593" y="248887"/>
            <a:ext cx="4038604" cy="1121457"/>
          </a:xfrm>
          <a:prstGeom prst="rect">
            <a:avLst/>
          </a:prstGeom>
        </p:spPr>
        <p:txBody>
          <a:bodyPr vert="horz" wrap="square" lIns="0" tIns="13335" rIns="0" bIns="0" rtlCol="0">
            <a:spAutoFit/>
          </a:bodyPr>
          <a:lstStyle/>
          <a:p>
            <a:pPr marL="12696">
              <a:lnSpc>
                <a:spcPct val="100000"/>
              </a:lnSpc>
              <a:spcBef>
                <a:spcPts val="105"/>
              </a:spcBef>
            </a:pPr>
            <a:r>
              <a:rPr b="1" i="1" cap="none" sz="7200">
                <a:solidFill>
                  <a:schemeClr val="accent2">
                    <a:lumMod val="40000"/>
                    <a:lumOff val="60000"/>
                  </a:schemeClr>
                </a:solidFill>
                <a:latin typeface="Arial Rounded MT Bold"/>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p:cNvSpPr txBox="1"/>
          <p:nvPr/>
        </p:nvSpPr>
        <p:spPr>
          <a:xfrm>
            <a:off x="4363226" y="1569141"/>
            <a:ext cx="5029200" cy="5509198"/>
          </a:xfrm>
          <a:prstGeom prst="rect">
            <a:avLst/>
          </a:prstGeom>
          <a:noFill/>
        </p:spPr>
        <p:txBody>
          <a:bodyPr wrap="square" rtlCol="0">
            <a:spAutoFit/>
          </a:bodyPr>
          <a:lstStyle/>
          <a:p>
            <a:pPr/>
          </a:p>
          <a:p>
            <a:pPr>
              <a:buFont typeface="+mj-lt"/>
              <a:buAutoNum type="arabicPeriod"/>
            </a:pPr>
            <a:r>
              <a:rPr sz="3200">
                <a:latin typeface="Times New Roman"/>
                <a:cs typeface="Times New Roman"/>
              </a:rPr>
              <a:t>Problem Statement</a:t>
            </a:r>
          </a:p>
          <a:p>
            <a:pPr>
              <a:buFont typeface="+mj-lt"/>
              <a:buAutoNum type="arabicPeriod"/>
            </a:pPr>
            <a:r>
              <a:rPr sz="3200">
                <a:latin typeface="Times New Roman"/>
                <a:cs typeface="Times New Roman"/>
              </a:rPr>
              <a:t>Project Overview</a:t>
            </a:r>
          </a:p>
          <a:p>
            <a:pPr>
              <a:buFont typeface="+mj-lt"/>
              <a:buAutoNum type="arabicPeriod"/>
            </a:pPr>
            <a:r>
              <a:rPr sz="3200">
                <a:latin typeface="Times New Roman"/>
                <a:cs typeface="Times New Roman"/>
              </a:rPr>
              <a:t>End Users</a:t>
            </a:r>
          </a:p>
          <a:p>
            <a:pPr>
              <a:buFont typeface="+mj-lt"/>
              <a:buAutoNum type="arabicPeriod"/>
            </a:pPr>
            <a:r>
              <a:rPr sz="3200">
                <a:latin typeface="Times New Roman"/>
                <a:cs typeface="Times New Roman"/>
              </a:rPr>
              <a:t>Our Solution and Proposition</a:t>
            </a:r>
          </a:p>
          <a:p>
            <a:pPr>
              <a:buFont typeface="+mj-lt"/>
              <a:buAutoNum type="arabicPeriod"/>
            </a:pPr>
            <a:r>
              <a:rPr sz="3200">
                <a:latin typeface="Times New Roman"/>
                <a:cs typeface="Times New Roman"/>
              </a:rPr>
              <a:t>Dataset Description</a:t>
            </a:r>
          </a:p>
          <a:p>
            <a:pPr>
              <a:buFont typeface="+mj-lt"/>
              <a:buAutoNum type="arabicPeriod"/>
            </a:pPr>
            <a:r>
              <a:rPr sz="3200">
                <a:latin typeface="Times New Roman"/>
                <a:cs typeface="Times New Roman"/>
              </a:rPr>
              <a:t>Modelling Approach</a:t>
            </a:r>
          </a:p>
          <a:p>
            <a:pPr>
              <a:buFont typeface="+mj-lt"/>
              <a:buAutoNum type="arabicPeriod"/>
            </a:pPr>
            <a:r>
              <a:rPr sz="3200">
                <a:latin typeface="Times New Roman"/>
                <a:cs typeface="Times New Roman"/>
              </a:rPr>
              <a:t>Results and </a:t>
            </a:r>
            <a:r>
              <a:rPr sz="3200">
                <a:latin typeface="Times New Roman"/>
                <a:cs typeface="Times New Roman"/>
              </a:rPr>
              <a:t>Discussion</a:t>
            </a:r>
          </a:p>
          <a:p>
            <a:pPr>
              <a:buFont typeface="+mj-lt"/>
              <a:buAutoNum type="arabicPeriod"/>
            </a:pPr>
            <a:r>
              <a:rPr sz="3200">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4" y="228600"/>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3696179" y="34044"/>
            <a:ext cx="6628451" cy="1493992"/>
          </a:xfrm>
          <a:prstGeom prst="rect">
            <a:avLst/>
          </a:prstGeom>
        </p:spPr>
        <p:txBody>
          <a:bodyPr vert="horz" wrap="square" lIns="0" tIns="16510" rIns="0" bIns="0" rtlCol="0">
            <a:spAutoFit/>
          </a:bodyPr>
          <a:lstStyle/>
          <a:p>
            <a:pPr marL="12696">
              <a:lnSpc>
                <a:spcPct val="100000"/>
              </a:lnSpc>
              <a:spcBef>
                <a:spcPts val="130"/>
              </a:spcBef>
            </a:pPr>
            <a:r>
              <a:rPr b="1" i="1" cap="none" sz="4800">
                <a:solidFill>
                  <a:schemeClr val="accent2">
                    <a:lumMod val="40000"/>
                    <a:lumOff val="60000"/>
                  </a:schemeClr>
                </a:solidFill>
                <a:latin typeface="Arial Rounded MT Bold"/>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 Box 8"/>
          <p:cNvSpPr txBox="1"/>
          <p:nvPr/>
        </p:nvSpPr>
        <p:spPr>
          <a:xfrm>
            <a:off x="3502028" y="2299548"/>
            <a:ext cx="7315200" cy="5078313"/>
          </a:xfrm>
          <a:prstGeom prst="rect">
            <a:avLst/>
          </a:prstGeom>
          <a:noFill/>
        </p:spPr>
        <p:txBody>
          <a:bodyPr wrap="square" rtlCol="0">
            <a:spAutoFit/>
          </a:bodyPr>
          <a:lstStyle/>
          <a:p>
            <a:pPr marL="342900" indent="-342900">
              <a:buFont typeface="+mj-lt"/>
              <a:buAutoNum type="arabicPeriod"/>
            </a:pPr>
            <a:r>
              <a:rPr sz="3600"/>
              <a:t> To overview the </a:t>
            </a:r>
            <a:r>
              <a:rPr sz="3600"/>
              <a:t>peformance</a:t>
            </a:r>
            <a:r>
              <a:rPr sz="3600"/>
              <a:t> of the employees for the organisational development.</a:t>
            </a:r>
          </a:p>
          <a:p>
            <a:pPr marL="342900" indent="-342900">
              <a:buFont typeface="+mj-lt"/>
              <a:buAutoNum type="arabicPeriod"/>
            </a:pPr>
            <a:r>
              <a:rPr sz="3600"/>
              <a:t>To select the employees who achieved more for the organisation.</a:t>
            </a:r>
          </a:p>
          <a:p>
            <a:pPr marL="342900" indent="-342900">
              <a:buFont typeface="+mj-lt"/>
              <a:buAutoNum type="arabicPeriod"/>
            </a:pPr>
            <a:r>
              <a:rPr sz="3600"/>
              <a:t>To recognise the employee by their performance.</a:t>
            </a:r>
          </a:p>
          <a:p>
            <a:pPr/>
          </a:p>
          <a:p>
            <a:pPr marL="285750" indent="-285750">
              <a:buFont typeface="Arial"/>
              <a:buChar char="•"/>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5" y="1524004"/>
            <a:ext cx="3533770" cy="4852531"/>
            <a:chOff x="9050335" y="1224413"/>
            <a:chExt cx="3533770" cy="4852531"/>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9050335" y="1224413"/>
              <a:ext cx="3533770" cy="3810004"/>
            </a:xfrm>
            <a:prstGeom prst="rect">
              <a:avLst/>
            </a:prstGeom>
          </p:spPr>
        </p:pic>
      </p:grpSp>
      <p:sp>
        <p:nvSpPr>
          <p:cNvPr id="6" name="object 6"/>
          <p:cNvSpPr/>
          <p:nvPr/>
        </p:nvSpPr>
        <p:spPr>
          <a:xfrm>
            <a:off x="344588" y="2286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2917063" y="100472"/>
            <a:ext cx="6400800"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p:cNvSpPr txBox="1"/>
          <p:nvPr/>
        </p:nvSpPr>
        <p:spPr>
          <a:xfrm>
            <a:off x="666754" y="1925435"/>
            <a:ext cx="8915400" cy="4832091"/>
          </a:xfrm>
          <a:prstGeom prst="rect">
            <a:avLst/>
          </a:prstGeom>
          <a:noFill/>
        </p:spPr>
        <p:txBody>
          <a:bodyPr wrap="square" rtlCol="0">
            <a:spAutoFit/>
          </a:bodyPr>
          <a:lstStyle/>
          <a:p>
            <a:pPr>
              <a:buFont typeface="Arial"/>
              <a:buChar char="•"/>
            </a:pPr>
            <a:r>
              <a:rPr b="1" sz="2800">
                <a:latin typeface="Times New Roman"/>
                <a:cs typeface="Times New Roman"/>
              </a:rPr>
              <a:t> </a:t>
            </a:r>
            <a:r>
              <a:rPr b="1" sz="2800">
                <a:latin typeface="Times New Roman"/>
                <a:cs typeface="Times New Roman"/>
              </a:rPr>
              <a:t>Employee performance analytics is the act of analyzing HR data to measure how your employees are performing against KPIs. These KPIs are role-specific performance goals, metrics, or standards that are tied to your larger business goals.</a:t>
            </a:r>
          </a:p>
          <a:p>
            <a:pPr indent="0">
              <a:buNone/>
            </a:pPr>
          </a:p>
          <a:p>
            <a:pPr>
              <a:buFont typeface="Arial"/>
              <a:buChar char="•"/>
            </a:pPr>
            <a:r>
              <a:rPr sz="2800">
                <a:latin typeface="Times New Roman"/>
                <a:cs typeface="Times New Roman"/>
              </a:rPr>
              <a:t> </a:t>
            </a:r>
            <a:r>
              <a:rPr sz="2800">
                <a:latin typeface="Times New Roman"/>
                <a:cs typeface="Times New Roman"/>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7" y="1418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2327857" y="5708651"/>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11277595" y="4182302"/>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327857" y="198894"/>
            <a:ext cx="8215954"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Text Box 6"/>
          <p:cNvSpPr txBox="1"/>
          <p:nvPr/>
        </p:nvSpPr>
        <p:spPr>
          <a:xfrm>
            <a:off x="3962395" y="2133595"/>
            <a:ext cx="4063998" cy="4401205"/>
          </a:xfrm>
          <a:prstGeom prst="rect">
            <a:avLst/>
          </a:prstGeom>
          <a:noFill/>
        </p:spPr>
        <p:txBody>
          <a:bodyPr wrap="square" rtlCol="0">
            <a:spAutoFit/>
          </a:bodyPr>
          <a:lstStyle/>
          <a:p>
            <a:pPr marL="285750" indent="-285750">
              <a:buFont typeface="Arial"/>
              <a:buChar char="•"/>
            </a:pPr>
            <a:r>
              <a:rPr sz="4000"/>
              <a:t>Employer</a:t>
            </a:r>
          </a:p>
          <a:p>
            <a:pPr marL="285750" indent="-285750">
              <a:buFont typeface="Arial"/>
              <a:buChar char="•"/>
            </a:pPr>
            <a:r>
              <a:rPr sz="4000"/>
              <a:t>Employee</a:t>
            </a:r>
          </a:p>
          <a:p>
            <a:pPr marL="285750" indent="-285750">
              <a:buFont typeface="Arial"/>
              <a:buChar char="•"/>
            </a:pPr>
            <a:r>
              <a:rPr sz="4000"/>
              <a:t>Organiszation</a:t>
            </a:r>
          </a:p>
          <a:p>
            <a:pPr marL="285750" indent="-285750">
              <a:buFont typeface="Arial"/>
              <a:buChar char="•"/>
            </a:pPr>
            <a:r>
              <a:rPr sz="4000"/>
              <a:t>IT sector</a:t>
            </a:r>
          </a:p>
          <a:p>
            <a:pPr marL="285750" indent="-285750">
              <a:buFont typeface="Arial"/>
              <a:buChar char="•"/>
            </a:pPr>
            <a:r>
              <a:rPr sz="4000"/>
              <a:t>Managers</a:t>
            </a:r>
          </a:p>
          <a:p>
            <a:pPr marL="285750" indent="-285750">
              <a:buFont typeface="Arial"/>
              <a:buChar char="•"/>
            </a:pPr>
            <a:r>
              <a:rPr sz="4000"/>
              <a:t>Management </a:t>
            </a:r>
            <a:r>
              <a:rPr sz="4000"/>
              <a:t>heirarchies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57" y="2438404"/>
            <a:ext cx="2695579" cy="3248020"/>
          </a:xfrm>
          <a:prstGeom prst="rect">
            <a:avLst/>
          </a:prstGeom>
        </p:spPr>
      </p:pic>
      <p:sp>
        <p:nvSpPr>
          <p:cNvPr id="3" name="object 3"/>
          <p:cNvSpPr/>
          <p:nvPr/>
        </p:nvSpPr>
        <p:spPr>
          <a:xfrm>
            <a:off x="11450538" y="38854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164836" y="18288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11360041" y="265527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600200" y="130596"/>
            <a:ext cx="10591795" cy="1860123"/>
          </a:xfrm>
          <a:prstGeom prst="rect">
            <a:avLst/>
          </a:prstGeom>
        </p:spPr>
        <p:txBody>
          <a:bodyPr vert="horz" wrap="square" lIns="0" tIns="13335" rIns="0" bIns="0" rtlCol="0">
            <a:spAutoFit/>
          </a:bodyPr>
          <a:lstStyle/>
          <a:p>
            <a:pPr marL="12696">
              <a:lnSpc>
                <a:spcPct val="100000"/>
              </a:lnSpc>
              <a:spcBef>
                <a:spcPts val="105"/>
              </a:spcBef>
            </a:pPr>
            <a:r>
              <a:rPr b="1" i="1" cap="none" sz="6000">
                <a:solidFill>
                  <a:schemeClr val="accent2">
                    <a:lumMod val="40000"/>
                    <a:lumOff val="60000"/>
                  </a:schemeClr>
                </a:solidFill>
                <a:latin typeface="Arial Rounded MT Bold"/>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Text Box 7"/>
          <p:cNvSpPr txBox="1"/>
          <p:nvPr/>
        </p:nvSpPr>
        <p:spPr>
          <a:xfrm>
            <a:off x="3333103" y="2415257"/>
            <a:ext cx="7965755" cy="3970320"/>
          </a:xfrm>
          <a:prstGeom prst="rect">
            <a:avLst/>
          </a:prstGeom>
          <a:noFill/>
        </p:spPr>
        <p:txBody>
          <a:bodyPr wrap="square" rtlCol="0">
            <a:spAutoFit/>
          </a:bodyPr>
          <a:lstStyle/>
          <a:p>
            <a:pPr marL="285750" indent="-285750">
              <a:buFont typeface="Arial"/>
              <a:buChar char="•"/>
            </a:pPr>
            <a:r>
              <a:rPr sz="3600"/>
              <a:t>  Conditional Formatting - To remove   blank</a:t>
            </a:r>
          </a:p>
          <a:p>
            <a:pPr marL="285750" indent="-285750">
              <a:buFont typeface="Arial"/>
              <a:buChar char="•"/>
            </a:pPr>
            <a:r>
              <a:rPr sz="3600"/>
              <a:t>Formulae - To overview the performance level</a:t>
            </a:r>
          </a:p>
          <a:p>
            <a:pPr marL="285750" indent="-285750">
              <a:buFont typeface="Arial"/>
              <a:buChar char="•"/>
            </a:pPr>
            <a:r>
              <a:rPr sz="3600"/>
              <a:t>Auto Filter - To take the necessary data</a:t>
            </a:r>
          </a:p>
          <a:p>
            <a:pPr marL="285750" indent="-285750">
              <a:buFont typeface="Arial"/>
              <a:buChar char="•"/>
            </a:pPr>
            <a:r>
              <a:rPr sz="3600"/>
              <a:t>Graph - To visualize the data</a:t>
            </a:r>
          </a:p>
          <a:p>
            <a:pPr marL="285750" indent="-285750">
              <a:buFont typeface="Arial"/>
              <a:buChar char="•"/>
            </a:pPr>
            <a:r>
              <a:rPr sz="3600"/>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5" y="-34728"/>
            <a:ext cx="10131428" cy="1456264"/>
          </a:xfrm>
        </p:spPr>
        <p:txBody>
          <a:bodyPr>
            <a:normAutofit/>
          </a:bodyPr>
          <a:lstStyle/>
          <a:p>
            <a:pPr/>
            <a:r>
              <a:rPr b="1" i="1" cap="none" sz="6000">
                <a:solidFill>
                  <a:schemeClr val="accent2">
                    <a:lumMod val="40000"/>
                    <a:lumOff val="60000"/>
                  </a:schemeClr>
                </a:solidFill>
              </a:rPr>
              <a:t>Dataset Description</a:t>
            </a:r>
          </a:p>
        </p:txBody>
      </p:sp>
      <p:sp>
        <p:nvSpPr>
          <p:cNvPr id="3" name="Text Box 2"/>
          <p:cNvSpPr txBox="1"/>
          <p:nvPr/>
        </p:nvSpPr>
        <p:spPr>
          <a:xfrm>
            <a:off x="3733795" y="1904995"/>
            <a:ext cx="5486400" cy="4524309"/>
          </a:xfrm>
          <a:prstGeom prst="rect">
            <a:avLst/>
          </a:prstGeom>
          <a:noFill/>
        </p:spPr>
        <p:txBody>
          <a:bodyPr wrap="square" rtlCol="0">
            <a:spAutoFit/>
          </a:bodyPr>
          <a:lstStyle/>
          <a:p>
            <a:pPr marL="285750" indent="-285750">
              <a:buFont typeface="Arial"/>
              <a:buChar char="•"/>
            </a:pPr>
            <a:r>
              <a:rPr sz="3200"/>
              <a:t>Employee data set - Kaggle</a:t>
            </a:r>
          </a:p>
          <a:p>
            <a:pPr marL="285750" indent="-285750">
              <a:buFont typeface="Arial"/>
              <a:buChar char="•"/>
            </a:pPr>
            <a:r>
              <a:rPr sz="3200"/>
              <a:t>Total features - 26</a:t>
            </a:r>
          </a:p>
          <a:p>
            <a:pPr marL="285750" indent="-285750">
              <a:buFont typeface="Arial"/>
              <a:buChar char="•"/>
            </a:pPr>
            <a:r>
              <a:rPr sz="3200"/>
              <a:t>Considered - 9 features</a:t>
            </a:r>
          </a:p>
          <a:p>
            <a:pPr marL="285750" indent="-285750">
              <a:buFont typeface="Arial"/>
              <a:buChar char="•"/>
            </a:pPr>
            <a:r>
              <a:rPr sz="3200"/>
              <a:t>Employee ID</a:t>
            </a:r>
          </a:p>
          <a:p>
            <a:pPr marL="285750" indent="-285750">
              <a:buFont typeface="Arial"/>
              <a:buChar char="•"/>
            </a:pPr>
            <a:r>
              <a:rPr sz="3200"/>
              <a:t>Employee name</a:t>
            </a:r>
          </a:p>
          <a:p>
            <a:pPr marL="285750" indent="-285750">
              <a:buFont typeface="Arial"/>
              <a:buChar char="•"/>
            </a:pPr>
            <a:r>
              <a:rPr sz="3200"/>
              <a:t>Employee type</a:t>
            </a:r>
          </a:p>
          <a:p>
            <a:pPr marL="285750" indent="-285750">
              <a:buFont typeface="Arial"/>
              <a:buChar char="•"/>
            </a:pPr>
            <a:r>
              <a:rPr sz="3200"/>
              <a:t>Performance level</a:t>
            </a:r>
          </a:p>
          <a:p>
            <a:pPr marL="285750" indent="-285750">
              <a:buFont typeface="Arial"/>
              <a:buChar char="•"/>
            </a:pPr>
            <a:r>
              <a:rPr sz="3200"/>
              <a:t>Gender ID</a:t>
            </a:r>
          </a:p>
          <a:p>
            <a:pPr marL="285750" indent="-285750">
              <a:buFont typeface="Arial"/>
              <a:buChar char="•"/>
            </a:pPr>
            <a:r>
              <a:rPr sz="3200"/>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276220" y="2489973"/>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276220" y="2557267"/>
            <a:ext cx="2466979" cy="3419470"/>
          </a:xfrm>
          <a:prstGeom prst="rect">
            <a:avLst/>
          </a:prstGeom>
        </p:spPr>
      </p:pic>
      <p:sp>
        <p:nvSpPr>
          <p:cNvPr id="7" name="object 7"/>
          <p:cNvSpPr txBox="1">
            <a:spLocks noGrp="1"/>
          </p:cNvSpPr>
          <p:nvPr>
            <p:ph type="title"/>
          </p:nvPr>
        </p:nvSpPr>
        <p:spPr>
          <a:xfrm>
            <a:off x="752479" y="271099"/>
            <a:ext cx="10973176" cy="847664"/>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THE </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WOW</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p:cNvSpPr txBox="1"/>
          <p:nvPr/>
        </p:nvSpPr>
        <p:spPr>
          <a:xfrm>
            <a:off x="3047995" y="3202269"/>
            <a:ext cx="8534018" cy="1754320"/>
          </a:xfrm>
          <a:prstGeom prst="rect">
            <a:avLst/>
          </a:prstGeom>
          <a:noFill/>
        </p:spPr>
        <p:txBody>
          <a:bodyPr wrap="square" rtlCol="0">
            <a:spAutoFit/>
          </a:bodyPr>
          <a:lstStyle/>
          <a:p>
            <a:pPr>
              <a:buFont typeface="Arial"/>
              <a:buChar char="•"/>
            </a:pPr>
            <a:r>
              <a:rPr sz="3600">
                <a:latin typeface="Times New Roman"/>
                <a:cs typeface="Times New Roman"/>
              </a:rPr>
              <a:t> Analysing Employee Performance by graph </a:t>
            </a:r>
          </a:p>
          <a:p>
            <a:pPr indent="0">
              <a:buNone/>
            </a:pPr>
            <a:r>
              <a:rPr sz="3600">
                <a:latin typeface="Times New Roman"/>
                <a:cs typeface="Times New Roman"/>
              </a:rPr>
              <a:t> visualization &amp; Summary table</a:t>
            </a:r>
          </a:p>
          <a:p>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