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60" r:id="rId5"/>
    <p:sldId id="261" r:id="rId6"/>
    <p:sldId id="262" r:id="rId7"/>
    <p:sldId id="263" r:id="rId8"/>
    <p:sldId id="267" r:id="rId9"/>
    <p:sldId id="266" r:id="rId10"/>
    <p:sldId id="270" r:id="rId11"/>
    <p:sldId id="271"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291CD6-F6C0-456F-A78F-880397D16564}">
          <p14:sldIdLst>
            <p14:sldId id="256"/>
            <p14:sldId id="257"/>
            <p14:sldId id="258"/>
            <p14:sldId id="260"/>
            <p14:sldId id="261"/>
            <p14:sldId id="262"/>
            <p14:sldId id="263"/>
            <p14:sldId id="267"/>
            <p14:sldId id="266"/>
            <p14:sldId id="270"/>
            <p14:sldId id="271"/>
            <p14:sldId id="265"/>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FEDC3-8FCC-4552-A3FC-4ED957162C57}"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B3CF5-D893-44ED-9CBC-8177E69E46DB}" type="slidenum">
              <a:rPr lang="en-IN" smtClean="0"/>
              <a:t>‹#›</a:t>
            </a:fld>
            <a:endParaRPr lang="en-IN"/>
          </a:p>
        </p:txBody>
      </p:sp>
    </p:spTree>
    <p:extLst>
      <p:ext uri="{BB962C8B-B14F-4D97-AF65-F5344CB8AC3E}">
        <p14:creationId xmlns:p14="http://schemas.microsoft.com/office/powerpoint/2010/main" val="22095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6B3CF5-D893-44ED-9CBC-8177E69E46DB}" type="slidenum">
              <a:rPr lang="en-IN" smtClean="0"/>
              <a:t>12</a:t>
            </a:fld>
            <a:endParaRPr lang="en-IN"/>
          </a:p>
        </p:txBody>
      </p:sp>
    </p:spTree>
    <p:extLst>
      <p:ext uri="{BB962C8B-B14F-4D97-AF65-F5344CB8AC3E}">
        <p14:creationId xmlns:p14="http://schemas.microsoft.com/office/powerpoint/2010/main" val="326815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30112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5435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563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9063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07304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1657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9C0F4-C751-4AAB-919D-A845D95AD8B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0608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9C0F4-C751-4AAB-919D-A845D95AD8B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515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C0F4-C751-4AAB-919D-A845D95AD8B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2361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3012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3743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0F4-C751-4AAB-919D-A845D95AD8BE}"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CC10A-E4F4-47DF-9F2A-D0B281A6A38E}" type="slidenum">
              <a:rPr lang="en-IN" smtClean="0"/>
              <a:t>‹#›</a:t>
            </a:fld>
            <a:endParaRPr lang="en-IN"/>
          </a:p>
        </p:txBody>
      </p:sp>
    </p:spTree>
    <p:extLst>
      <p:ext uri="{BB962C8B-B14F-4D97-AF65-F5344CB8AC3E}">
        <p14:creationId xmlns:p14="http://schemas.microsoft.com/office/powerpoint/2010/main" val="892307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oleObject" Target="../embeddings/oleObject15.bin"/><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oleObject" Target="../embeddings/oleObject17.bin"/><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w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oleObject" Target="../embeddings/oleObject3.bin"/><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oleObject" Target="../embeddings/oleObject7.bin"/><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oleObject" Target="../embeddings/oleObject11.bin"/><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oleObject" Target="../embeddings/oleObject13.bin"/><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8C8C43-E26A-48D5-7F02-CE6134CD5334}"/>
              </a:ext>
            </a:extLst>
          </p:cNvPr>
          <p:cNvGraphicFramePr>
            <a:graphicFrameLocks noGrp="1"/>
          </p:cNvGraphicFramePr>
          <p:nvPr>
            <p:extLst>
              <p:ext uri="{D42A27DB-BD31-4B8C-83A1-F6EECF244321}">
                <p14:modId xmlns:p14="http://schemas.microsoft.com/office/powerpoint/2010/main" val="1713183874"/>
              </p:ext>
            </p:extLst>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pic>
        <p:nvPicPr>
          <p:cNvPr id="8" name="Picture 7">
            <a:extLst>
              <a:ext uri="{FF2B5EF4-FFF2-40B4-BE49-F238E27FC236}">
                <a16:creationId xmlns:a16="http://schemas.microsoft.com/office/drawing/2014/main" id="{2F1EBF75-9580-CC20-5440-63685615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9" y="2143432"/>
            <a:ext cx="5413579" cy="3838575"/>
          </a:xfrm>
          <a:prstGeom prst="rect">
            <a:avLst/>
          </a:prstGeom>
          <a:effectLst>
            <a:softEdge rad="0"/>
          </a:effectLst>
        </p:spPr>
      </p:pic>
      <p:sp>
        <p:nvSpPr>
          <p:cNvPr id="2" name="Title 1">
            <a:extLst>
              <a:ext uri="{FF2B5EF4-FFF2-40B4-BE49-F238E27FC236}">
                <a16:creationId xmlns:a16="http://schemas.microsoft.com/office/drawing/2014/main" id="{B2D25D10-CDAD-0B5F-C102-73BC79687C01}"/>
              </a:ext>
            </a:extLst>
          </p:cNvPr>
          <p:cNvSpPr>
            <a:spLocks noGrp="1"/>
          </p:cNvSpPr>
          <p:nvPr>
            <p:ph type="ctrTitle"/>
          </p:nvPr>
        </p:nvSpPr>
        <p:spPr>
          <a:xfrm>
            <a:off x="505439" y="413877"/>
            <a:ext cx="11234277" cy="924232"/>
          </a:xfrm>
          <a:solidFill>
            <a:schemeClr val="accent4">
              <a:lumMod val="20000"/>
              <a:lumOff val="80000"/>
            </a:schemeClr>
          </a:solidFill>
        </p:spPr>
        <p:txBody>
          <a:bodyPr>
            <a:normAutofit/>
          </a:bodyPr>
          <a:lstStyle/>
          <a:p>
            <a:r>
              <a:rPr lang="en-US" b="1" dirty="0"/>
              <a:t>Analyzing Amazon Sales data </a:t>
            </a:r>
            <a:endParaRPr lang="en-IN" b="1" dirty="0"/>
          </a:p>
        </p:txBody>
      </p:sp>
      <p:sp>
        <p:nvSpPr>
          <p:cNvPr id="3" name="Subtitle 2">
            <a:extLst>
              <a:ext uri="{FF2B5EF4-FFF2-40B4-BE49-F238E27FC236}">
                <a16:creationId xmlns:a16="http://schemas.microsoft.com/office/drawing/2014/main" id="{6E46EF41-8F3E-FEE4-894F-15F23B73E159}"/>
              </a:ext>
            </a:extLst>
          </p:cNvPr>
          <p:cNvSpPr>
            <a:spLocks noGrp="1"/>
          </p:cNvSpPr>
          <p:nvPr>
            <p:ph type="subTitle" idx="1"/>
          </p:nvPr>
        </p:nvSpPr>
        <p:spPr>
          <a:xfrm>
            <a:off x="4793226" y="1432770"/>
            <a:ext cx="2605548" cy="616001"/>
          </a:xfrm>
        </p:spPr>
        <p:txBody>
          <a:bodyPr>
            <a:normAutofit/>
          </a:bodyPr>
          <a:lstStyle/>
          <a:p>
            <a:r>
              <a:rPr lang="en-IN" sz="3200" b="1" dirty="0"/>
              <a:t>Project 1</a:t>
            </a:r>
          </a:p>
        </p:txBody>
      </p:sp>
      <p:pic>
        <p:nvPicPr>
          <p:cNvPr id="10" name="Picture 9">
            <a:extLst>
              <a:ext uri="{FF2B5EF4-FFF2-40B4-BE49-F238E27FC236}">
                <a16:creationId xmlns:a16="http://schemas.microsoft.com/office/drawing/2014/main" id="{ED9F48EF-6E9F-55D9-B80B-582AB633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746" y="2143432"/>
            <a:ext cx="4567493" cy="3838575"/>
          </a:xfrm>
          <a:prstGeom prst="rect">
            <a:avLst/>
          </a:prstGeom>
        </p:spPr>
      </p:pic>
    </p:spTree>
    <p:extLst>
      <p:ext uri="{BB962C8B-B14F-4D97-AF65-F5344CB8AC3E}">
        <p14:creationId xmlns:p14="http://schemas.microsoft.com/office/powerpoint/2010/main" val="131021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F9EDD-4581-A978-023A-EB3045A3800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18828D-8FA5-DD5F-45A4-DBE2A7905DAA}"/>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A80DE7F-7408-375B-F96E-B7AA29D7280B}"/>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5335F77-3A99-D254-07C7-0D8187106B22}"/>
              </a:ext>
            </a:extLst>
          </p:cNvPr>
          <p:cNvSpPr>
            <a:spLocks noGrp="1"/>
          </p:cNvSpPr>
          <p:nvPr>
            <p:ph type="subTitle" idx="1"/>
          </p:nvPr>
        </p:nvSpPr>
        <p:spPr>
          <a:xfrm>
            <a:off x="353960" y="1111046"/>
            <a:ext cx="11646309" cy="5427406"/>
          </a:xfrm>
        </p:spPr>
        <p:txBody>
          <a:bodyPr>
            <a:normAutofit/>
          </a:bodyPr>
          <a:lstStyle/>
          <a:p>
            <a:pPr algn="l"/>
            <a:r>
              <a:rPr lang="en-US" b="1" dirty="0"/>
              <a:t>Total profit in country wise</a:t>
            </a:r>
            <a:r>
              <a:rPr lang="en-US" sz="2400" b="1" dirty="0"/>
              <a:t>: </a:t>
            </a:r>
          </a:p>
        </p:txBody>
      </p:sp>
      <p:graphicFrame>
        <p:nvGraphicFramePr>
          <p:cNvPr id="4" name="Object 3">
            <a:extLst>
              <a:ext uri="{FF2B5EF4-FFF2-40B4-BE49-F238E27FC236}">
                <a16:creationId xmlns:a16="http://schemas.microsoft.com/office/drawing/2014/main" id="{19BC1CA3-3ECF-793C-7CF2-09127A9B4EAF}"/>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9BC1CA3-3ECF-793C-7CF2-09127A9B4EAF}"/>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12DB900-A070-6144-C3FD-89179E343497}"/>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412DB900-A070-6144-C3FD-89179E343497}"/>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A69F5B5-51D4-4250-820B-1899ACF882B9}"/>
              </a:ext>
            </a:extLst>
          </p:cNvPr>
          <p:cNvSpPr txBox="1"/>
          <p:nvPr/>
        </p:nvSpPr>
        <p:spPr>
          <a:xfrm>
            <a:off x="2912541" y="6255263"/>
            <a:ext cx="5317059" cy="369332"/>
          </a:xfrm>
          <a:prstGeom prst="rect">
            <a:avLst/>
          </a:prstGeom>
          <a:noFill/>
        </p:spPr>
        <p:txBody>
          <a:bodyPr wrap="square" rtlCol="0">
            <a:spAutoFit/>
          </a:bodyPr>
          <a:lstStyle/>
          <a:p>
            <a:pPr marL="285750" indent="-285750">
              <a:buFont typeface="Arial" panose="020B0604020202020204" pitchFamily="34" charset="0"/>
              <a:buChar char="•"/>
            </a:pPr>
            <a:r>
              <a:rPr lang="en-IN" dirty="0"/>
              <a:t>Total profit is highly distributed in Dijibouti country.</a:t>
            </a:r>
          </a:p>
        </p:txBody>
      </p:sp>
      <p:pic>
        <p:nvPicPr>
          <p:cNvPr id="9" name="Picture 8">
            <a:extLst>
              <a:ext uri="{FF2B5EF4-FFF2-40B4-BE49-F238E27FC236}">
                <a16:creationId xmlns:a16="http://schemas.microsoft.com/office/drawing/2014/main" id="{2F294681-4370-896F-638D-403FB8785C83}"/>
              </a:ext>
            </a:extLst>
          </p:cNvPr>
          <p:cNvPicPr>
            <a:picLocks noChangeAspect="1"/>
          </p:cNvPicPr>
          <p:nvPr/>
        </p:nvPicPr>
        <p:blipFill>
          <a:blip r:embed="rId5"/>
          <a:stretch>
            <a:fillRect/>
          </a:stretch>
        </p:blipFill>
        <p:spPr>
          <a:xfrm>
            <a:off x="353958" y="1446727"/>
            <a:ext cx="11537335" cy="4828589"/>
          </a:xfrm>
          <a:prstGeom prst="rect">
            <a:avLst/>
          </a:prstGeom>
        </p:spPr>
      </p:pic>
    </p:spTree>
    <p:extLst>
      <p:ext uri="{BB962C8B-B14F-4D97-AF65-F5344CB8AC3E}">
        <p14:creationId xmlns:p14="http://schemas.microsoft.com/office/powerpoint/2010/main" val="318316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F9EDD-4581-A978-023A-EB3045A3800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18828D-8FA5-DD5F-45A4-DBE2A7905DAA}"/>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A80DE7F-7408-375B-F96E-B7AA29D7280B}"/>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5335F77-3A99-D254-07C7-0D8187106B22}"/>
              </a:ext>
            </a:extLst>
          </p:cNvPr>
          <p:cNvSpPr>
            <a:spLocks noGrp="1"/>
          </p:cNvSpPr>
          <p:nvPr>
            <p:ph type="subTitle" idx="1"/>
          </p:nvPr>
        </p:nvSpPr>
        <p:spPr>
          <a:xfrm>
            <a:off x="353960" y="1111045"/>
            <a:ext cx="11646309" cy="5717455"/>
          </a:xfrm>
        </p:spPr>
        <p:txBody>
          <a:bodyPr>
            <a:normAutofit/>
          </a:bodyPr>
          <a:lstStyle/>
          <a:p>
            <a:pPr algn="l"/>
            <a:r>
              <a:rPr lang="en-US" b="1" dirty="0"/>
              <a:t>Unit sold with item type wise</a:t>
            </a:r>
            <a:r>
              <a:rPr lang="en-US" sz="2400" b="1" dirty="0"/>
              <a:t>: </a:t>
            </a:r>
          </a:p>
        </p:txBody>
      </p:sp>
      <p:graphicFrame>
        <p:nvGraphicFramePr>
          <p:cNvPr id="4" name="Object 3">
            <a:extLst>
              <a:ext uri="{FF2B5EF4-FFF2-40B4-BE49-F238E27FC236}">
                <a16:creationId xmlns:a16="http://schemas.microsoft.com/office/drawing/2014/main" id="{19BC1CA3-3ECF-793C-7CF2-09127A9B4EAF}"/>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9BC1CA3-3ECF-793C-7CF2-09127A9B4EAF}"/>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12DB900-A070-6144-C3FD-89179E343497}"/>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412DB900-A070-6144-C3FD-89179E343497}"/>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A69F5B5-51D4-4250-820B-1899ACF882B9}"/>
              </a:ext>
            </a:extLst>
          </p:cNvPr>
          <p:cNvSpPr txBox="1"/>
          <p:nvPr/>
        </p:nvSpPr>
        <p:spPr>
          <a:xfrm>
            <a:off x="2912541" y="6255263"/>
            <a:ext cx="5317059" cy="369332"/>
          </a:xfrm>
          <a:prstGeom prst="rect">
            <a:avLst/>
          </a:prstGeom>
          <a:noFill/>
        </p:spPr>
        <p:txBody>
          <a:bodyPr wrap="square" rtlCol="0">
            <a:spAutoFit/>
          </a:bodyPr>
          <a:lstStyle/>
          <a:p>
            <a:pPr marL="285750" indent="-285750">
              <a:buFont typeface="Arial" panose="020B0604020202020204" pitchFamily="34" charset="0"/>
              <a:buChar char="•"/>
            </a:pPr>
            <a:r>
              <a:rPr lang="en-IN" dirty="0"/>
              <a:t>Item type cosmetics units is highly sold.</a:t>
            </a:r>
          </a:p>
        </p:txBody>
      </p:sp>
      <p:pic>
        <p:nvPicPr>
          <p:cNvPr id="10" name="Picture 9">
            <a:extLst>
              <a:ext uri="{FF2B5EF4-FFF2-40B4-BE49-F238E27FC236}">
                <a16:creationId xmlns:a16="http://schemas.microsoft.com/office/drawing/2014/main" id="{2CFC6607-0585-3514-40B3-46A0FA2377EC}"/>
              </a:ext>
            </a:extLst>
          </p:cNvPr>
          <p:cNvPicPr>
            <a:picLocks noChangeAspect="1"/>
          </p:cNvPicPr>
          <p:nvPr/>
        </p:nvPicPr>
        <p:blipFill>
          <a:blip r:embed="rId5"/>
          <a:stretch>
            <a:fillRect/>
          </a:stretch>
        </p:blipFill>
        <p:spPr>
          <a:xfrm>
            <a:off x="943897" y="1520469"/>
            <a:ext cx="10500851" cy="4674830"/>
          </a:xfrm>
          <a:prstGeom prst="rect">
            <a:avLst/>
          </a:prstGeom>
        </p:spPr>
      </p:pic>
    </p:spTree>
    <p:extLst>
      <p:ext uri="{BB962C8B-B14F-4D97-AF65-F5344CB8AC3E}">
        <p14:creationId xmlns:p14="http://schemas.microsoft.com/office/powerpoint/2010/main" val="36697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FDCD3-3EF5-894B-A768-0F933747EC9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0AE456-EEF3-46E6-2B75-CE37DCC633C3}"/>
              </a:ext>
            </a:extLst>
          </p:cNvPr>
          <p:cNvGraphicFramePr>
            <a:graphicFrameLocks noGrp="1"/>
          </p:cNvGraphicFramePr>
          <p:nvPr>
            <p:extLst>
              <p:ext uri="{D42A27DB-BD31-4B8C-83A1-F6EECF244321}">
                <p14:modId xmlns:p14="http://schemas.microsoft.com/office/powerpoint/2010/main" val="3293524138"/>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US" sz="2400" kern="1200" dirty="0">
                        <a:solidFill>
                          <a:schemeClr val="tx1"/>
                        </a:solidFill>
                        <a:latin typeface="+mn-lt"/>
                        <a:ea typeface="+mn-ea"/>
                        <a:cs typeface="+mn-cs"/>
                      </a:endParaRPr>
                    </a:p>
                    <a:p>
                      <a:endParaRPr lang="en-IN" sz="2400" kern="1200" dirty="0">
                        <a:solidFill>
                          <a:schemeClr val="tx1"/>
                        </a:solidFill>
                        <a:latin typeface="+mn-lt"/>
                        <a:ea typeface="+mn-ea"/>
                        <a:cs typeface="+mn-cs"/>
                      </a:endParaRPr>
                    </a:p>
                    <a:p>
                      <a:endParaRPr lang="en-IN" sz="2400" kern="1200" dirty="0">
                        <a:solidFill>
                          <a:schemeClr val="tx1"/>
                        </a:solidFill>
                        <a:latin typeface="+mn-lt"/>
                        <a:ea typeface="+mn-ea"/>
                        <a:cs typeface="+mn-cs"/>
                      </a:endParaRPr>
                    </a:p>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EBF7ED6-215B-C1F5-9DEA-ACB02E91A35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graphicFrame>
        <p:nvGraphicFramePr>
          <p:cNvPr id="4" name="Object 3">
            <a:extLst>
              <a:ext uri="{FF2B5EF4-FFF2-40B4-BE49-F238E27FC236}">
                <a16:creationId xmlns:a16="http://schemas.microsoft.com/office/drawing/2014/main" id="{A6BA7E78-E50C-2E0C-2216-3FF638654E3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CCAE458-411F-E5B0-B967-05281DFC9525}"/>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F68AC24B-8C78-F4DD-5E7B-5A3B352D3B2E}"/>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46DA2955-6CF8-4F2D-8D3B-448EC74BE953}"/>
              </a:ext>
            </a:extLst>
          </p:cNvPr>
          <p:cNvSpPr txBox="1"/>
          <p:nvPr/>
        </p:nvSpPr>
        <p:spPr>
          <a:xfrm>
            <a:off x="2684286" y="5984022"/>
            <a:ext cx="66466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Total revenue is highly distributed in the year 2012 (23.2%).</a:t>
            </a:r>
          </a:p>
          <a:p>
            <a:pPr marL="285750" indent="-285750">
              <a:buFont typeface="Arial" panose="020B0604020202020204" pitchFamily="34" charset="0"/>
              <a:buChar char="•"/>
            </a:pPr>
            <a:r>
              <a:rPr lang="en-IN" dirty="0"/>
              <a:t>Total revenue is highly distributed in the month of February (18%) </a:t>
            </a:r>
          </a:p>
        </p:txBody>
      </p:sp>
      <p:pic>
        <p:nvPicPr>
          <p:cNvPr id="7" name="Picture 6">
            <a:extLst>
              <a:ext uri="{FF2B5EF4-FFF2-40B4-BE49-F238E27FC236}">
                <a16:creationId xmlns:a16="http://schemas.microsoft.com/office/drawing/2014/main" id="{337A644D-0B6C-8F17-BF16-0AE8CBB41CFA}"/>
              </a:ext>
            </a:extLst>
          </p:cNvPr>
          <p:cNvPicPr>
            <a:picLocks noChangeAspect="1"/>
          </p:cNvPicPr>
          <p:nvPr/>
        </p:nvPicPr>
        <p:blipFill>
          <a:blip r:embed="rId6"/>
          <a:stretch>
            <a:fillRect/>
          </a:stretch>
        </p:blipFill>
        <p:spPr>
          <a:xfrm>
            <a:off x="462115" y="1527769"/>
            <a:ext cx="5545473" cy="4252008"/>
          </a:xfrm>
          <a:prstGeom prst="rect">
            <a:avLst/>
          </a:prstGeom>
        </p:spPr>
      </p:pic>
      <p:pic>
        <p:nvPicPr>
          <p:cNvPr id="12" name="Picture 11">
            <a:extLst>
              <a:ext uri="{FF2B5EF4-FFF2-40B4-BE49-F238E27FC236}">
                <a16:creationId xmlns:a16="http://schemas.microsoft.com/office/drawing/2014/main" id="{AF94BE23-6B97-AF17-00B2-7545EC88845C}"/>
              </a:ext>
            </a:extLst>
          </p:cNvPr>
          <p:cNvPicPr>
            <a:picLocks noChangeAspect="1"/>
          </p:cNvPicPr>
          <p:nvPr/>
        </p:nvPicPr>
        <p:blipFill>
          <a:blip r:embed="rId7"/>
          <a:stretch>
            <a:fillRect/>
          </a:stretch>
        </p:blipFill>
        <p:spPr>
          <a:xfrm>
            <a:off x="6072393" y="1527769"/>
            <a:ext cx="5545472" cy="4244708"/>
          </a:xfrm>
          <a:prstGeom prst="rect">
            <a:avLst/>
          </a:prstGeom>
        </p:spPr>
      </p:pic>
      <p:sp>
        <p:nvSpPr>
          <p:cNvPr id="13" name="Subtitle 2">
            <a:extLst>
              <a:ext uri="{FF2B5EF4-FFF2-40B4-BE49-F238E27FC236}">
                <a16:creationId xmlns:a16="http://schemas.microsoft.com/office/drawing/2014/main" id="{BFEDFD8A-E60C-3C28-978B-FF7B5651099A}"/>
              </a:ext>
            </a:extLst>
          </p:cNvPr>
          <p:cNvSpPr>
            <a:spLocks noGrp="1"/>
          </p:cNvSpPr>
          <p:nvPr>
            <p:ph type="subTitle" idx="1"/>
          </p:nvPr>
        </p:nvSpPr>
        <p:spPr>
          <a:xfrm>
            <a:off x="353960" y="1111046"/>
            <a:ext cx="11646309" cy="5427406"/>
          </a:xfrm>
        </p:spPr>
        <p:txBody>
          <a:bodyPr>
            <a:normAutofit/>
          </a:bodyPr>
          <a:lstStyle/>
          <a:p>
            <a:pPr algn="l"/>
            <a:r>
              <a:rPr lang="en-US" b="1" dirty="0"/>
              <a:t>Total revenue Year &amp; Month wise</a:t>
            </a:r>
            <a:r>
              <a:rPr lang="en-US" sz="2400" b="1" dirty="0"/>
              <a:t>: </a:t>
            </a:r>
          </a:p>
        </p:txBody>
      </p:sp>
    </p:spTree>
    <p:extLst>
      <p:ext uri="{BB962C8B-B14F-4D97-AF65-F5344CB8AC3E}">
        <p14:creationId xmlns:p14="http://schemas.microsoft.com/office/powerpoint/2010/main" val="284193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42D-12D6-9586-FE12-0EEC2A3BCE3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D6A666C-3DAB-E27A-8F10-4E636798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77" y="2901438"/>
            <a:ext cx="4567493" cy="3838575"/>
          </a:xfrm>
          <a:prstGeom prst="rect">
            <a:avLst/>
          </a:prstGeom>
        </p:spPr>
      </p:pic>
      <p:pic>
        <p:nvPicPr>
          <p:cNvPr id="8" name="Picture 7">
            <a:extLst>
              <a:ext uri="{FF2B5EF4-FFF2-40B4-BE49-F238E27FC236}">
                <a16:creationId xmlns:a16="http://schemas.microsoft.com/office/drawing/2014/main" id="{56722266-3ABA-2E86-AA7F-CC63245F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6" y="117987"/>
            <a:ext cx="5413579" cy="3838575"/>
          </a:xfrm>
          <a:prstGeom prst="rect">
            <a:avLst/>
          </a:prstGeom>
          <a:effectLst>
            <a:softEdge rad="0"/>
          </a:effectLst>
        </p:spPr>
      </p:pic>
      <p:graphicFrame>
        <p:nvGraphicFramePr>
          <p:cNvPr id="6" name="Table 5">
            <a:extLst>
              <a:ext uri="{FF2B5EF4-FFF2-40B4-BE49-F238E27FC236}">
                <a16:creationId xmlns:a16="http://schemas.microsoft.com/office/drawing/2014/main" id="{3B6B9B0A-C3E2-14CA-741E-C5D35DFD9E81}"/>
              </a:ext>
            </a:extLst>
          </p:cNvPr>
          <p:cNvGraphicFramePr>
            <a:graphicFrameLocks noGrp="1"/>
          </p:cNvGraphicFramePr>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sp>
        <p:nvSpPr>
          <p:cNvPr id="4" name="Subtitle 2">
            <a:extLst>
              <a:ext uri="{FF2B5EF4-FFF2-40B4-BE49-F238E27FC236}">
                <a16:creationId xmlns:a16="http://schemas.microsoft.com/office/drawing/2014/main" id="{4881EE70-27EF-1E4E-DDCC-38564414FA27}"/>
              </a:ext>
            </a:extLst>
          </p:cNvPr>
          <p:cNvSpPr txBox="1">
            <a:spLocks/>
          </p:cNvSpPr>
          <p:nvPr/>
        </p:nvSpPr>
        <p:spPr>
          <a:xfrm>
            <a:off x="3588774" y="3522865"/>
            <a:ext cx="5014452" cy="1297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8000" b="1" dirty="0">
                <a:solidFill>
                  <a:srgbClr val="0070C0"/>
                </a:solidFill>
              </a:rPr>
              <a:t>Thank You</a:t>
            </a:r>
          </a:p>
        </p:txBody>
      </p:sp>
    </p:spTree>
    <p:extLst>
      <p:ext uri="{BB962C8B-B14F-4D97-AF65-F5344CB8AC3E}">
        <p14:creationId xmlns:p14="http://schemas.microsoft.com/office/powerpoint/2010/main" val="72931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F455-279A-EC18-B446-26D5972B2B3B}"/>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C4FB36-3AD3-92D7-5EE0-608AD9868BFC}"/>
              </a:ext>
            </a:extLst>
          </p:cNvPr>
          <p:cNvGraphicFramePr>
            <a:graphicFrameLocks noGrp="1"/>
          </p:cNvGraphicFramePr>
          <p:nvPr>
            <p:extLst>
              <p:ext uri="{D42A27DB-BD31-4B8C-83A1-F6EECF244321}">
                <p14:modId xmlns:p14="http://schemas.microsoft.com/office/powerpoint/2010/main" val="279115962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AC1327FB-517F-9EF3-5B3F-39F38E931CE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Introduction</a:t>
            </a:r>
            <a:endParaRPr lang="en-IN" b="1" dirty="0"/>
          </a:p>
        </p:txBody>
      </p:sp>
      <p:sp>
        <p:nvSpPr>
          <p:cNvPr id="3" name="Subtitle 2">
            <a:extLst>
              <a:ext uri="{FF2B5EF4-FFF2-40B4-BE49-F238E27FC236}">
                <a16:creationId xmlns:a16="http://schemas.microsoft.com/office/drawing/2014/main" id="{61091CFE-4F0D-A044-43DE-399E7DB5267C}"/>
              </a:ext>
            </a:extLst>
          </p:cNvPr>
          <p:cNvSpPr>
            <a:spLocks noGrp="1"/>
          </p:cNvSpPr>
          <p:nvPr>
            <p:ph type="subTitle" idx="1"/>
          </p:nvPr>
        </p:nvSpPr>
        <p:spPr>
          <a:xfrm>
            <a:off x="353960" y="1533833"/>
            <a:ext cx="11646309" cy="3421626"/>
          </a:xfrm>
        </p:spPr>
        <p:txBody>
          <a:bodyPr>
            <a:normAutofit/>
          </a:bodyPr>
          <a:lstStyle/>
          <a:p>
            <a:pPr algn="l"/>
            <a:r>
              <a:rPr lang="en-US" sz="2400" b="1" dirty="0"/>
              <a:t>Problem Statement: </a:t>
            </a:r>
          </a:p>
          <a:p>
            <a:r>
              <a:rPr lang="en-US" sz="2400" dirty="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sz="2400" dirty="0"/>
              <a:t>Do ETL: Extract-Transform-Load some Amazon dataset and </a:t>
            </a:r>
          </a:p>
          <a:p>
            <a:r>
              <a:rPr lang="en-US" sz="2400" dirty="0"/>
              <a:t>find for me Sales-trend -&gt; month-wise, year-wise, </a:t>
            </a:r>
            <a:r>
              <a:rPr lang="en-US" sz="2400" dirty="0" err="1"/>
              <a:t>yearly_month</a:t>
            </a:r>
            <a:r>
              <a:rPr lang="en-US" sz="2400" dirty="0"/>
              <a:t>-wise </a:t>
            </a:r>
          </a:p>
          <a:p>
            <a:r>
              <a:rPr lang="en-US" sz="2400" dirty="0"/>
              <a:t>Find key metrics and factors and show the meaningful relationships between attributes. </a:t>
            </a:r>
          </a:p>
          <a:p>
            <a:r>
              <a:rPr lang="en-US" sz="2400" dirty="0"/>
              <a:t>Do your own research and come up with your findings.</a:t>
            </a:r>
            <a:endParaRPr lang="en-IN" sz="3200" b="1" dirty="0"/>
          </a:p>
        </p:txBody>
      </p:sp>
    </p:spTree>
    <p:extLst>
      <p:ext uri="{BB962C8B-B14F-4D97-AF65-F5344CB8AC3E}">
        <p14:creationId xmlns:p14="http://schemas.microsoft.com/office/powerpoint/2010/main" val="2290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2CC8-7B8C-A65B-1F56-0A2043CB28F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A98444-43E0-5E82-78BC-AF282EF57F31}"/>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266B50BA-33E8-E54A-4CCB-0B53DC2C0B8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0AEFED8-F82C-87DB-B1E4-5CD8A47A0EB3}"/>
              </a:ext>
            </a:extLst>
          </p:cNvPr>
          <p:cNvSpPr>
            <a:spLocks noGrp="1"/>
          </p:cNvSpPr>
          <p:nvPr>
            <p:ph type="subTitle" idx="1"/>
          </p:nvPr>
        </p:nvSpPr>
        <p:spPr>
          <a:xfrm>
            <a:off x="353960" y="1111046"/>
            <a:ext cx="11646309" cy="5427406"/>
          </a:xfrm>
        </p:spPr>
        <p:txBody>
          <a:bodyPr>
            <a:normAutofit/>
          </a:bodyPr>
          <a:lstStyle/>
          <a:p>
            <a:pPr algn="l"/>
            <a:r>
              <a:rPr lang="en-US" sz="2400" b="1" dirty="0"/>
              <a:t>Amazon Sales data preview: </a:t>
            </a:r>
          </a:p>
        </p:txBody>
      </p:sp>
      <p:graphicFrame>
        <p:nvGraphicFramePr>
          <p:cNvPr id="4" name="Object 3">
            <a:extLst>
              <a:ext uri="{FF2B5EF4-FFF2-40B4-BE49-F238E27FC236}">
                <a16:creationId xmlns:a16="http://schemas.microsoft.com/office/drawing/2014/main" id="{1C7D2906-02D2-E315-C671-F4A06287B4DC}"/>
              </a:ext>
            </a:extLst>
          </p:cNvPr>
          <p:cNvGraphicFramePr>
            <a:graphicFrameLocks noChangeAspect="1"/>
          </p:cNvGraphicFramePr>
          <p:nvPr>
            <p:extLst>
              <p:ext uri="{D42A27DB-BD31-4B8C-83A1-F6EECF244321}">
                <p14:modId xmlns:p14="http://schemas.microsoft.com/office/powerpoint/2010/main" val="1769591377"/>
              </p:ext>
            </p:extLst>
          </p:nvPr>
        </p:nvGraphicFramePr>
        <p:xfrm>
          <a:off x="5934075" y="3279775"/>
          <a:ext cx="322263" cy="295275"/>
        </p:xfrm>
        <a:graphic>
          <a:graphicData uri="http://schemas.openxmlformats.org/presentationml/2006/ole">
            <mc:AlternateContent xmlns:mc="http://schemas.openxmlformats.org/markup-compatibility/2006">
              <mc:Choice xmlns:v="urn:schemas-microsoft-com:vml" Requires="v">
                <p:oleObj name="Packager Shell Object" showAsIcon="1" r:id="rId2" imgW="322560" imgH="295920" progId="Package">
                  <p:embed/>
                </p:oleObj>
              </mc:Choice>
              <mc:Fallback>
                <p:oleObj name="Packager Shell Object" showAsIcon="1" r:id="rId2" imgW="322560" imgH="295920" progId="Package">
                  <p:embed/>
                  <p:pic>
                    <p:nvPicPr>
                      <p:cNvPr id="0" name=""/>
                      <p:cNvPicPr/>
                      <p:nvPr/>
                    </p:nvPicPr>
                    <p:blipFill>
                      <a:blip r:embed="rId3"/>
                      <a:stretch>
                        <a:fillRect/>
                      </a:stretch>
                    </p:blipFill>
                    <p:spPr>
                      <a:xfrm>
                        <a:off x="5934075" y="3279775"/>
                        <a:ext cx="322263" cy="2952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A36FD49-E33E-ADFA-CA29-F9005BB680F9}"/>
              </a:ext>
            </a:extLst>
          </p:cNvPr>
          <p:cNvGraphicFramePr>
            <a:graphicFrameLocks noChangeAspect="1"/>
          </p:cNvGraphicFramePr>
          <p:nvPr>
            <p:extLst>
              <p:ext uri="{D42A27DB-BD31-4B8C-83A1-F6EECF244321}">
                <p14:modId xmlns:p14="http://schemas.microsoft.com/office/powerpoint/2010/main" val="663987988"/>
              </p:ext>
            </p:extLst>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4" imgW="1212480" imgH="437400" progId="Package">
                  <p:embed/>
                </p:oleObj>
              </mc:Choice>
              <mc:Fallback>
                <p:oleObj name="Packager Shell Object" showAsIcon="1" r:id="rId4" imgW="1212480" imgH="437400" progId="Package">
                  <p:embed/>
                  <p:pic>
                    <p:nvPicPr>
                      <p:cNvPr id="0" name=""/>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C8F26A9A-CEFC-75F0-E02A-E1D51ABAEF29}"/>
              </a:ext>
            </a:extLst>
          </p:cNvPr>
          <p:cNvPicPr>
            <a:picLocks noChangeAspect="1"/>
          </p:cNvPicPr>
          <p:nvPr/>
        </p:nvPicPr>
        <p:blipFill>
          <a:blip r:embed="rId6"/>
          <a:stretch>
            <a:fillRect/>
          </a:stretch>
        </p:blipFill>
        <p:spPr>
          <a:xfrm>
            <a:off x="752168" y="1517336"/>
            <a:ext cx="11085872" cy="5021116"/>
          </a:xfrm>
          <a:prstGeom prst="rect">
            <a:avLst/>
          </a:prstGeom>
        </p:spPr>
      </p:pic>
    </p:spTree>
    <p:extLst>
      <p:ext uri="{BB962C8B-B14F-4D97-AF65-F5344CB8AC3E}">
        <p14:creationId xmlns:p14="http://schemas.microsoft.com/office/powerpoint/2010/main" val="24349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Sum of </a:t>
            </a:r>
            <a:r>
              <a:rPr lang="en-US" b="1" dirty="0"/>
              <a:t>o</a:t>
            </a:r>
            <a:r>
              <a:rPr lang="en-US" sz="2400" b="1" dirty="0"/>
              <a:t>rder priority &amp; Number of sales channel: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C7D2906-02D2-E315-C671-F4A06287B4DC}"/>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ABCDB93-D2CE-31C1-DA39-DE2DF32F8D7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1A36FD49-E33E-ADFA-CA29-F9005BB680F9}"/>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9168DF0B-9B7D-64ED-6794-98FD71DE1CAD}"/>
              </a:ext>
            </a:extLst>
          </p:cNvPr>
          <p:cNvPicPr>
            <a:picLocks noChangeAspect="1"/>
          </p:cNvPicPr>
          <p:nvPr/>
        </p:nvPicPr>
        <p:blipFill>
          <a:blip r:embed="rId5"/>
          <a:stretch>
            <a:fillRect/>
          </a:stretch>
        </p:blipFill>
        <p:spPr>
          <a:xfrm>
            <a:off x="360551" y="1924144"/>
            <a:ext cx="5448236" cy="3822716"/>
          </a:xfrm>
          <a:prstGeom prst="rect">
            <a:avLst/>
          </a:prstGeom>
        </p:spPr>
      </p:pic>
      <p:sp>
        <p:nvSpPr>
          <p:cNvPr id="8" name="TextBox 7">
            <a:extLst>
              <a:ext uri="{FF2B5EF4-FFF2-40B4-BE49-F238E27FC236}">
                <a16:creationId xmlns:a16="http://schemas.microsoft.com/office/drawing/2014/main" id="{D5A274F6-B159-464D-954A-6006A5A90F6C}"/>
              </a:ext>
            </a:extLst>
          </p:cNvPr>
          <p:cNvSpPr txBox="1"/>
          <p:nvPr/>
        </p:nvSpPr>
        <p:spPr>
          <a:xfrm>
            <a:off x="3481548" y="5909078"/>
            <a:ext cx="5370990" cy="646331"/>
          </a:xfrm>
          <a:prstGeom prst="rect">
            <a:avLst/>
          </a:prstGeom>
          <a:noFill/>
        </p:spPr>
        <p:txBody>
          <a:bodyPr wrap="square" rtlCol="0">
            <a:spAutoFit/>
          </a:bodyPr>
          <a:lstStyle/>
          <a:p>
            <a:pPr marL="285750" indent="-285750">
              <a:buFont typeface="Arial" panose="020B0604020202020204" pitchFamily="34" charset="0"/>
              <a:buChar char="•"/>
            </a:pPr>
            <a:r>
              <a:rPr lang="en-IN" dirty="0"/>
              <a:t>Order priority category ‘H’ is highly distributed</a:t>
            </a:r>
          </a:p>
          <a:p>
            <a:pPr marL="285750" indent="-285750">
              <a:buFont typeface="Arial" panose="020B0604020202020204" pitchFamily="34" charset="0"/>
              <a:buChar char="•"/>
            </a:pPr>
            <a:r>
              <a:rPr lang="en-IN" dirty="0"/>
              <a:t>Sales channel offline &amp; Online is equally distributed</a:t>
            </a:r>
          </a:p>
        </p:txBody>
      </p:sp>
      <p:pic>
        <p:nvPicPr>
          <p:cNvPr id="9" name="Picture 8">
            <a:extLst>
              <a:ext uri="{FF2B5EF4-FFF2-40B4-BE49-F238E27FC236}">
                <a16:creationId xmlns:a16="http://schemas.microsoft.com/office/drawing/2014/main" id="{B6348317-8401-C650-18E8-5EE45A2F4AC2}"/>
              </a:ext>
            </a:extLst>
          </p:cNvPr>
          <p:cNvPicPr>
            <a:picLocks noChangeAspect="1"/>
          </p:cNvPicPr>
          <p:nvPr/>
        </p:nvPicPr>
        <p:blipFill>
          <a:blip r:embed="rId6"/>
          <a:stretch>
            <a:fillRect/>
          </a:stretch>
        </p:blipFill>
        <p:spPr>
          <a:xfrm>
            <a:off x="6230675" y="1918303"/>
            <a:ext cx="5600774" cy="3791424"/>
          </a:xfrm>
          <a:prstGeom prst="rect">
            <a:avLst/>
          </a:prstGeom>
        </p:spPr>
      </p:pic>
    </p:spTree>
    <p:extLst>
      <p:ext uri="{BB962C8B-B14F-4D97-AF65-F5344CB8AC3E}">
        <p14:creationId xmlns:p14="http://schemas.microsoft.com/office/powerpoint/2010/main" val="336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D2B4-E11A-1ADA-73A6-A4F977FD929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CEFD55-5890-B404-EE7C-577E9BDD8325}"/>
              </a:ext>
            </a:extLst>
          </p:cNvPr>
          <p:cNvGraphicFramePr>
            <a:graphicFrameLocks noGrp="1"/>
          </p:cNvGraphicFramePr>
          <p:nvPr>
            <p:extLst>
              <p:ext uri="{D42A27DB-BD31-4B8C-83A1-F6EECF244321}">
                <p14:modId xmlns:p14="http://schemas.microsoft.com/office/powerpoint/2010/main" val="143265524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BEA67B65-10C1-D6AB-C7C3-608D59921AD9}"/>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9FE11C8-CCF6-4DFA-E879-E50A03108299}"/>
              </a:ext>
            </a:extLst>
          </p:cNvPr>
          <p:cNvSpPr>
            <a:spLocks noGrp="1"/>
          </p:cNvSpPr>
          <p:nvPr>
            <p:ph type="subTitle" idx="1"/>
          </p:nvPr>
        </p:nvSpPr>
        <p:spPr>
          <a:xfrm>
            <a:off x="353960" y="1111046"/>
            <a:ext cx="11646309" cy="5427406"/>
          </a:xfrm>
        </p:spPr>
        <p:txBody>
          <a:bodyPr>
            <a:normAutofit/>
          </a:bodyPr>
          <a:lstStyle/>
          <a:p>
            <a:pPr algn="l"/>
            <a:r>
              <a:rPr lang="en-US" sz="2400" b="1" dirty="0"/>
              <a:t>Region wise orders: </a:t>
            </a:r>
          </a:p>
        </p:txBody>
      </p:sp>
      <p:graphicFrame>
        <p:nvGraphicFramePr>
          <p:cNvPr id="4" name="Object 3">
            <a:extLst>
              <a:ext uri="{FF2B5EF4-FFF2-40B4-BE49-F238E27FC236}">
                <a16:creationId xmlns:a16="http://schemas.microsoft.com/office/drawing/2014/main" id="{CA607FFB-FFF6-B7F8-FEA4-D1449DB35EAB}"/>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D7BD41E-EE60-A65D-3D8C-0F999AD2990F}"/>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2ABCDB93-D2CE-31C1-DA39-DE2DF32F8D74}"/>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062E6044-CB92-069D-79B9-EADF08CFA736}"/>
              </a:ext>
            </a:extLst>
          </p:cNvPr>
          <p:cNvPicPr>
            <a:picLocks noChangeAspect="1"/>
          </p:cNvPicPr>
          <p:nvPr/>
        </p:nvPicPr>
        <p:blipFill>
          <a:blip r:embed="rId5"/>
          <a:stretch>
            <a:fillRect/>
          </a:stretch>
        </p:blipFill>
        <p:spPr>
          <a:xfrm>
            <a:off x="812535" y="1547507"/>
            <a:ext cx="10661709" cy="4589768"/>
          </a:xfrm>
          <a:prstGeom prst="rect">
            <a:avLst/>
          </a:prstGeom>
        </p:spPr>
      </p:pic>
      <p:sp>
        <p:nvSpPr>
          <p:cNvPr id="9" name="TextBox 8">
            <a:extLst>
              <a:ext uri="{FF2B5EF4-FFF2-40B4-BE49-F238E27FC236}">
                <a16:creationId xmlns:a16="http://schemas.microsoft.com/office/drawing/2014/main" id="{C8B40CC9-58B7-4FC4-AA27-B20408CFE629}"/>
              </a:ext>
            </a:extLst>
          </p:cNvPr>
          <p:cNvSpPr txBox="1"/>
          <p:nvPr/>
        </p:nvSpPr>
        <p:spPr>
          <a:xfrm>
            <a:off x="3315851" y="6255263"/>
            <a:ext cx="5655076" cy="369332"/>
          </a:xfrm>
          <a:prstGeom prst="rect">
            <a:avLst/>
          </a:prstGeom>
          <a:noFill/>
        </p:spPr>
        <p:txBody>
          <a:bodyPr wrap="square" rtlCol="0">
            <a:spAutoFit/>
          </a:bodyPr>
          <a:lstStyle/>
          <a:p>
            <a:pPr marL="285750" indent="-285750">
              <a:buFont typeface="Arial" panose="020B0604020202020204" pitchFamily="34" charset="0"/>
              <a:buChar char="•"/>
            </a:pPr>
            <a:r>
              <a:rPr lang="en-IN" dirty="0"/>
              <a:t>Region Sub-Saharan Africa is having higher order count  </a:t>
            </a:r>
          </a:p>
        </p:txBody>
      </p:sp>
    </p:spTree>
    <p:extLst>
      <p:ext uri="{BB962C8B-B14F-4D97-AF65-F5344CB8AC3E}">
        <p14:creationId xmlns:p14="http://schemas.microsoft.com/office/powerpoint/2010/main" val="251916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BBD6-7717-DCAF-86A8-02CA81BC046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BA12FB-5797-B4C1-22A2-79DF37B7E21D}"/>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1B07B07D-BCF7-1D6E-A8C1-F6AE0F0C06EC}"/>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CBCB1DF3-DBC6-08E6-179B-03D9A5116951}"/>
              </a:ext>
            </a:extLst>
          </p:cNvPr>
          <p:cNvSpPr>
            <a:spLocks noGrp="1"/>
          </p:cNvSpPr>
          <p:nvPr>
            <p:ph type="subTitle" idx="1"/>
          </p:nvPr>
        </p:nvSpPr>
        <p:spPr>
          <a:xfrm>
            <a:off x="353960" y="1111046"/>
            <a:ext cx="11646309" cy="5427406"/>
          </a:xfrm>
        </p:spPr>
        <p:txBody>
          <a:bodyPr>
            <a:normAutofit/>
          </a:bodyPr>
          <a:lstStyle/>
          <a:p>
            <a:pPr algn="l"/>
            <a:r>
              <a:rPr lang="en-US" b="1" dirty="0"/>
              <a:t>Month &amp; Year</a:t>
            </a:r>
            <a:r>
              <a:rPr lang="en-US" sz="2400" b="1" dirty="0"/>
              <a:t> wise orders: </a:t>
            </a:r>
          </a:p>
        </p:txBody>
      </p:sp>
      <p:graphicFrame>
        <p:nvGraphicFramePr>
          <p:cNvPr id="4" name="Object 3">
            <a:extLst>
              <a:ext uri="{FF2B5EF4-FFF2-40B4-BE49-F238E27FC236}">
                <a16:creationId xmlns:a16="http://schemas.microsoft.com/office/drawing/2014/main" id="{2E82BFEC-68F2-AF28-7354-47CC3EEB60A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CA607FFB-FFF6-B7F8-FEA4-D1449DB35EAB}"/>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3711DD1-790D-9B47-914E-FD710B508CC9}"/>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8D7BD41E-EE60-A65D-3D8C-0F999AD2990F}"/>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95231B0F-BA72-4D4C-1BC1-05AF6A905771}"/>
              </a:ext>
            </a:extLst>
          </p:cNvPr>
          <p:cNvPicPr>
            <a:picLocks noChangeAspect="1"/>
          </p:cNvPicPr>
          <p:nvPr/>
        </p:nvPicPr>
        <p:blipFill>
          <a:blip r:embed="rId5"/>
          <a:stretch>
            <a:fillRect/>
          </a:stretch>
        </p:blipFill>
        <p:spPr>
          <a:xfrm>
            <a:off x="275302" y="1652860"/>
            <a:ext cx="5820698" cy="4147501"/>
          </a:xfrm>
          <a:prstGeom prst="rect">
            <a:avLst/>
          </a:prstGeom>
        </p:spPr>
      </p:pic>
      <p:pic>
        <p:nvPicPr>
          <p:cNvPr id="11" name="Picture 10">
            <a:extLst>
              <a:ext uri="{FF2B5EF4-FFF2-40B4-BE49-F238E27FC236}">
                <a16:creationId xmlns:a16="http://schemas.microsoft.com/office/drawing/2014/main" id="{C7DD723F-3255-9A74-3BC8-5A2E6E38C708}"/>
              </a:ext>
            </a:extLst>
          </p:cNvPr>
          <p:cNvPicPr>
            <a:picLocks noChangeAspect="1"/>
          </p:cNvPicPr>
          <p:nvPr/>
        </p:nvPicPr>
        <p:blipFill>
          <a:blip r:embed="rId6"/>
          <a:stretch>
            <a:fillRect/>
          </a:stretch>
        </p:blipFill>
        <p:spPr>
          <a:xfrm>
            <a:off x="6174658" y="1652860"/>
            <a:ext cx="5751889" cy="4147501"/>
          </a:xfrm>
          <a:prstGeom prst="rect">
            <a:avLst/>
          </a:prstGeom>
        </p:spPr>
      </p:pic>
      <p:sp>
        <p:nvSpPr>
          <p:cNvPr id="7" name="TextBox 6">
            <a:extLst>
              <a:ext uri="{FF2B5EF4-FFF2-40B4-BE49-F238E27FC236}">
                <a16:creationId xmlns:a16="http://schemas.microsoft.com/office/drawing/2014/main" id="{0F1830C8-8B8F-4E0E-B473-23CC51E199B9}"/>
              </a:ext>
            </a:extLst>
          </p:cNvPr>
          <p:cNvSpPr txBox="1"/>
          <p:nvPr/>
        </p:nvSpPr>
        <p:spPr>
          <a:xfrm>
            <a:off x="3559323" y="5938001"/>
            <a:ext cx="50733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Month – February is having higher orders</a:t>
            </a:r>
          </a:p>
          <a:p>
            <a:pPr marL="285750" indent="-285750">
              <a:buFont typeface="Arial" panose="020B0604020202020204" pitchFamily="34" charset="0"/>
              <a:buChar char="•"/>
            </a:pPr>
            <a:r>
              <a:rPr lang="en-IN" dirty="0"/>
              <a:t>In the Year 2012 the order is highly distributed.</a:t>
            </a:r>
          </a:p>
        </p:txBody>
      </p:sp>
    </p:spTree>
    <p:extLst>
      <p:ext uri="{BB962C8B-B14F-4D97-AF65-F5344CB8AC3E}">
        <p14:creationId xmlns:p14="http://schemas.microsoft.com/office/powerpoint/2010/main" val="29825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CD1-18D0-841F-2A05-12FDAD1D12F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9D1D4CE-16C0-4998-6345-90647833DCFB}"/>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04DA8483-D170-8413-A2BD-1716AF9B1A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1A37918-43B3-E8DE-8DFE-7276D93EC428}"/>
              </a:ext>
            </a:extLst>
          </p:cNvPr>
          <p:cNvSpPr>
            <a:spLocks noGrp="1"/>
          </p:cNvSpPr>
          <p:nvPr>
            <p:ph type="subTitle" idx="1"/>
          </p:nvPr>
        </p:nvSpPr>
        <p:spPr>
          <a:xfrm>
            <a:off x="353960" y="1111046"/>
            <a:ext cx="11646309" cy="5427406"/>
          </a:xfrm>
        </p:spPr>
        <p:txBody>
          <a:bodyPr>
            <a:normAutofit/>
          </a:bodyPr>
          <a:lstStyle/>
          <a:p>
            <a:pPr algn="l"/>
            <a:r>
              <a:rPr lang="en-US" b="1" dirty="0"/>
              <a:t>Number of item type orders</a:t>
            </a:r>
            <a:r>
              <a:rPr lang="en-US" sz="2400" b="1" dirty="0"/>
              <a:t>: </a:t>
            </a:r>
          </a:p>
        </p:txBody>
      </p:sp>
      <p:graphicFrame>
        <p:nvGraphicFramePr>
          <p:cNvPr id="4" name="Object 3">
            <a:extLst>
              <a:ext uri="{FF2B5EF4-FFF2-40B4-BE49-F238E27FC236}">
                <a16:creationId xmlns:a16="http://schemas.microsoft.com/office/drawing/2014/main" id="{681FF7E3-ADD7-21A4-4E22-EA1DB6934737}"/>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2E82BFEC-68F2-AF28-7354-47CC3EEB60AA}"/>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A2D9D6D-20B0-9FE3-AA87-DF0F9F860861}"/>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13711DD1-790D-9B47-914E-FD710B508CC9}"/>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5970840-116E-8492-3087-1A6B1BFEF371}"/>
              </a:ext>
            </a:extLst>
          </p:cNvPr>
          <p:cNvPicPr>
            <a:picLocks noChangeAspect="1"/>
          </p:cNvPicPr>
          <p:nvPr/>
        </p:nvPicPr>
        <p:blipFill>
          <a:blip r:embed="rId5"/>
          <a:stretch>
            <a:fillRect/>
          </a:stretch>
        </p:blipFill>
        <p:spPr>
          <a:xfrm>
            <a:off x="353958" y="1520467"/>
            <a:ext cx="11484081" cy="4616808"/>
          </a:xfrm>
          <a:prstGeom prst="rect">
            <a:avLst/>
          </a:prstGeom>
        </p:spPr>
      </p:pic>
      <p:sp>
        <p:nvSpPr>
          <p:cNvPr id="7" name="TextBox 6">
            <a:extLst>
              <a:ext uri="{FF2B5EF4-FFF2-40B4-BE49-F238E27FC236}">
                <a16:creationId xmlns:a16="http://schemas.microsoft.com/office/drawing/2014/main" id="{76CEA3D1-84CA-4306-8701-ED3579D576C5}"/>
              </a:ext>
            </a:extLst>
          </p:cNvPr>
          <p:cNvSpPr txBox="1"/>
          <p:nvPr/>
        </p:nvSpPr>
        <p:spPr>
          <a:xfrm>
            <a:off x="2846277" y="6237634"/>
            <a:ext cx="7313723" cy="369332"/>
          </a:xfrm>
          <a:prstGeom prst="rect">
            <a:avLst/>
          </a:prstGeom>
          <a:noFill/>
        </p:spPr>
        <p:txBody>
          <a:bodyPr wrap="square" rtlCol="0">
            <a:spAutoFit/>
          </a:bodyPr>
          <a:lstStyle/>
          <a:p>
            <a:pPr marL="285750" indent="-285750">
              <a:buFont typeface="Arial" panose="020B0604020202020204" pitchFamily="34" charset="0"/>
              <a:buChar char="•"/>
            </a:pPr>
            <a:r>
              <a:rPr lang="en-IN" dirty="0"/>
              <a:t>Item types number of orders clothes and cosmetics are highly distributed</a:t>
            </a:r>
          </a:p>
        </p:txBody>
      </p:sp>
    </p:spTree>
    <p:extLst>
      <p:ext uri="{BB962C8B-B14F-4D97-AF65-F5344CB8AC3E}">
        <p14:creationId xmlns:p14="http://schemas.microsoft.com/office/powerpoint/2010/main" val="405192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AB42-3F6E-B3FB-3EBF-FFFA971A040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614E365-9570-8518-E837-D15F8F1F2D98}"/>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131E7AE-C940-3A46-1432-43B5C3986F18}"/>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84A1046-0F8E-A9FD-ACFD-42896F218E22}"/>
              </a:ext>
            </a:extLst>
          </p:cNvPr>
          <p:cNvSpPr>
            <a:spLocks noGrp="1"/>
          </p:cNvSpPr>
          <p:nvPr>
            <p:ph type="subTitle" idx="1"/>
          </p:nvPr>
        </p:nvSpPr>
        <p:spPr>
          <a:xfrm>
            <a:off x="353960" y="1111046"/>
            <a:ext cx="11646309" cy="5427406"/>
          </a:xfrm>
        </p:spPr>
        <p:txBody>
          <a:bodyPr>
            <a:normAutofit/>
          </a:bodyPr>
          <a:lstStyle/>
          <a:p>
            <a:pPr algn="l"/>
            <a:r>
              <a:rPr lang="en-US" b="1" dirty="0"/>
              <a:t>Total revenue Item type wise</a:t>
            </a:r>
            <a:r>
              <a:rPr lang="en-US" sz="2400" b="1" dirty="0"/>
              <a:t>: </a:t>
            </a:r>
          </a:p>
        </p:txBody>
      </p:sp>
      <p:graphicFrame>
        <p:nvGraphicFramePr>
          <p:cNvPr id="4" name="Object 3">
            <a:extLst>
              <a:ext uri="{FF2B5EF4-FFF2-40B4-BE49-F238E27FC236}">
                <a16:creationId xmlns:a16="http://schemas.microsoft.com/office/drawing/2014/main" id="{593CC861-53C7-1E98-DD61-3B7B647D3F9C}"/>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19BC1CA3-3ECF-793C-7CF2-09127A9B4EAF}"/>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0B12F0A-9CBC-9104-55E7-5A44EAF3CB2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412DB900-A070-6144-C3FD-89179E343497}"/>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93998F1-D80B-C575-C70C-8696ECF93164}"/>
              </a:ext>
            </a:extLst>
          </p:cNvPr>
          <p:cNvPicPr>
            <a:picLocks noChangeAspect="1"/>
          </p:cNvPicPr>
          <p:nvPr/>
        </p:nvPicPr>
        <p:blipFill>
          <a:blip r:embed="rId5"/>
          <a:stretch>
            <a:fillRect/>
          </a:stretch>
        </p:blipFill>
        <p:spPr>
          <a:xfrm>
            <a:off x="353958" y="1594210"/>
            <a:ext cx="11484082" cy="4469240"/>
          </a:xfrm>
          <a:prstGeom prst="rect">
            <a:avLst/>
          </a:prstGeom>
        </p:spPr>
      </p:pic>
      <p:sp>
        <p:nvSpPr>
          <p:cNvPr id="9" name="TextBox 8">
            <a:extLst>
              <a:ext uri="{FF2B5EF4-FFF2-40B4-BE49-F238E27FC236}">
                <a16:creationId xmlns:a16="http://schemas.microsoft.com/office/drawing/2014/main" id="{D24AB5FF-E805-464D-9AB3-A7940D9482DC}"/>
              </a:ext>
            </a:extLst>
          </p:cNvPr>
          <p:cNvSpPr txBox="1"/>
          <p:nvPr/>
        </p:nvSpPr>
        <p:spPr>
          <a:xfrm>
            <a:off x="3043296" y="6190110"/>
            <a:ext cx="6267635" cy="369332"/>
          </a:xfrm>
          <a:prstGeom prst="rect">
            <a:avLst/>
          </a:prstGeom>
          <a:noFill/>
        </p:spPr>
        <p:txBody>
          <a:bodyPr wrap="square" rtlCol="0">
            <a:spAutoFit/>
          </a:bodyPr>
          <a:lstStyle/>
          <a:p>
            <a:pPr marL="285750" indent="-285750">
              <a:buFont typeface="Arial" panose="020B0604020202020204" pitchFamily="34" charset="0"/>
              <a:buChar char="•"/>
            </a:pPr>
            <a:r>
              <a:rPr lang="en-IN" dirty="0"/>
              <a:t>Total revenue in item category cosmetics is highly distributed.</a:t>
            </a:r>
          </a:p>
        </p:txBody>
      </p:sp>
    </p:spTree>
    <p:extLst>
      <p:ext uri="{BB962C8B-B14F-4D97-AF65-F5344CB8AC3E}">
        <p14:creationId xmlns:p14="http://schemas.microsoft.com/office/powerpoint/2010/main" val="68156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F9EDD-4581-A978-023A-EB3045A3800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18828D-8FA5-DD5F-45A4-DBE2A7905DAA}"/>
              </a:ext>
            </a:extLst>
          </p:cNvPr>
          <p:cNvGraphicFramePr>
            <a:graphicFrameLocks noGrp="1"/>
          </p:cNvGraphicFramePr>
          <p:nvPr>
            <p:extLst>
              <p:ext uri="{D42A27DB-BD31-4B8C-83A1-F6EECF244321}">
                <p14:modId xmlns:p14="http://schemas.microsoft.com/office/powerpoint/2010/main" val="1631980293"/>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A80DE7F-7408-375B-F96E-B7AA29D7280B}"/>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5335F77-3A99-D254-07C7-0D8187106B22}"/>
              </a:ext>
            </a:extLst>
          </p:cNvPr>
          <p:cNvSpPr>
            <a:spLocks noGrp="1"/>
          </p:cNvSpPr>
          <p:nvPr>
            <p:ph type="subTitle" idx="1"/>
          </p:nvPr>
        </p:nvSpPr>
        <p:spPr>
          <a:xfrm>
            <a:off x="353960" y="1111046"/>
            <a:ext cx="11646309" cy="5427406"/>
          </a:xfrm>
        </p:spPr>
        <p:txBody>
          <a:bodyPr>
            <a:normAutofit/>
          </a:bodyPr>
          <a:lstStyle/>
          <a:p>
            <a:pPr algn="l"/>
            <a:r>
              <a:rPr lang="en-US" b="1" dirty="0"/>
              <a:t>Total revenue Year &amp; Month wise</a:t>
            </a:r>
            <a:r>
              <a:rPr lang="en-US" sz="2400" b="1" dirty="0"/>
              <a:t>: </a:t>
            </a:r>
          </a:p>
        </p:txBody>
      </p:sp>
      <p:graphicFrame>
        <p:nvGraphicFramePr>
          <p:cNvPr id="4" name="Object 3">
            <a:extLst>
              <a:ext uri="{FF2B5EF4-FFF2-40B4-BE49-F238E27FC236}">
                <a16:creationId xmlns:a16="http://schemas.microsoft.com/office/drawing/2014/main" id="{19BC1CA3-3ECF-793C-7CF2-09127A9B4EAF}"/>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Packager Shell Object" showAsIcon="1" r:id="rId2" imgW="0" imgH="0" progId="Package">
                  <p:embed/>
                </p:oleObj>
              </mc:Choice>
              <mc:Fallback>
                <p:oleObj name="Packager Shell Object" showAsIcon="1" r:id="rId2" imgW="0" imgH="0" progId="Package">
                  <p:embed/>
                  <p:pic>
                    <p:nvPicPr>
                      <p:cNvPr id="4" name="Object 3">
                        <a:extLst>
                          <a:ext uri="{FF2B5EF4-FFF2-40B4-BE49-F238E27FC236}">
                            <a16:creationId xmlns:a16="http://schemas.microsoft.com/office/drawing/2014/main" id="{A6BA7E78-E50C-2E0C-2216-3FF638654E3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12DB900-A070-6144-C3FD-89179E343497}"/>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name="Packager Shell Object" showAsIcon="1" r:id="rId3" imgW="1212480" imgH="437400" progId="Package">
                  <p:embed/>
                </p:oleObj>
              </mc:Choice>
              <mc:Fallback>
                <p:oleObj name="Packager Shell Object" showAsIcon="1" r:id="rId3" imgW="1212480" imgH="437400" progId="Package">
                  <p:embed/>
                  <p:pic>
                    <p:nvPicPr>
                      <p:cNvPr id="5" name="Object 4">
                        <a:extLst>
                          <a:ext uri="{FF2B5EF4-FFF2-40B4-BE49-F238E27FC236}">
                            <a16:creationId xmlns:a16="http://schemas.microsoft.com/office/drawing/2014/main" id="{ACCAE458-411F-E5B0-B967-05281DFC9525}"/>
                          </a:ext>
                        </a:extLst>
                      </p:cNvPr>
                      <p:cNvPicPr/>
                      <p:nvPr/>
                    </p:nvPicPr>
                    <p:blipFill>
                      <a:blip r:embed="rId4"/>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BCD55CE6-ECE0-21EA-9457-6915EC814D7F}"/>
              </a:ext>
            </a:extLst>
          </p:cNvPr>
          <p:cNvPicPr>
            <a:picLocks noChangeAspect="1"/>
          </p:cNvPicPr>
          <p:nvPr/>
        </p:nvPicPr>
        <p:blipFill>
          <a:blip r:embed="rId5"/>
          <a:stretch>
            <a:fillRect/>
          </a:stretch>
        </p:blipFill>
        <p:spPr>
          <a:xfrm>
            <a:off x="422787" y="1520468"/>
            <a:ext cx="11415253" cy="4616808"/>
          </a:xfrm>
          <a:prstGeom prst="rect">
            <a:avLst/>
          </a:prstGeom>
        </p:spPr>
      </p:pic>
      <p:sp>
        <p:nvSpPr>
          <p:cNvPr id="7" name="TextBox 6">
            <a:extLst>
              <a:ext uri="{FF2B5EF4-FFF2-40B4-BE49-F238E27FC236}">
                <a16:creationId xmlns:a16="http://schemas.microsoft.com/office/drawing/2014/main" id="{AA69F5B5-51D4-4250-820B-1899ACF882B9}"/>
              </a:ext>
            </a:extLst>
          </p:cNvPr>
          <p:cNvSpPr txBox="1"/>
          <p:nvPr/>
        </p:nvSpPr>
        <p:spPr>
          <a:xfrm>
            <a:off x="2912541" y="6255263"/>
            <a:ext cx="6529145" cy="369332"/>
          </a:xfrm>
          <a:prstGeom prst="rect">
            <a:avLst/>
          </a:prstGeom>
          <a:noFill/>
        </p:spPr>
        <p:txBody>
          <a:bodyPr wrap="square" rtlCol="0">
            <a:spAutoFit/>
          </a:bodyPr>
          <a:lstStyle/>
          <a:p>
            <a:pPr marL="285750" indent="-285750">
              <a:buFont typeface="Arial" panose="020B0604020202020204" pitchFamily="34" charset="0"/>
              <a:buChar char="•"/>
            </a:pPr>
            <a:r>
              <a:rPr lang="en-IN" dirty="0"/>
              <a:t>From 2010 to 2017 total revenue distribution year &amp; month wise.</a:t>
            </a:r>
          </a:p>
        </p:txBody>
      </p:sp>
    </p:spTree>
    <p:extLst>
      <p:ext uri="{BB962C8B-B14F-4D97-AF65-F5344CB8AC3E}">
        <p14:creationId xmlns:p14="http://schemas.microsoft.com/office/powerpoint/2010/main" val="1917837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326</TotalTime>
  <Words>308</Words>
  <Application>Microsoft Office PowerPoint</Application>
  <PresentationFormat>Widescreen</PresentationFormat>
  <Paragraphs>45</Paragraphs>
  <Slides>13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Packager Shell Object</vt:lpstr>
      <vt:lpstr>Analyzing Amazon Sales data </vt:lpstr>
      <vt:lpstr>Introduction</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c:title>
  <dc:creator>Baskaran Jayachandran</dc:creator>
  <cp:lastModifiedBy>Baskaran Jayachandran</cp:lastModifiedBy>
  <cp:revision>13</cp:revision>
  <dcterms:created xsi:type="dcterms:W3CDTF">2024-02-16T15:46:21Z</dcterms:created>
  <dcterms:modified xsi:type="dcterms:W3CDTF">2024-04-04T17:16:36Z</dcterms:modified>
</cp:coreProperties>
</file>