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71" r:id="rId6"/>
    <p:sldId id="262" r:id="rId7"/>
    <p:sldId id="261" r:id="rId8"/>
    <p:sldId id="263" r:id="rId9"/>
    <p:sldId id="264" r:id="rId10"/>
    <p:sldId id="270"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291CD6-F6C0-456F-A78F-880397D16564}">
          <p14:sldIdLst>
            <p14:sldId id="256"/>
            <p14:sldId id="257"/>
            <p14:sldId id="258"/>
            <p14:sldId id="260"/>
            <p14:sldId id="271"/>
            <p14:sldId id="262"/>
            <p14:sldId id="261"/>
            <p14:sldId id="263"/>
            <p14:sldId id="264"/>
            <p14:sldId id="270"/>
            <p14:sldId id="265"/>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78" d="100"/>
          <a:sy n="78" d="100"/>
        </p:scale>
        <p:origin x="850"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30112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54356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563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9063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07304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1657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9C0F4-C751-4AAB-919D-A845D95AD8B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06089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9C0F4-C751-4AAB-919D-A845D95AD8B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5159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9C0F4-C751-4AAB-919D-A845D95AD8B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23610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3012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37434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9C0F4-C751-4AAB-919D-A845D95AD8BE}" type="datetimeFigureOut">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CC10A-E4F4-47DF-9F2A-D0B281A6A38E}" type="slidenum">
              <a:rPr lang="en-IN" smtClean="0"/>
              <a:t>‹#›</a:t>
            </a:fld>
            <a:endParaRPr lang="en-IN"/>
          </a:p>
        </p:txBody>
      </p:sp>
    </p:spTree>
    <p:extLst>
      <p:ext uri="{BB962C8B-B14F-4D97-AF65-F5344CB8AC3E}">
        <p14:creationId xmlns:p14="http://schemas.microsoft.com/office/powerpoint/2010/main" val="892307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oleObject" Target="../embeddings/oleObject16.bin"/><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oleObject" Target="../embeddings/oleObject18.bin"/><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7.png"/><Relationship Id="rId2" Type="http://schemas.openxmlformats.org/officeDocument/2006/relationships/oleObject" Target="../embeddings/oleObject5.bin"/><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oleObject" Target="../embeddings/oleObject8.bin"/><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oleObject" Target="../embeddings/oleObject10.bin"/><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oleObject" Target="../embeddings/oleObject12.bin"/><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oleObject" Target="../embeddings/oleObject14.bin"/><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8C8C43-E26A-48D5-7F02-CE6134CD5334}"/>
              </a:ext>
            </a:extLst>
          </p:cNvPr>
          <p:cNvGraphicFramePr>
            <a:graphicFrameLocks noGrp="1"/>
          </p:cNvGraphicFramePr>
          <p:nvPr>
            <p:extLst>
              <p:ext uri="{D42A27DB-BD31-4B8C-83A1-F6EECF244321}">
                <p14:modId xmlns:p14="http://schemas.microsoft.com/office/powerpoint/2010/main" val="1713183874"/>
              </p:ext>
            </p:extLst>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pic>
        <p:nvPicPr>
          <p:cNvPr id="8" name="Picture 7">
            <a:extLst>
              <a:ext uri="{FF2B5EF4-FFF2-40B4-BE49-F238E27FC236}">
                <a16:creationId xmlns:a16="http://schemas.microsoft.com/office/drawing/2014/main" id="{2F1EBF75-9580-CC20-5440-63685615B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39" y="2143432"/>
            <a:ext cx="5413579" cy="3838575"/>
          </a:xfrm>
          <a:prstGeom prst="rect">
            <a:avLst/>
          </a:prstGeom>
          <a:effectLst>
            <a:softEdge rad="0"/>
          </a:effectLst>
        </p:spPr>
      </p:pic>
      <p:sp>
        <p:nvSpPr>
          <p:cNvPr id="2" name="Title 1">
            <a:extLst>
              <a:ext uri="{FF2B5EF4-FFF2-40B4-BE49-F238E27FC236}">
                <a16:creationId xmlns:a16="http://schemas.microsoft.com/office/drawing/2014/main" id="{B2D25D10-CDAD-0B5F-C102-73BC79687C01}"/>
              </a:ext>
            </a:extLst>
          </p:cNvPr>
          <p:cNvSpPr>
            <a:spLocks noGrp="1"/>
          </p:cNvSpPr>
          <p:nvPr>
            <p:ph type="ctrTitle"/>
          </p:nvPr>
        </p:nvSpPr>
        <p:spPr>
          <a:xfrm>
            <a:off x="505439" y="413877"/>
            <a:ext cx="11234277" cy="924232"/>
          </a:xfrm>
          <a:solidFill>
            <a:schemeClr val="accent4">
              <a:lumMod val="20000"/>
              <a:lumOff val="80000"/>
            </a:schemeClr>
          </a:solidFill>
        </p:spPr>
        <p:txBody>
          <a:bodyPr>
            <a:normAutofit/>
          </a:bodyPr>
          <a:lstStyle/>
          <a:p>
            <a:r>
              <a:rPr lang="en-US" b="1" dirty="0"/>
              <a:t>Heart Disease Diagnostic Analysis</a:t>
            </a:r>
            <a:endParaRPr lang="en-IN" b="1" dirty="0"/>
          </a:p>
        </p:txBody>
      </p:sp>
      <p:sp>
        <p:nvSpPr>
          <p:cNvPr id="3" name="Subtitle 2">
            <a:extLst>
              <a:ext uri="{FF2B5EF4-FFF2-40B4-BE49-F238E27FC236}">
                <a16:creationId xmlns:a16="http://schemas.microsoft.com/office/drawing/2014/main" id="{6E46EF41-8F3E-FEE4-894F-15F23B73E159}"/>
              </a:ext>
            </a:extLst>
          </p:cNvPr>
          <p:cNvSpPr>
            <a:spLocks noGrp="1"/>
          </p:cNvSpPr>
          <p:nvPr>
            <p:ph type="subTitle" idx="1"/>
          </p:nvPr>
        </p:nvSpPr>
        <p:spPr>
          <a:xfrm>
            <a:off x="4793226" y="1432770"/>
            <a:ext cx="2605548" cy="616001"/>
          </a:xfrm>
        </p:spPr>
        <p:txBody>
          <a:bodyPr>
            <a:normAutofit/>
          </a:bodyPr>
          <a:lstStyle/>
          <a:p>
            <a:r>
              <a:rPr lang="en-IN" sz="3200" b="1" dirty="0"/>
              <a:t>Project 2</a:t>
            </a:r>
          </a:p>
        </p:txBody>
      </p:sp>
      <p:pic>
        <p:nvPicPr>
          <p:cNvPr id="10" name="Picture 9">
            <a:extLst>
              <a:ext uri="{FF2B5EF4-FFF2-40B4-BE49-F238E27FC236}">
                <a16:creationId xmlns:a16="http://schemas.microsoft.com/office/drawing/2014/main" id="{ED9F48EF-6E9F-55D9-B80B-582AB633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746" y="2143432"/>
            <a:ext cx="4567493" cy="3838575"/>
          </a:xfrm>
          <a:prstGeom prst="rect">
            <a:avLst/>
          </a:prstGeom>
        </p:spPr>
      </p:pic>
    </p:spTree>
    <p:extLst>
      <p:ext uri="{BB962C8B-B14F-4D97-AF65-F5344CB8AC3E}">
        <p14:creationId xmlns:p14="http://schemas.microsoft.com/office/powerpoint/2010/main" val="131021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8955A-1B4C-0CF7-4A7A-A1C563E07272}"/>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1BAB3C-93D5-CB7F-F126-88E43BE31A4E}"/>
              </a:ext>
            </a:extLst>
          </p:cNvPr>
          <p:cNvGraphicFramePr>
            <a:graphicFrameLocks noGrp="1"/>
          </p:cNvGraphicFramePr>
          <p:nvPr>
            <p:extLst>
              <p:ext uri="{D42A27DB-BD31-4B8C-83A1-F6EECF244321}">
                <p14:modId xmlns:p14="http://schemas.microsoft.com/office/powerpoint/2010/main" val="1989328141"/>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73128C4F-49F0-3C76-F313-8AB5A466EF24}"/>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21C53C03-6C5E-413A-5E01-F7323B7F29F7}"/>
              </a:ext>
            </a:extLst>
          </p:cNvPr>
          <p:cNvSpPr>
            <a:spLocks noGrp="1"/>
          </p:cNvSpPr>
          <p:nvPr>
            <p:ph type="subTitle" idx="1"/>
          </p:nvPr>
        </p:nvSpPr>
        <p:spPr>
          <a:xfrm>
            <a:off x="353960" y="1111046"/>
            <a:ext cx="11646309" cy="5427406"/>
          </a:xfrm>
        </p:spPr>
        <p:txBody>
          <a:bodyPr>
            <a:normAutofit/>
          </a:bodyPr>
          <a:lstStyle/>
          <a:p>
            <a:pPr algn="l"/>
            <a:r>
              <a:rPr lang="en-US" b="1" dirty="0"/>
              <a:t>Heart disease by electrocardiographic</a:t>
            </a:r>
            <a:r>
              <a:rPr lang="en-US" sz="2400" b="1" dirty="0"/>
              <a:t>: </a:t>
            </a:r>
          </a:p>
        </p:txBody>
      </p:sp>
      <p:graphicFrame>
        <p:nvGraphicFramePr>
          <p:cNvPr id="4" name="Object 3">
            <a:extLst>
              <a:ext uri="{FF2B5EF4-FFF2-40B4-BE49-F238E27FC236}">
                <a16:creationId xmlns:a16="http://schemas.microsoft.com/office/drawing/2014/main" id="{6F00D687-3FAD-97FE-485B-E675B8B21D2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1B1C0E-673D-E719-7E2F-B161A3F50513}"/>
              </a:ext>
            </a:extLst>
          </p:cNvPr>
          <p:cNvGraphicFramePr>
            <a:graphicFrameLocks noChangeAspect="1"/>
          </p:cNvGraphicFramePr>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7" name="Object 6">
                        <a:extLst>
                          <a:ext uri="{FF2B5EF4-FFF2-40B4-BE49-F238E27FC236}">
                            <a16:creationId xmlns:a16="http://schemas.microsoft.com/office/drawing/2014/main" id="{C05716D9-42A1-C08D-65E0-B2D880FFEAB4}"/>
                          </a:ext>
                        </a:extLst>
                      </p:cNvPr>
                      <p:cNvPicPr/>
                      <p:nvPr/>
                    </p:nvPicPr>
                    <p:blipFill>
                      <a:blip r:embed="rId4"/>
                      <a:stretch>
                        <a:fillRect/>
                      </a:stretch>
                    </p:blipFill>
                    <p:spPr>
                      <a:xfrm>
                        <a:off x="10127226" y="204242"/>
                        <a:ext cx="1764889" cy="70256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1D6E77F-DA58-8F7A-D5A9-DDB7B38627AF}"/>
              </a:ext>
            </a:extLst>
          </p:cNvPr>
          <p:cNvPicPr>
            <a:picLocks noChangeAspect="1"/>
          </p:cNvPicPr>
          <p:nvPr/>
        </p:nvPicPr>
        <p:blipFill>
          <a:blip r:embed="rId5"/>
          <a:stretch>
            <a:fillRect/>
          </a:stretch>
        </p:blipFill>
        <p:spPr>
          <a:xfrm>
            <a:off x="929638" y="1594209"/>
            <a:ext cx="10332720" cy="4152745"/>
          </a:xfrm>
          <a:prstGeom prst="rect">
            <a:avLst/>
          </a:prstGeom>
        </p:spPr>
      </p:pic>
      <p:sp>
        <p:nvSpPr>
          <p:cNvPr id="5" name="TextBox 4">
            <a:extLst>
              <a:ext uri="{FF2B5EF4-FFF2-40B4-BE49-F238E27FC236}">
                <a16:creationId xmlns:a16="http://schemas.microsoft.com/office/drawing/2014/main" id="{C9969875-F05C-4CC5-BC82-2A48B2124C38}"/>
              </a:ext>
            </a:extLst>
          </p:cNvPr>
          <p:cNvSpPr txBox="1"/>
          <p:nvPr/>
        </p:nvSpPr>
        <p:spPr>
          <a:xfrm>
            <a:off x="2220895" y="6060764"/>
            <a:ext cx="7750206" cy="369332"/>
          </a:xfrm>
          <a:prstGeom prst="rect">
            <a:avLst/>
          </a:prstGeom>
          <a:noFill/>
        </p:spPr>
        <p:txBody>
          <a:bodyPr wrap="square" rtlCol="0">
            <a:spAutoFit/>
          </a:bodyPr>
          <a:lstStyle/>
          <a:p>
            <a:pPr marL="285750" indent="-285750">
              <a:buFont typeface="Arial" panose="020B0604020202020204" pitchFamily="34" charset="0"/>
              <a:buChar char="•"/>
            </a:pPr>
            <a:r>
              <a:rPr lang="en-IN" dirty="0"/>
              <a:t>By electrocardiographic results category 1 is having higher heart disease count</a:t>
            </a:r>
          </a:p>
        </p:txBody>
      </p:sp>
    </p:spTree>
    <p:extLst>
      <p:ext uri="{BB962C8B-B14F-4D97-AF65-F5344CB8AC3E}">
        <p14:creationId xmlns:p14="http://schemas.microsoft.com/office/powerpoint/2010/main" val="236737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FDCD3-3EF5-894B-A768-0F933747EC9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40AE456-EEF3-46E6-2B75-CE37DCC633C3}"/>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EBF7ED6-215B-C1F5-9DEA-ACB02E91A35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7D168404-7A10-8D61-6AF9-45168577D493}"/>
              </a:ext>
            </a:extLst>
          </p:cNvPr>
          <p:cNvSpPr>
            <a:spLocks noGrp="1"/>
          </p:cNvSpPr>
          <p:nvPr>
            <p:ph type="subTitle" idx="1"/>
          </p:nvPr>
        </p:nvSpPr>
        <p:spPr>
          <a:xfrm>
            <a:off x="353960" y="1111046"/>
            <a:ext cx="11646309" cy="5427406"/>
          </a:xfrm>
        </p:spPr>
        <p:txBody>
          <a:bodyPr>
            <a:normAutofit/>
          </a:bodyPr>
          <a:lstStyle/>
          <a:p>
            <a:pPr algn="l"/>
            <a:r>
              <a:rPr lang="en-US" b="1" dirty="0"/>
              <a:t>Heart disease count by age wise</a:t>
            </a:r>
            <a:r>
              <a:rPr lang="en-US" sz="2400" b="1" dirty="0"/>
              <a:t>: </a:t>
            </a:r>
          </a:p>
        </p:txBody>
      </p:sp>
      <p:graphicFrame>
        <p:nvGraphicFramePr>
          <p:cNvPr id="4" name="Object 3">
            <a:extLst>
              <a:ext uri="{FF2B5EF4-FFF2-40B4-BE49-F238E27FC236}">
                <a16:creationId xmlns:a16="http://schemas.microsoft.com/office/drawing/2014/main" id="{A6BA7E78-E50C-2E0C-2216-3FF638654E3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348A3BA-D265-4F3C-A3E4-2EAA55511753}"/>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4"/>
                      <a:stretch>
                        <a:fillRect/>
                      </a:stretch>
                    </p:blipFill>
                    <p:spPr>
                      <a:xfrm>
                        <a:off x="10127226" y="204242"/>
                        <a:ext cx="1764889" cy="70256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B58A951A-F39E-F9B5-BF30-030EDD9EDDFA}"/>
              </a:ext>
            </a:extLst>
          </p:cNvPr>
          <p:cNvPicPr>
            <a:picLocks noChangeAspect="1"/>
          </p:cNvPicPr>
          <p:nvPr/>
        </p:nvPicPr>
        <p:blipFill>
          <a:blip r:embed="rId5"/>
          <a:stretch>
            <a:fillRect/>
          </a:stretch>
        </p:blipFill>
        <p:spPr>
          <a:xfrm>
            <a:off x="353959" y="1594210"/>
            <a:ext cx="11538156" cy="4220664"/>
          </a:xfrm>
          <a:prstGeom prst="rect">
            <a:avLst/>
          </a:prstGeom>
        </p:spPr>
      </p:pic>
      <p:sp>
        <p:nvSpPr>
          <p:cNvPr id="8" name="TextBox 7">
            <a:extLst>
              <a:ext uri="{FF2B5EF4-FFF2-40B4-BE49-F238E27FC236}">
                <a16:creationId xmlns:a16="http://schemas.microsoft.com/office/drawing/2014/main" id="{A2D99AA5-4A84-40B5-8FE6-72D066B307C7}"/>
              </a:ext>
            </a:extLst>
          </p:cNvPr>
          <p:cNvSpPr txBox="1"/>
          <p:nvPr/>
        </p:nvSpPr>
        <p:spPr>
          <a:xfrm>
            <a:off x="2834193" y="6053220"/>
            <a:ext cx="6523610" cy="369332"/>
          </a:xfrm>
          <a:prstGeom prst="rect">
            <a:avLst/>
          </a:prstGeom>
          <a:noFill/>
        </p:spPr>
        <p:txBody>
          <a:bodyPr wrap="square" rtlCol="0">
            <a:spAutoFit/>
          </a:bodyPr>
          <a:lstStyle/>
          <a:p>
            <a:pPr marL="285750" indent="-285750">
              <a:buFont typeface="Arial" panose="020B0604020202020204" pitchFamily="34" charset="0"/>
              <a:buChar char="•"/>
            </a:pPr>
            <a:r>
              <a:rPr lang="en-IN" dirty="0"/>
              <a:t>Patients with age 41,51 &amp;54 is having higher heart disease count</a:t>
            </a:r>
          </a:p>
        </p:txBody>
      </p:sp>
    </p:spTree>
    <p:extLst>
      <p:ext uri="{BB962C8B-B14F-4D97-AF65-F5344CB8AC3E}">
        <p14:creationId xmlns:p14="http://schemas.microsoft.com/office/powerpoint/2010/main" val="284193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42D-12D6-9586-FE12-0EEC2A3BCE3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D6A666C-3DAB-E27A-8F10-4E636798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77" y="2901438"/>
            <a:ext cx="4567493" cy="3838575"/>
          </a:xfrm>
          <a:prstGeom prst="rect">
            <a:avLst/>
          </a:prstGeom>
        </p:spPr>
      </p:pic>
      <p:pic>
        <p:nvPicPr>
          <p:cNvPr id="8" name="Picture 7">
            <a:extLst>
              <a:ext uri="{FF2B5EF4-FFF2-40B4-BE49-F238E27FC236}">
                <a16:creationId xmlns:a16="http://schemas.microsoft.com/office/drawing/2014/main" id="{56722266-3ABA-2E86-AA7F-CC63245F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6" y="117987"/>
            <a:ext cx="5413579" cy="3838575"/>
          </a:xfrm>
          <a:prstGeom prst="rect">
            <a:avLst/>
          </a:prstGeom>
          <a:effectLst>
            <a:softEdge rad="0"/>
          </a:effectLst>
        </p:spPr>
      </p:pic>
      <p:graphicFrame>
        <p:nvGraphicFramePr>
          <p:cNvPr id="6" name="Table 5">
            <a:extLst>
              <a:ext uri="{FF2B5EF4-FFF2-40B4-BE49-F238E27FC236}">
                <a16:creationId xmlns:a16="http://schemas.microsoft.com/office/drawing/2014/main" id="{3B6B9B0A-C3E2-14CA-741E-C5D35DFD9E81}"/>
              </a:ext>
            </a:extLst>
          </p:cNvPr>
          <p:cNvGraphicFramePr>
            <a:graphicFrameLocks noGrp="1"/>
          </p:cNvGraphicFramePr>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sp>
        <p:nvSpPr>
          <p:cNvPr id="4" name="Subtitle 2">
            <a:extLst>
              <a:ext uri="{FF2B5EF4-FFF2-40B4-BE49-F238E27FC236}">
                <a16:creationId xmlns:a16="http://schemas.microsoft.com/office/drawing/2014/main" id="{4881EE70-27EF-1E4E-DDCC-38564414FA27}"/>
              </a:ext>
            </a:extLst>
          </p:cNvPr>
          <p:cNvSpPr txBox="1">
            <a:spLocks/>
          </p:cNvSpPr>
          <p:nvPr/>
        </p:nvSpPr>
        <p:spPr>
          <a:xfrm>
            <a:off x="3588774" y="3522865"/>
            <a:ext cx="5014452" cy="1297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8000" b="1" dirty="0">
                <a:solidFill>
                  <a:srgbClr val="0070C0"/>
                </a:solidFill>
              </a:rPr>
              <a:t>Thank You</a:t>
            </a:r>
          </a:p>
        </p:txBody>
      </p:sp>
    </p:spTree>
    <p:extLst>
      <p:ext uri="{BB962C8B-B14F-4D97-AF65-F5344CB8AC3E}">
        <p14:creationId xmlns:p14="http://schemas.microsoft.com/office/powerpoint/2010/main" val="72931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F455-279A-EC18-B446-26D5972B2B3B}"/>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BC4FB36-3AD3-92D7-5EE0-608AD9868BFC}"/>
              </a:ext>
            </a:extLst>
          </p:cNvPr>
          <p:cNvGraphicFramePr>
            <a:graphicFrameLocks noGrp="1"/>
          </p:cNvGraphicFramePr>
          <p:nvPr>
            <p:extLst>
              <p:ext uri="{D42A27DB-BD31-4B8C-83A1-F6EECF244321}">
                <p14:modId xmlns:p14="http://schemas.microsoft.com/office/powerpoint/2010/main" val="279115962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AC1327FB-517F-9EF3-5B3F-39F38E931CE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Introduction</a:t>
            </a:r>
            <a:endParaRPr lang="en-IN" b="1" dirty="0"/>
          </a:p>
        </p:txBody>
      </p:sp>
      <p:sp>
        <p:nvSpPr>
          <p:cNvPr id="3" name="Subtitle 2">
            <a:extLst>
              <a:ext uri="{FF2B5EF4-FFF2-40B4-BE49-F238E27FC236}">
                <a16:creationId xmlns:a16="http://schemas.microsoft.com/office/drawing/2014/main" id="{61091CFE-4F0D-A044-43DE-399E7DB5267C}"/>
              </a:ext>
            </a:extLst>
          </p:cNvPr>
          <p:cNvSpPr>
            <a:spLocks noGrp="1"/>
          </p:cNvSpPr>
          <p:nvPr>
            <p:ph type="subTitle" idx="1"/>
          </p:nvPr>
        </p:nvSpPr>
        <p:spPr>
          <a:xfrm>
            <a:off x="353960" y="1533832"/>
            <a:ext cx="11503743" cy="4925961"/>
          </a:xfrm>
        </p:spPr>
        <p:txBody>
          <a:bodyPr>
            <a:normAutofit/>
          </a:bodyPr>
          <a:lstStyle/>
          <a:p>
            <a:pPr algn="l"/>
            <a:r>
              <a:rPr lang="en-US" sz="2400" b="1" dirty="0"/>
              <a:t>Problem Statement: </a:t>
            </a:r>
          </a:p>
          <a:p>
            <a:r>
              <a:rPr lang="en-US" dirty="0"/>
              <a:t>Health is real wealth in the pandemic time we all realized the brute effects of covid-19 on all irrespective of any status. You are required to analyze this health and medical data for better future preparation.</a:t>
            </a:r>
          </a:p>
          <a:p>
            <a:r>
              <a:rPr lang="en-US" sz="2400" b="1" dirty="0"/>
              <a:t>Do ETL: </a:t>
            </a:r>
            <a:r>
              <a:rPr lang="en-US" sz="2400" dirty="0"/>
              <a:t>Extract- Transform and Load data from the heart disease diagnostic database You can perform EDA through python. The database extracts various information such as Heart disease rates, Heart disease by gender, by age. </a:t>
            </a:r>
          </a:p>
          <a:p>
            <a:r>
              <a:rPr lang="en-US" sz="2400" dirty="0"/>
              <a:t>You can even compare attributes of the data set to extract necessary information. Make the necessary dashboard with the best you can extract from the data. Use various visualization and features and make the best dashboard Find key metrics and factors and show the meaningful relationships between attributes. Do your own research and come up with your findings.</a:t>
            </a:r>
            <a:endParaRPr lang="en-IN" sz="3200" b="1" dirty="0"/>
          </a:p>
        </p:txBody>
      </p:sp>
    </p:spTree>
    <p:extLst>
      <p:ext uri="{BB962C8B-B14F-4D97-AF65-F5344CB8AC3E}">
        <p14:creationId xmlns:p14="http://schemas.microsoft.com/office/powerpoint/2010/main" val="22905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62CC8-7B8C-A65B-1F56-0A2043CB28F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A98444-43E0-5E82-78BC-AF282EF57F31}"/>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266B50BA-33E8-E54A-4CCB-0B53DC2C0B8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F0AEFED8-F82C-87DB-B1E4-5CD8A47A0EB3}"/>
              </a:ext>
            </a:extLst>
          </p:cNvPr>
          <p:cNvSpPr>
            <a:spLocks noGrp="1"/>
          </p:cNvSpPr>
          <p:nvPr>
            <p:ph type="subTitle" idx="1"/>
          </p:nvPr>
        </p:nvSpPr>
        <p:spPr>
          <a:xfrm>
            <a:off x="353960" y="1111046"/>
            <a:ext cx="11646309" cy="5427406"/>
          </a:xfrm>
        </p:spPr>
        <p:txBody>
          <a:bodyPr>
            <a:normAutofit/>
          </a:bodyPr>
          <a:lstStyle/>
          <a:p>
            <a:pPr algn="l"/>
            <a:r>
              <a:rPr lang="en-US" sz="2400" b="1" dirty="0"/>
              <a:t>Amazon Sales data preview: </a:t>
            </a:r>
          </a:p>
        </p:txBody>
      </p:sp>
      <p:pic>
        <p:nvPicPr>
          <p:cNvPr id="9" name="Picture 8">
            <a:extLst>
              <a:ext uri="{FF2B5EF4-FFF2-40B4-BE49-F238E27FC236}">
                <a16:creationId xmlns:a16="http://schemas.microsoft.com/office/drawing/2014/main" id="{B50F0E80-A749-5838-934A-A82C8A801B4A}"/>
              </a:ext>
            </a:extLst>
          </p:cNvPr>
          <p:cNvPicPr>
            <a:picLocks noChangeAspect="1"/>
          </p:cNvPicPr>
          <p:nvPr/>
        </p:nvPicPr>
        <p:blipFill>
          <a:blip r:embed="rId2"/>
          <a:stretch>
            <a:fillRect/>
          </a:stretch>
        </p:blipFill>
        <p:spPr>
          <a:xfrm>
            <a:off x="1039272" y="1634334"/>
            <a:ext cx="10275683" cy="4904118"/>
          </a:xfrm>
          <a:prstGeom prst="rect">
            <a:avLst/>
          </a:prstGeom>
        </p:spPr>
      </p:pic>
      <p:graphicFrame>
        <p:nvGraphicFramePr>
          <p:cNvPr id="11" name="Object 10">
            <a:extLst>
              <a:ext uri="{FF2B5EF4-FFF2-40B4-BE49-F238E27FC236}">
                <a16:creationId xmlns:a16="http://schemas.microsoft.com/office/drawing/2014/main" id="{79DE596E-24F6-619D-D100-C2D4009505B3}"/>
              </a:ext>
            </a:extLst>
          </p:cNvPr>
          <p:cNvGraphicFramePr>
            <a:graphicFrameLocks noChangeAspect="1"/>
          </p:cNvGraphicFramePr>
          <p:nvPr>
            <p:extLst>
              <p:ext uri="{D42A27DB-BD31-4B8C-83A1-F6EECF244321}">
                <p14:modId xmlns:p14="http://schemas.microsoft.com/office/powerpoint/2010/main" val="377377795"/>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0" name=""/>
                      <p:cNvPicPr/>
                      <p:nvPr/>
                    </p:nvPicPr>
                    <p:blipFill>
                      <a:blip r:embed="rId4"/>
                      <a:stretch>
                        <a:fillRect/>
                      </a:stretch>
                    </p:blipFill>
                    <p:spPr>
                      <a:xfrm>
                        <a:off x="10127226" y="204242"/>
                        <a:ext cx="1764889" cy="702560"/>
                      </a:xfrm>
                      <a:prstGeom prst="rect">
                        <a:avLst/>
                      </a:prstGeom>
                    </p:spPr>
                  </p:pic>
                </p:oleObj>
              </mc:Fallback>
            </mc:AlternateContent>
          </a:graphicData>
        </a:graphic>
      </p:graphicFrame>
    </p:spTree>
    <p:extLst>
      <p:ext uri="{BB962C8B-B14F-4D97-AF65-F5344CB8AC3E}">
        <p14:creationId xmlns:p14="http://schemas.microsoft.com/office/powerpoint/2010/main" val="243495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79E-15C8-43A8-0966-6AD25823F7A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ADBB580-C534-6582-D567-E58A409F2B70}"/>
              </a:ext>
            </a:extLst>
          </p:cNvPr>
          <p:cNvGraphicFramePr>
            <a:graphicFrameLocks noGrp="1"/>
          </p:cNvGraphicFramePr>
          <p:nvPr>
            <p:extLst>
              <p:ext uri="{D42A27DB-BD31-4B8C-83A1-F6EECF244321}">
                <p14:modId xmlns:p14="http://schemas.microsoft.com/office/powerpoint/2010/main" val="1329277537"/>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C2892C50-4C0B-F1CC-2A9C-D947630759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52BA4296-B351-14AA-FCD1-9C67BBB7C75A}"/>
              </a:ext>
            </a:extLst>
          </p:cNvPr>
          <p:cNvSpPr>
            <a:spLocks noGrp="1"/>
          </p:cNvSpPr>
          <p:nvPr>
            <p:ph type="subTitle" idx="1"/>
          </p:nvPr>
        </p:nvSpPr>
        <p:spPr>
          <a:xfrm>
            <a:off x="353960" y="1111046"/>
            <a:ext cx="11646309" cy="5427406"/>
          </a:xfrm>
        </p:spPr>
        <p:txBody>
          <a:bodyPr>
            <a:normAutofit/>
          </a:bodyPr>
          <a:lstStyle/>
          <a:p>
            <a:pPr algn="l"/>
            <a:r>
              <a:rPr lang="en-US" sz="2400" b="1" dirty="0"/>
              <a:t>Patient </a:t>
            </a:r>
            <a:r>
              <a:rPr lang="en-US" b="1" dirty="0"/>
              <a:t>count gender wise</a:t>
            </a:r>
            <a:r>
              <a:rPr lang="en-US" sz="2400" b="1" dirty="0"/>
              <a:t>: </a:t>
            </a:r>
          </a:p>
        </p:txBody>
      </p:sp>
      <p:graphicFrame>
        <p:nvGraphicFramePr>
          <p:cNvPr id="4" name="Object 3">
            <a:extLst>
              <a:ext uri="{FF2B5EF4-FFF2-40B4-BE49-F238E27FC236}">
                <a16:creationId xmlns:a16="http://schemas.microsoft.com/office/drawing/2014/main" id="{CAB9F6A5-D01B-4C6C-C201-271F515B572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C7D2906-02D2-E315-C671-F4A06287B4DC}"/>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ECFCCA7-F893-481E-881C-BDE63E1E6001}"/>
              </a:ext>
            </a:extLst>
          </p:cNvPr>
          <p:cNvGraphicFramePr>
            <a:graphicFrameLocks noChangeAspect="1"/>
          </p:cNvGraphicFramePr>
          <p:nvPr>
            <p:extLst>
              <p:ext uri="{D42A27DB-BD31-4B8C-83A1-F6EECF244321}">
                <p14:modId xmlns:p14="http://schemas.microsoft.com/office/powerpoint/2010/main" val="1928263173"/>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3" imgW="0" imgH="0" progId="Package">
                  <p:embed/>
                </p:oleObj>
              </mc:Choice>
              <mc:Fallback>
                <p:oleObj name="Packager Shell Object" showAsIcon="1" r:id="rId3" imgW="0" imgH="0" progId="Package">
                  <p:embed/>
                  <p:pic>
                    <p:nvPicPr>
                      <p:cNvPr id="0" name=""/>
                      <p:cNvPicPr/>
                      <p:nvPr/>
                    </p:nvPicPr>
                    <p:blipFill/>
                    <p:spPr>
                      <a:xfrm>
                        <a:off x="2032000" y="719138"/>
                        <a:ext cx="8128000" cy="5418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95C871E-9F21-F86C-ECAF-3C8904D24DD7}"/>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4" imgW="1206000" imgH="437400" progId="Package">
                  <p:embed/>
                </p:oleObj>
              </mc:Choice>
              <mc:Fallback>
                <p:oleObj name="Packager Shell Object" showAsIcon="1" r:id="rId4"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EC9296C-658D-4411-B5E7-2C299BA26ADC}"/>
              </a:ext>
            </a:extLst>
          </p:cNvPr>
          <p:cNvSpPr txBox="1"/>
          <p:nvPr/>
        </p:nvSpPr>
        <p:spPr>
          <a:xfrm>
            <a:off x="3217606" y="6210598"/>
            <a:ext cx="5919015"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count of patients male = 69.9% &amp; Female = 30.4%</a:t>
            </a:r>
          </a:p>
        </p:txBody>
      </p:sp>
      <p:pic>
        <p:nvPicPr>
          <p:cNvPr id="13" name="Picture 12">
            <a:extLst>
              <a:ext uri="{FF2B5EF4-FFF2-40B4-BE49-F238E27FC236}">
                <a16:creationId xmlns:a16="http://schemas.microsoft.com/office/drawing/2014/main" id="{8279CE23-6E58-E076-8460-04F062E0D78B}"/>
              </a:ext>
            </a:extLst>
          </p:cNvPr>
          <p:cNvPicPr>
            <a:picLocks noChangeAspect="1"/>
          </p:cNvPicPr>
          <p:nvPr/>
        </p:nvPicPr>
        <p:blipFill>
          <a:blip r:embed="rId6"/>
          <a:stretch>
            <a:fillRect/>
          </a:stretch>
        </p:blipFill>
        <p:spPr>
          <a:xfrm>
            <a:off x="2347140" y="1500447"/>
            <a:ext cx="7504783" cy="4648603"/>
          </a:xfrm>
          <a:prstGeom prst="rect">
            <a:avLst/>
          </a:prstGeom>
        </p:spPr>
      </p:pic>
    </p:spTree>
    <p:extLst>
      <p:ext uri="{BB962C8B-B14F-4D97-AF65-F5344CB8AC3E}">
        <p14:creationId xmlns:p14="http://schemas.microsoft.com/office/powerpoint/2010/main" val="3365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79E-15C8-43A8-0966-6AD25823F7A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ADBB580-C534-6582-D567-E58A409F2B7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C2892C50-4C0B-F1CC-2A9C-D947630759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52BA4296-B351-14AA-FCD1-9C67BBB7C75A}"/>
              </a:ext>
            </a:extLst>
          </p:cNvPr>
          <p:cNvSpPr>
            <a:spLocks noGrp="1"/>
          </p:cNvSpPr>
          <p:nvPr>
            <p:ph type="subTitle" idx="1"/>
          </p:nvPr>
        </p:nvSpPr>
        <p:spPr>
          <a:xfrm>
            <a:off x="353960" y="1111046"/>
            <a:ext cx="11646309" cy="5427406"/>
          </a:xfrm>
        </p:spPr>
        <p:txBody>
          <a:bodyPr>
            <a:normAutofit/>
          </a:bodyPr>
          <a:lstStyle/>
          <a:p>
            <a:pPr algn="l"/>
            <a:r>
              <a:rPr lang="en-US" sz="2400" b="1" dirty="0"/>
              <a:t>Patient sex count &amp; Patient chest pain type: </a:t>
            </a:r>
          </a:p>
        </p:txBody>
      </p:sp>
      <p:graphicFrame>
        <p:nvGraphicFramePr>
          <p:cNvPr id="4" name="Object 3">
            <a:extLst>
              <a:ext uri="{FF2B5EF4-FFF2-40B4-BE49-F238E27FC236}">
                <a16:creationId xmlns:a16="http://schemas.microsoft.com/office/drawing/2014/main" id="{CAB9F6A5-D01B-4C6C-C201-271F515B572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B9F6A5-D01B-4C6C-C201-271F515B572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ECFCCA7-F893-481E-881C-BDE63E1E6001}"/>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3" imgW="0" imgH="0" progId="Package">
                  <p:embed/>
                </p:oleObj>
              </mc:Choice>
              <mc:Fallback>
                <p:oleObj name="Packager Shell Object" showAsIcon="1" r:id="rId3" imgW="0" imgH="0" progId="Package">
                  <p:embed/>
                  <p:pic>
                    <p:nvPicPr>
                      <p:cNvPr id="7" name="Object 6">
                        <a:extLst>
                          <a:ext uri="{FF2B5EF4-FFF2-40B4-BE49-F238E27FC236}">
                            <a16:creationId xmlns:a16="http://schemas.microsoft.com/office/drawing/2014/main" id="{3ECFCCA7-F893-481E-881C-BDE63E1E6001}"/>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95C871E-9F21-F86C-ECAF-3C8904D24DD7}"/>
              </a:ext>
            </a:extLst>
          </p:cNvPr>
          <p:cNvGraphicFramePr>
            <a:graphicFrameLocks noChangeAspect="1"/>
          </p:cNvGraphicFramePr>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4" imgW="1206000" imgH="437400" progId="Package">
                  <p:embed/>
                </p:oleObj>
              </mc:Choice>
              <mc:Fallback>
                <p:oleObj name="Packager Shell Object" showAsIcon="1" r:id="rId4" imgW="1206000" imgH="437400" progId="Package">
                  <p:embed/>
                  <p:pic>
                    <p:nvPicPr>
                      <p:cNvPr id="8" name="Object 7">
                        <a:extLst>
                          <a:ext uri="{FF2B5EF4-FFF2-40B4-BE49-F238E27FC236}">
                            <a16:creationId xmlns:a16="http://schemas.microsoft.com/office/drawing/2014/main" id="{E95C871E-9F21-F86C-ECAF-3C8904D24DD7}"/>
                          </a:ext>
                        </a:extLst>
                      </p:cNvPr>
                      <p:cNvPicPr/>
                      <p:nvPr/>
                    </p:nvPicPr>
                    <p:blipFill>
                      <a:blip r:embed="rId5"/>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DF1E81BD-BA6E-C628-7520-66C05DAABC62}"/>
              </a:ext>
            </a:extLst>
          </p:cNvPr>
          <p:cNvPicPr>
            <a:picLocks noChangeAspect="1"/>
          </p:cNvPicPr>
          <p:nvPr/>
        </p:nvPicPr>
        <p:blipFill>
          <a:blip r:embed="rId6"/>
          <a:stretch>
            <a:fillRect/>
          </a:stretch>
        </p:blipFill>
        <p:spPr>
          <a:xfrm>
            <a:off x="353959" y="1686027"/>
            <a:ext cx="5640532" cy="3862517"/>
          </a:xfrm>
          <a:prstGeom prst="rect">
            <a:avLst/>
          </a:prstGeom>
        </p:spPr>
      </p:pic>
      <p:pic>
        <p:nvPicPr>
          <p:cNvPr id="13" name="Picture 12">
            <a:extLst>
              <a:ext uri="{FF2B5EF4-FFF2-40B4-BE49-F238E27FC236}">
                <a16:creationId xmlns:a16="http://schemas.microsoft.com/office/drawing/2014/main" id="{BE0CC415-7377-68C5-308D-F3E7123D9072}"/>
              </a:ext>
            </a:extLst>
          </p:cNvPr>
          <p:cNvPicPr>
            <a:picLocks noChangeAspect="1"/>
          </p:cNvPicPr>
          <p:nvPr/>
        </p:nvPicPr>
        <p:blipFill>
          <a:blip r:embed="rId7"/>
          <a:stretch>
            <a:fillRect/>
          </a:stretch>
        </p:blipFill>
        <p:spPr>
          <a:xfrm>
            <a:off x="6156720" y="1686027"/>
            <a:ext cx="5742040" cy="3862517"/>
          </a:xfrm>
          <a:prstGeom prst="rect">
            <a:avLst/>
          </a:prstGeom>
        </p:spPr>
      </p:pic>
      <p:sp>
        <p:nvSpPr>
          <p:cNvPr id="5" name="TextBox 4">
            <a:extLst>
              <a:ext uri="{FF2B5EF4-FFF2-40B4-BE49-F238E27FC236}">
                <a16:creationId xmlns:a16="http://schemas.microsoft.com/office/drawing/2014/main" id="{DEC9296C-658D-4411-B5E7-2C299BA26ADC}"/>
              </a:ext>
            </a:extLst>
          </p:cNvPr>
          <p:cNvSpPr txBox="1"/>
          <p:nvPr/>
        </p:nvSpPr>
        <p:spPr>
          <a:xfrm>
            <a:off x="665825" y="5746954"/>
            <a:ext cx="1117221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count of patients male = 725 &amp; Female = 300</a:t>
            </a:r>
          </a:p>
          <a:p>
            <a:pPr marL="285750" indent="-285750">
              <a:buFont typeface="Arial" panose="020B0604020202020204" pitchFamily="34" charset="0"/>
              <a:buChar char="•"/>
            </a:pPr>
            <a:r>
              <a:rPr lang="en-IN" dirty="0"/>
              <a:t>The patients chest pain category ‘0’ is highest count in the dataset.</a:t>
            </a:r>
          </a:p>
        </p:txBody>
      </p:sp>
    </p:spTree>
    <p:extLst>
      <p:ext uri="{BB962C8B-B14F-4D97-AF65-F5344CB8AC3E}">
        <p14:creationId xmlns:p14="http://schemas.microsoft.com/office/powerpoint/2010/main" val="135532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BBD6-7717-DCAF-86A8-02CA81BC046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EBA12FB-5797-B4C1-22A2-79DF37B7E21D}"/>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1B07B07D-BCF7-1D6E-A8C1-F6AE0F0C06EC}"/>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CBCB1DF3-DBC6-08E6-179B-03D9A5116951}"/>
              </a:ext>
            </a:extLst>
          </p:cNvPr>
          <p:cNvSpPr>
            <a:spLocks noGrp="1"/>
          </p:cNvSpPr>
          <p:nvPr>
            <p:ph type="subTitle" idx="1"/>
          </p:nvPr>
        </p:nvSpPr>
        <p:spPr>
          <a:xfrm>
            <a:off x="191728" y="1111046"/>
            <a:ext cx="11808541" cy="5427406"/>
          </a:xfrm>
        </p:spPr>
        <p:txBody>
          <a:bodyPr>
            <a:normAutofit/>
          </a:bodyPr>
          <a:lstStyle/>
          <a:p>
            <a:pPr algn="l"/>
            <a:r>
              <a:rPr lang="en-US" b="1" dirty="0"/>
              <a:t>Heart disease count by Sex &amp; Heart disease rate(%) by sex</a:t>
            </a:r>
            <a:r>
              <a:rPr lang="en-US" sz="2400" b="1" dirty="0"/>
              <a:t>: </a:t>
            </a:r>
          </a:p>
        </p:txBody>
      </p:sp>
      <p:graphicFrame>
        <p:nvGraphicFramePr>
          <p:cNvPr id="4" name="Object 3">
            <a:extLst>
              <a:ext uri="{FF2B5EF4-FFF2-40B4-BE49-F238E27FC236}">
                <a16:creationId xmlns:a16="http://schemas.microsoft.com/office/drawing/2014/main" id="{2E82BFEC-68F2-AF28-7354-47CC3EEB60A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607FFB-FFF6-B7F8-FEA4-D1449DB35EAB}"/>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E40F91E-8224-26A8-1959-B8A43D416D87}"/>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4"/>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DA9DAD16-BA6F-4C0E-CDE9-924523EDF24C}"/>
              </a:ext>
            </a:extLst>
          </p:cNvPr>
          <p:cNvPicPr>
            <a:picLocks noChangeAspect="1"/>
          </p:cNvPicPr>
          <p:nvPr/>
        </p:nvPicPr>
        <p:blipFill>
          <a:blip r:embed="rId5"/>
          <a:stretch>
            <a:fillRect/>
          </a:stretch>
        </p:blipFill>
        <p:spPr>
          <a:xfrm>
            <a:off x="299885" y="1620675"/>
            <a:ext cx="5650600" cy="4126279"/>
          </a:xfrm>
          <a:prstGeom prst="rect">
            <a:avLst/>
          </a:prstGeom>
        </p:spPr>
      </p:pic>
      <p:pic>
        <p:nvPicPr>
          <p:cNvPr id="13" name="Picture 12">
            <a:extLst>
              <a:ext uri="{FF2B5EF4-FFF2-40B4-BE49-F238E27FC236}">
                <a16:creationId xmlns:a16="http://schemas.microsoft.com/office/drawing/2014/main" id="{5107236D-4DE6-5063-4787-DF2F4B805303}"/>
              </a:ext>
            </a:extLst>
          </p:cNvPr>
          <p:cNvPicPr>
            <a:picLocks noChangeAspect="1"/>
          </p:cNvPicPr>
          <p:nvPr/>
        </p:nvPicPr>
        <p:blipFill>
          <a:blip r:embed="rId6"/>
          <a:stretch>
            <a:fillRect/>
          </a:stretch>
        </p:blipFill>
        <p:spPr>
          <a:xfrm>
            <a:off x="6112715" y="1639726"/>
            <a:ext cx="5779399" cy="4092948"/>
          </a:xfrm>
          <a:prstGeom prst="rect">
            <a:avLst/>
          </a:prstGeom>
        </p:spPr>
      </p:pic>
      <p:sp>
        <p:nvSpPr>
          <p:cNvPr id="5" name="TextBox 4">
            <a:extLst>
              <a:ext uri="{FF2B5EF4-FFF2-40B4-BE49-F238E27FC236}">
                <a16:creationId xmlns:a16="http://schemas.microsoft.com/office/drawing/2014/main" id="{872E5278-6D89-4549-96E8-3EA7FD3C8F5B}"/>
              </a:ext>
            </a:extLst>
          </p:cNvPr>
          <p:cNvSpPr txBox="1"/>
          <p:nvPr/>
        </p:nvSpPr>
        <p:spPr>
          <a:xfrm>
            <a:off x="594804" y="5952468"/>
            <a:ext cx="11212497" cy="646331"/>
          </a:xfrm>
          <a:prstGeom prst="rect">
            <a:avLst/>
          </a:prstGeom>
          <a:noFill/>
        </p:spPr>
        <p:txBody>
          <a:bodyPr wrap="square" rtlCol="0">
            <a:spAutoFit/>
          </a:bodyPr>
          <a:lstStyle/>
          <a:p>
            <a:pPr marL="285750" indent="-285750">
              <a:buFont typeface="Arial" panose="020B0604020202020204" pitchFamily="34" charset="0"/>
              <a:buChar char="•"/>
            </a:pPr>
            <a:r>
              <a:rPr lang="en-IN" dirty="0"/>
              <a:t>Heart disease count gender wise &amp; percentage(%) wise.</a:t>
            </a:r>
          </a:p>
          <a:p>
            <a:pPr marL="285750" indent="-285750">
              <a:buFont typeface="Arial" panose="020B0604020202020204" pitchFamily="34" charset="0"/>
              <a:buChar char="•"/>
            </a:pPr>
            <a:r>
              <a:rPr lang="en-IN" dirty="0"/>
              <a:t>Male patients are having lesser heart disease 41 %. Female patients 72%.</a:t>
            </a:r>
          </a:p>
        </p:txBody>
      </p:sp>
    </p:spTree>
    <p:extLst>
      <p:ext uri="{BB962C8B-B14F-4D97-AF65-F5344CB8AC3E}">
        <p14:creationId xmlns:p14="http://schemas.microsoft.com/office/powerpoint/2010/main" val="29825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D2B4-E11A-1ADA-73A6-A4F977FD929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CEFD55-5890-B404-EE7C-577E9BDD8325}"/>
              </a:ext>
            </a:extLst>
          </p:cNvPr>
          <p:cNvGraphicFramePr>
            <a:graphicFrameLocks noGrp="1"/>
          </p:cNvGraphicFramePr>
          <p:nvPr>
            <p:extLst>
              <p:ext uri="{D42A27DB-BD31-4B8C-83A1-F6EECF244321}">
                <p14:modId xmlns:p14="http://schemas.microsoft.com/office/powerpoint/2010/main" val="3819792677"/>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BEA67B65-10C1-D6AB-C7C3-608D59921AD9}"/>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09FE11C8-CCF6-4DFA-E879-E50A03108299}"/>
              </a:ext>
            </a:extLst>
          </p:cNvPr>
          <p:cNvSpPr>
            <a:spLocks noGrp="1"/>
          </p:cNvSpPr>
          <p:nvPr>
            <p:ph type="subTitle" idx="1"/>
          </p:nvPr>
        </p:nvSpPr>
        <p:spPr>
          <a:xfrm>
            <a:off x="353960" y="1111046"/>
            <a:ext cx="11646309" cy="5427406"/>
          </a:xfrm>
        </p:spPr>
        <p:txBody>
          <a:bodyPr>
            <a:normAutofit/>
          </a:bodyPr>
          <a:lstStyle/>
          <a:p>
            <a:pPr algn="l"/>
            <a:r>
              <a:rPr lang="en-US" sz="2400" b="1" dirty="0"/>
              <a:t>Age group wise heart disease count: </a:t>
            </a:r>
          </a:p>
        </p:txBody>
      </p:sp>
      <p:graphicFrame>
        <p:nvGraphicFramePr>
          <p:cNvPr id="4" name="Object 3">
            <a:extLst>
              <a:ext uri="{FF2B5EF4-FFF2-40B4-BE49-F238E27FC236}">
                <a16:creationId xmlns:a16="http://schemas.microsoft.com/office/drawing/2014/main" id="{CA607FFB-FFF6-B7F8-FEA4-D1449DB35EAB}"/>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B9F6A5-D01B-4C6C-C201-271F515B572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D6BC9C5-B16E-5E6C-9989-2F83E452DAEB}"/>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4"/>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8186C7C4-10D6-F629-3E28-6B8A9F5E2D76}"/>
              </a:ext>
            </a:extLst>
          </p:cNvPr>
          <p:cNvPicPr>
            <a:picLocks noChangeAspect="1"/>
          </p:cNvPicPr>
          <p:nvPr/>
        </p:nvPicPr>
        <p:blipFill>
          <a:blip r:embed="rId5"/>
          <a:stretch>
            <a:fillRect/>
          </a:stretch>
        </p:blipFill>
        <p:spPr>
          <a:xfrm>
            <a:off x="1066798" y="1507954"/>
            <a:ext cx="10058400" cy="4546746"/>
          </a:xfrm>
          <a:prstGeom prst="rect">
            <a:avLst/>
          </a:prstGeom>
        </p:spPr>
      </p:pic>
      <p:sp>
        <p:nvSpPr>
          <p:cNvPr id="8" name="TextBox 7">
            <a:extLst>
              <a:ext uri="{FF2B5EF4-FFF2-40B4-BE49-F238E27FC236}">
                <a16:creationId xmlns:a16="http://schemas.microsoft.com/office/drawing/2014/main" id="{2433CFD3-D07C-4B84-A5FC-F51C7D0D4ED3}"/>
              </a:ext>
            </a:extLst>
          </p:cNvPr>
          <p:cNvSpPr txBox="1"/>
          <p:nvPr/>
        </p:nvSpPr>
        <p:spPr>
          <a:xfrm>
            <a:off x="3429475" y="6182934"/>
            <a:ext cx="5495277" cy="369332"/>
          </a:xfrm>
          <a:prstGeom prst="rect">
            <a:avLst/>
          </a:prstGeom>
          <a:noFill/>
        </p:spPr>
        <p:txBody>
          <a:bodyPr wrap="square" rtlCol="0">
            <a:spAutoFit/>
          </a:bodyPr>
          <a:lstStyle/>
          <a:p>
            <a:pPr marL="285750" indent="-285750">
              <a:buFont typeface="Arial" panose="020B0604020202020204" pitchFamily="34" charset="0"/>
              <a:buChar char="•"/>
            </a:pPr>
            <a:r>
              <a:rPr lang="en-IN" dirty="0"/>
              <a:t>41 to 50 age patients are mostly having heart disease. </a:t>
            </a:r>
          </a:p>
        </p:txBody>
      </p:sp>
    </p:spTree>
    <p:extLst>
      <p:ext uri="{BB962C8B-B14F-4D97-AF65-F5344CB8AC3E}">
        <p14:creationId xmlns:p14="http://schemas.microsoft.com/office/powerpoint/2010/main" val="251916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7CD1-18D0-841F-2A05-12FDAD1D12F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9D1D4CE-16C0-4998-6345-90647833DCFB}"/>
              </a:ext>
            </a:extLst>
          </p:cNvPr>
          <p:cNvGraphicFramePr>
            <a:graphicFrameLocks noGrp="1"/>
          </p:cNvGraphicFramePr>
          <p:nvPr>
            <p:extLst>
              <p:ext uri="{D42A27DB-BD31-4B8C-83A1-F6EECF244321}">
                <p14:modId xmlns:p14="http://schemas.microsoft.com/office/powerpoint/2010/main" val="3224965480"/>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04DA8483-D170-8413-A2BD-1716AF9B1A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01A37918-43B3-E8DE-8DFE-7276D93EC428}"/>
              </a:ext>
            </a:extLst>
          </p:cNvPr>
          <p:cNvSpPr>
            <a:spLocks noGrp="1"/>
          </p:cNvSpPr>
          <p:nvPr>
            <p:ph type="subTitle" idx="1"/>
          </p:nvPr>
        </p:nvSpPr>
        <p:spPr>
          <a:xfrm>
            <a:off x="353960" y="1111046"/>
            <a:ext cx="11646309" cy="5427406"/>
          </a:xfrm>
        </p:spPr>
        <p:txBody>
          <a:bodyPr>
            <a:normAutofit/>
          </a:bodyPr>
          <a:lstStyle/>
          <a:p>
            <a:pPr algn="l"/>
            <a:r>
              <a:rPr lang="en-US" b="1" dirty="0"/>
              <a:t>Heart disease by chest pain type</a:t>
            </a:r>
            <a:r>
              <a:rPr lang="en-US" sz="2400" b="1" dirty="0"/>
              <a:t>: </a:t>
            </a:r>
          </a:p>
        </p:txBody>
      </p:sp>
      <p:graphicFrame>
        <p:nvGraphicFramePr>
          <p:cNvPr id="4" name="Object 3">
            <a:extLst>
              <a:ext uri="{FF2B5EF4-FFF2-40B4-BE49-F238E27FC236}">
                <a16:creationId xmlns:a16="http://schemas.microsoft.com/office/drawing/2014/main" id="{681FF7E3-ADD7-21A4-4E22-EA1DB6934737}"/>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2E82BFEC-68F2-AF28-7354-47CC3EEB60AA}"/>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3665540-A6AB-AB99-4FAF-5224199BDA55}"/>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4"/>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CFEE8809-D7B9-EAE2-EA4E-B8E28DAB8129}"/>
              </a:ext>
            </a:extLst>
          </p:cNvPr>
          <p:cNvPicPr>
            <a:picLocks noChangeAspect="1"/>
          </p:cNvPicPr>
          <p:nvPr/>
        </p:nvPicPr>
        <p:blipFill>
          <a:blip r:embed="rId5"/>
          <a:stretch>
            <a:fillRect/>
          </a:stretch>
        </p:blipFill>
        <p:spPr>
          <a:xfrm>
            <a:off x="1254594" y="1623126"/>
            <a:ext cx="9845040" cy="4227258"/>
          </a:xfrm>
          <a:prstGeom prst="rect">
            <a:avLst/>
          </a:prstGeom>
        </p:spPr>
      </p:pic>
      <p:sp>
        <p:nvSpPr>
          <p:cNvPr id="5" name="TextBox 4">
            <a:extLst>
              <a:ext uri="{FF2B5EF4-FFF2-40B4-BE49-F238E27FC236}">
                <a16:creationId xmlns:a16="http://schemas.microsoft.com/office/drawing/2014/main" id="{7E8E7CFB-6E03-4829-844A-73E900396D20}"/>
              </a:ext>
            </a:extLst>
          </p:cNvPr>
          <p:cNvSpPr txBox="1"/>
          <p:nvPr/>
        </p:nvSpPr>
        <p:spPr>
          <a:xfrm>
            <a:off x="2759211" y="6060764"/>
            <a:ext cx="6835806"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patients with category 2 chest pain is higher heart disease rate.</a:t>
            </a:r>
          </a:p>
        </p:txBody>
      </p:sp>
    </p:spTree>
    <p:extLst>
      <p:ext uri="{BB962C8B-B14F-4D97-AF65-F5344CB8AC3E}">
        <p14:creationId xmlns:p14="http://schemas.microsoft.com/office/powerpoint/2010/main" val="405192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7339D-9B2F-08B8-2647-60FD5AB59412}"/>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AB654EA-A667-5E31-397B-75CE89C592A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AC1CD39-1E42-C64A-9089-4A84F5AADEB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Heart Disease Data Analysis</a:t>
            </a:r>
            <a:endParaRPr lang="en-IN" b="1" dirty="0"/>
          </a:p>
        </p:txBody>
      </p:sp>
      <p:sp>
        <p:nvSpPr>
          <p:cNvPr id="3" name="Subtitle 2">
            <a:extLst>
              <a:ext uri="{FF2B5EF4-FFF2-40B4-BE49-F238E27FC236}">
                <a16:creationId xmlns:a16="http://schemas.microsoft.com/office/drawing/2014/main" id="{372CAA01-7B9D-66CD-0CF3-E2AE443A6F0A}"/>
              </a:ext>
            </a:extLst>
          </p:cNvPr>
          <p:cNvSpPr>
            <a:spLocks noGrp="1"/>
          </p:cNvSpPr>
          <p:nvPr>
            <p:ph type="subTitle" idx="1"/>
          </p:nvPr>
        </p:nvSpPr>
        <p:spPr>
          <a:xfrm>
            <a:off x="353960" y="1111046"/>
            <a:ext cx="11646309" cy="5427406"/>
          </a:xfrm>
        </p:spPr>
        <p:txBody>
          <a:bodyPr>
            <a:normAutofit/>
          </a:bodyPr>
          <a:lstStyle/>
          <a:p>
            <a:pPr algn="l"/>
            <a:r>
              <a:rPr lang="en-US" b="1" dirty="0"/>
              <a:t>Heart disease count by slope of the peak exercise ST segment</a:t>
            </a:r>
            <a:r>
              <a:rPr lang="en-US" sz="2400" b="1" dirty="0"/>
              <a:t>: </a:t>
            </a:r>
          </a:p>
        </p:txBody>
      </p:sp>
      <p:graphicFrame>
        <p:nvGraphicFramePr>
          <p:cNvPr id="4" name="Object 3">
            <a:extLst>
              <a:ext uri="{FF2B5EF4-FFF2-40B4-BE49-F238E27FC236}">
                <a16:creationId xmlns:a16="http://schemas.microsoft.com/office/drawing/2014/main" id="{003781CA-8296-DBF3-8EEE-3D84264384D8}"/>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681FF7E3-ADD7-21A4-4E22-EA1DB6934737}"/>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05716D9-42A1-C08D-65E0-B2D880FFEAB4}"/>
              </a:ext>
            </a:extLst>
          </p:cNvPr>
          <p:cNvGraphicFramePr>
            <a:graphicFrameLocks noChangeAspect="1"/>
          </p:cNvGraphicFramePr>
          <p:nvPr>
            <p:extLst>
              <p:ext uri="{D42A27DB-BD31-4B8C-83A1-F6EECF244321}">
                <p14:modId xmlns:p14="http://schemas.microsoft.com/office/powerpoint/2010/main" val="2005847649"/>
              </p:ext>
            </p:extLst>
          </p:nvPr>
        </p:nvGraphicFramePr>
        <p:xfrm>
          <a:off x="10127226" y="204242"/>
          <a:ext cx="1764889" cy="702560"/>
        </p:xfrm>
        <a:graphic>
          <a:graphicData uri="http://schemas.openxmlformats.org/presentationml/2006/ole">
            <mc:AlternateContent xmlns:mc="http://schemas.openxmlformats.org/markup-compatibility/2006">
              <mc:Choice xmlns:v="urn:schemas-microsoft-com:vml" Requires="v">
                <p:oleObj name="Packager Shell Object" showAsIcon="1" r:id="rId3" imgW="1206000" imgH="437400" progId="Package">
                  <p:embed/>
                </p:oleObj>
              </mc:Choice>
              <mc:Fallback>
                <p:oleObj name="Packager Shell Object" showAsIcon="1" r:id="rId3" imgW="1206000" imgH="437400" progId="Package">
                  <p:embed/>
                  <p:pic>
                    <p:nvPicPr>
                      <p:cNvPr id="11" name="Object 10">
                        <a:extLst>
                          <a:ext uri="{FF2B5EF4-FFF2-40B4-BE49-F238E27FC236}">
                            <a16:creationId xmlns:a16="http://schemas.microsoft.com/office/drawing/2014/main" id="{79DE596E-24F6-619D-D100-C2D4009505B3}"/>
                          </a:ext>
                        </a:extLst>
                      </p:cNvPr>
                      <p:cNvPicPr/>
                      <p:nvPr/>
                    </p:nvPicPr>
                    <p:blipFill>
                      <a:blip r:embed="rId4"/>
                      <a:stretch>
                        <a:fillRect/>
                      </a:stretch>
                    </p:blipFill>
                    <p:spPr>
                      <a:xfrm>
                        <a:off x="10127226" y="204242"/>
                        <a:ext cx="1764889" cy="70256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6CD43E41-5D13-1EA4-E484-198C5715B130}"/>
              </a:ext>
            </a:extLst>
          </p:cNvPr>
          <p:cNvPicPr>
            <a:picLocks noChangeAspect="1"/>
          </p:cNvPicPr>
          <p:nvPr/>
        </p:nvPicPr>
        <p:blipFill>
          <a:blip r:embed="rId5"/>
          <a:stretch>
            <a:fillRect/>
          </a:stretch>
        </p:blipFill>
        <p:spPr>
          <a:xfrm>
            <a:off x="1198880" y="1699334"/>
            <a:ext cx="10363200" cy="4239828"/>
          </a:xfrm>
          <a:prstGeom prst="rect">
            <a:avLst/>
          </a:prstGeom>
        </p:spPr>
      </p:pic>
      <p:sp>
        <p:nvSpPr>
          <p:cNvPr id="5" name="TextBox 4">
            <a:extLst>
              <a:ext uri="{FF2B5EF4-FFF2-40B4-BE49-F238E27FC236}">
                <a16:creationId xmlns:a16="http://schemas.microsoft.com/office/drawing/2014/main" id="{FBBF3119-35D1-4054-98E9-16B148356F73}"/>
              </a:ext>
            </a:extLst>
          </p:cNvPr>
          <p:cNvSpPr txBox="1"/>
          <p:nvPr/>
        </p:nvSpPr>
        <p:spPr>
          <a:xfrm>
            <a:off x="3157886" y="6122325"/>
            <a:ext cx="6445187" cy="369332"/>
          </a:xfrm>
          <a:prstGeom prst="rect">
            <a:avLst/>
          </a:prstGeom>
          <a:noFill/>
        </p:spPr>
        <p:txBody>
          <a:bodyPr wrap="square" rtlCol="0">
            <a:spAutoFit/>
          </a:bodyPr>
          <a:lstStyle/>
          <a:p>
            <a:pPr marL="285750" indent="-285750">
              <a:buFont typeface="Arial" panose="020B0604020202020204" pitchFamily="34" charset="0"/>
              <a:buChar char="•"/>
            </a:pPr>
            <a:r>
              <a:rPr lang="en-IN" dirty="0"/>
              <a:t>Patients with slope category 2 is having higher chest pain count </a:t>
            </a:r>
          </a:p>
        </p:txBody>
      </p:sp>
    </p:spTree>
    <p:extLst>
      <p:ext uri="{BB962C8B-B14F-4D97-AF65-F5344CB8AC3E}">
        <p14:creationId xmlns:p14="http://schemas.microsoft.com/office/powerpoint/2010/main" val="98327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341</TotalTime>
  <Words>378</Words>
  <Application>Microsoft Office PowerPoint</Application>
  <PresentationFormat>Widescreen</PresentationFormat>
  <Paragraphs>36</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Packager Shell Object</vt:lpstr>
      <vt:lpstr>Heart Disease Diagnostic Analysis</vt:lpstr>
      <vt:lpstr>Introduction</vt:lpstr>
      <vt:lpstr>Heart Disease Data Analysis</vt:lpstr>
      <vt:lpstr>Heart Disease Data Analysis</vt:lpstr>
      <vt:lpstr>Heart Disease Data Analysis</vt:lpstr>
      <vt:lpstr>Heart Disease Data Analysis</vt:lpstr>
      <vt:lpstr>Heart Disease Data Analysis</vt:lpstr>
      <vt:lpstr>Heart Disease Data Analysis</vt:lpstr>
      <vt:lpstr>Heart Disease Data Analysis</vt:lpstr>
      <vt:lpstr>Heart Disease Data Analysis</vt:lpstr>
      <vt:lpstr>Heart Disease 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 </dc:title>
  <dc:creator>Baskaran Jayachandran</dc:creator>
  <cp:lastModifiedBy>Baskaran Jayachandran</cp:lastModifiedBy>
  <cp:revision>16</cp:revision>
  <dcterms:created xsi:type="dcterms:W3CDTF">2024-02-16T15:46:21Z</dcterms:created>
  <dcterms:modified xsi:type="dcterms:W3CDTF">2024-04-04T17:19:07Z</dcterms:modified>
</cp:coreProperties>
</file>