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724" y="-6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annaadarsh.edu.in/"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9144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latin typeface="Times New Roman" pitchFamily="18" charset="0"/>
                <a:cs typeface="Times New Roman" pitchFamily="18" charset="0"/>
              </a:endParaRPr>
            </a:p>
          </p:txBody>
        </p:sp>
      </p:grpSp>
      <p:sp>
        <p:nvSpPr>
          <p:cNvPr id="5" name="object 5"/>
          <p:cNvSpPr/>
          <p:nvPr/>
        </p:nvSpPr>
        <p:spPr>
          <a:xfrm>
            <a:off x="8001000" y="11430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latin typeface="Times New Roman" pitchFamily="18" charset="0"/>
              <a:cs typeface="Times New Roman" pitchFamily="18" charset="0"/>
            </a:endParaRPr>
          </a:p>
        </p:txBody>
      </p:sp>
      <p:sp>
        <p:nvSpPr>
          <p:cNvPr id="7" name="object 7"/>
          <p:cNvSpPr txBox="1">
            <a:spLocks noGrp="1"/>
          </p:cNvSpPr>
          <p:nvPr>
            <p:ph type="ctrTitle"/>
          </p:nvPr>
        </p:nvSpPr>
        <p:spPr>
          <a:xfrm>
            <a:off x="-1676400" y="160020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itchFamily="18" charset="0"/>
                <a:cs typeface="Times New Roman" pitchFamily="18" charset="0"/>
              </a:rPr>
              <a:t>Employee Data Analysis using Excel</a:t>
            </a:r>
            <a:r>
              <a:rPr lang="en-US" b="1" i="0" dirty="0">
                <a:solidFill>
                  <a:srgbClr val="0F0F0F"/>
                </a:solidFill>
                <a:effectLst/>
                <a:latin typeface="Times New Roman" pitchFamily="18" charset="0"/>
                <a:cs typeface="Times New Roman" pitchFamily="18" charset="0"/>
              </a:rPr>
              <a:t> </a:t>
            </a:r>
            <a:br>
              <a:rPr lang="en-US" b="1" i="0" dirty="0">
                <a:solidFill>
                  <a:srgbClr val="0F0F0F"/>
                </a:solidFill>
                <a:effectLst/>
                <a:latin typeface="Times New Roman" pitchFamily="18" charset="0"/>
                <a:cs typeface="Times New Roman" pitchFamily="18" charset="0"/>
              </a:rPr>
            </a:br>
            <a:endParaRPr spc="15" dirty="0">
              <a:latin typeface="Times New Roman" pitchFamily="18" charset="0"/>
              <a:cs typeface="Times New Roman"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1</a:t>
            </a:fld>
            <a:endParaRPr spc="10" dirty="0">
              <a:latin typeface="Times New Roman" pitchFamily="18" charset="0"/>
              <a:cs typeface="Times New Roman" pitchFamily="18" charset="0"/>
            </a:endParaRPr>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524000" y="3200400"/>
            <a:ext cx="8610600" cy="2677656"/>
          </a:xfrm>
          <a:prstGeom prst="rect">
            <a:avLst/>
          </a:prstGeom>
          <a:noFill/>
        </p:spPr>
        <p:txBody>
          <a:bodyPr wrap="square" rtlCol="0">
            <a:spAutoFit/>
          </a:bodyPr>
          <a:lstStyle/>
          <a:p>
            <a:r>
              <a:rPr lang="en-US" sz="2400" dirty="0">
                <a:latin typeface="Times New Roman" pitchFamily="18" charset="0"/>
                <a:cs typeface="Times New Roman" pitchFamily="18" charset="0"/>
              </a:rPr>
              <a:t>STUDENT </a:t>
            </a:r>
            <a:r>
              <a:rPr lang="en-US" sz="2400" dirty="0" smtClean="0">
                <a:latin typeface="Times New Roman" pitchFamily="18" charset="0"/>
                <a:cs typeface="Times New Roman" pitchFamily="18" charset="0"/>
              </a:rPr>
              <a:t>NAME:		</a:t>
            </a:r>
            <a:r>
              <a:rPr lang="en-US" sz="2400" dirty="0" err="1" smtClean="0">
                <a:latin typeface="Times New Roman" pitchFamily="18" charset="0"/>
                <a:cs typeface="Times New Roman" pitchFamily="18" charset="0"/>
              </a:rPr>
              <a:t>Bhavadharini.V</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REGISTER </a:t>
            </a:r>
            <a:r>
              <a:rPr lang="en-US" sz="2400" dirty="0" smtClean="0">
                <a:latin typeface="Times New Roman" pitchFamily="18" charset="0"/>
                <a:cs typeface="Times New Roman" pitchFamily="18" charset="0"/>
              </a:rPr>
              <a:t>NO:		122201999</a:t>
            </a:r>
          </a:p>
          <a:p>
            <a:r>
              <a:rPr lang="en-US" sz="2400" dirty="0" smtClean="0">
                <a:latin typeface="Times New Roman" pitchFamily="18" charset="0"/>
                <a:cs typeface="Times New Roman" pitchFamily="18" charset="0"/>
              </a:rPr>
              <a:t>NAAN MUDHALVAN ID:	asunm1353122201999</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DEPARTMENT:		</a:t>
            </a:r>
            <a:r>
              <a:rPr lang="en-US" sz="2400" dirty="0" err="1" smtClean="0">
                <a:latin typeface="Times New Roman" pitchFamily="18" charset="0"/>
                <a:cs typeface="Times New Roman" pitchFamily="18" charset="0"/>
              </a:rPr>
              <a:t>B.Com</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Corporate </a:t>
            </a:r>
            <a:r>
              <a:rPr lang="en-US" sz="2400" dirty="0" err="1" smtClean="0">
                <a:latin typeface="Times New Roman" pitchFamily="18" charset="0"/>
                <a:cs typeface="Times New Roman" pitchFamily="18" charset="0"/>
              </a:rPr>
              <a:t>Secretaryship</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COLLEGE:  			</a:t>
            </a:r>
            <a:r>
              <a:rPr lang="en-US" sz="2400" dirty="0" smtClean="0">
                <a:latin typeface="Times New Roman" pitchFamily="18" charset="0"/>
                <a:cs typeface="Times New Roman" pitchFamily="18" charset="0"/>
              </a:rPr>
              <a:t>Anna </a:t>
            </a:r>
            <a:r>
              <a:rPr lang="en-US" sz="2400" dirty="0" err="1" smtClean="0">
                <a:latin typeface="Times New Roman" pitchFamily="18" charset="0"/>
                <a:cs typeface="Times New Roman" pitchFamily="18" charset="0"/>
              </a:rPr>
              <a:t>Adarsh</a:t>
            </a:r>
            <a:r>
              <a:rPr lang="en-US" sz="2400" dirty="0" smtClean="0">
                <a:latin typeface="Times New Roman" pitchFamily="18" charset="0"/>
                <a:cs typeface="Times New Roman" pitchFamily="18" charset="0"/>
              </a:rPr>
              <a:t> College for Women</a:t>
            </a:r>
            <a:endParaRPr lang="en-US" sz="2400" b="1" dirty="0" smtClean="0">
              <a:latin typeface="Times New Roman" pitchFamily="18" charset="0"/>
              <a:cs typeface="Times New Roman" pitchFamily="18" charset="0"/>
              <a:hlinkClick r:id="rId4"/>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7" name="Table 6"/>
          <p:cNvGraphicFramePr>
            <a:graphicFrameLocks noGrp="1"/>
          </p:cNvGraphicFramePr>
          <p:nvPr/>
        </p:nvGraphicFramePr>
        <p:xfrm>
          <a:off x="914400" y="1142996"/>
          <a:ext cx="8610598" cy="4648202"/>
        </p:xfrm>
        <a:graphic>
          <a:graphicData uri="http://schemas.openxmlformats.org/drawingml/2006/table">
            <a:tbl>
              <a:tblPr/>
              <a:tblGrid>
                <a:gridCol w="1320291"/>
                <a:gridCol w="1620068"/>
                <a:gridCol w="1620068"/>
                <a:gridCol w="1535573"/>
                <a:gridCol w="1704563"/>
                <a:gridCol w="810035"/>
              </a:tblGrid>
              <a:tr h="357554">
                <a:tc>
                  <a:txBody>
                    <a:bodyPr/>
                    <a:lstStyle/>
                    <a:p>
                      <a:pPr algn="l" fontAlgn="ctr"/>
                      <a:r>
                        <a:rPr lang="en-US" sz="1000" b="1" i="0" u="none" strike="noStrike" dirty="0">
                          <a:solidFill>
                            <a:srgbClr val="000000"/>
                          </a:solidFill>
                          <a:latin typeface="Calibri"/>
                        </a:rPr>
                        <a:t>Count of </a:t>
                      </a:r>
                      <a:r>
                        <a:rPr lang="en-US" sz="1000" b="1" i="0" u="none" strike="noStrike" dirty="0" err="1">
                          <a:solidFill>
                            <a:srgbClr val="000000"/>
                          </a:solidFill>
                          <a:latin typeface="Calibri"/>
                        </a:rPr>
                        <a:t>FirstName</a:t>
                      </a:r>
                      <a:endParaRPr lang="en-US" sz="1000" b="1" i="0" u="none" strike="noStrike" dirty="0">
                        <a:solidFill>
                          <a:srgbClr val="000000"/>
                        </a:solidFill>
                        <a:latin typeface="Calibri"/>
                      </a:endParaRPr>
                    </a:p>
                  </a:txBody>
                  <a:tcPr marL="6021" marR="6021" marT="6021" marB="0" anchor="ctr">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r>
                        <a:rPr lang="en-US" sz="1000" b="1" i="0" u="none" strike="noStrike" dirty="0">
                          <a:solidFill>
                            <a:srgbClr val="000000"/>
                          </a:solidFill>
                          <a:latin typeface="Calibri"/>
                        </a:rPr>
                        <a:t>Performance </a:t>
                      </a:r>
                      <a:r>
                        <a:rPr lang="en-US" sz="1000" b="1" i="0" u="none" strike="noStrike" dirty="0" err="1">
                          <a:solidFill>
                            <a:srgbClr val="000000"/>
                          </a:solidFill>
                          <a:latin typeface="Calibri"/>
                        </a:rPr>
                        <a:t>catagory</a:t>
                      </a:r>
                      <a:endParaRPr lang="en-US" sz="1000" b="1" i="0" u="none" strike="noStrike" dirty="0">
                        <a:solidFill>
                          <a:srgbClr val="000000"/>
                        </a:solidFill>
                        <a:latin typeface="Calibri"/>
                      </a:endParaRPr>
                    </a:p>
                  </a:txBody>
                  <a:tcPr marL="6021" marR="6021" marT="6021" marB="0" anchor="ctr">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endParaRPr lang="en-US" sz="1000" b="1" i="0" u="none" strike="noStrike">
                        <a:solidFill>
                          <a:srgbClr val="000000"/>
                        </a:solidFill>
                        <a:latin typeface="Calibri"/>
                      </a:endParaRPr>
                    </a:p>
                  </a:txBody>
                  <a:tcPr marL="6021" marR="6021" marT="6021" marB="0" anchor="ctr">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endParaRPr lang="en-US" sz="1000" b="1" i="0" u="none" strike="noStrike">
                        <a:solidFill>
                          <a:srgbClr val="000000"/>
                        </a:solidFill>
                        <a:latin typeface="Calibri"/>
                      </a:endParaRPr>
                    </a:p>
                  </a:txBody>
                  <a:tcPr marL="6021" marR="6021" marT="6021" marB="0" anchor="ctr">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endParaRPr lang="en-US" sz="1000" b="1" i="0" u="none" strike="noStrike">
                        <a:solidFill>
                          <a:srgbClr val="000000"/>
                        </a:solidFill>
                        <a:latin typeface="Calibri"/>
                      </a:endParaRPr>
                    </a:p>
                  </a:txBody>
                  <a:tcPr marL="6021" marR="6021" marT="6021" marB="0" anchor="ctr">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endParaRPr lang="en-US" sz="1000" b="1" i="0" u="none" strike="noStrike">
                        <a:solidFill>
                          <a:srgbClr val="000000"/>
                        </a:solidFill>
                        <a:latin typeface="Calibri"/>
                      </a:endParaRPr>
                    </a:p>
                  </a:txBody>
                  <a:tcPr marL="6021" marR="6021" marT="6021" marB="0" anchor="ctr">
                    <a:lnL>
                      <a:noFill/>
                    </a:lnL>
                    <a:lnR>
                      <a:noFill/>
                    </a:lnR>
                    <a:lnT>
                      <a:noFill/>
                    </a:lnT>
                    <a:lnB w="6350" cap="flat" cmpd="sng" algn="ctr">
                      <a:solidFill>
                        <a:srgbClr val="9BC2E6"/>
                      </a:solidFill>
                      <a:prstDash val="solid"/>
                      <a:round/>
                      <a:headEnd type="none" w="med" len="med"/>
                      <a:tailEnd type="none" w="med" len="med"/>
                    </a:lnB>
                    <a:solidFill>
                      <a:srgbClr val="DDEBF7"/>
                    </a:solidFill>
                  </a:tcPr>
                </a:tc>
              </a:tr>
              <a:tr h="357554">
                <a:tc>
                  <a:txBody>
                    <a:bodyPr/>
                    <a:lstStyle/>
                    <a:p>
                      <a:pPr algn="l" fontAlgn="ctr"/>
                      <a:r>
                        <a:rPr lang="en-US" sz="1000" b="1" i="0" u="none" strike="noStrike" dirty="0" err="1">
                          <a:solidFill>
                            <a:srgbClr val="000000"/>
                          </a:solidFill>
                          <a:latin typeface="Calibri"/>
                        </a:rPr>
                        <a:t>BusinessUnit</a:t>
                      </a:r>
                      <a:endParaRPr lang="en-US" sz="1000" b="1" i="0" u="none" strike="noStrike" dirty="0">
                        <a:solidFill>
                          <a:srgbClr val="000000"/>
                        </a:solidFill>
                        <a:latin typeface="Calibri"/>
                      </a:endParaRPr>
                    </a:p>
                  </a:txBody>
                  <a:tcPr marL="6021" marR="6021" marT="6021"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r>
                        <a:rPr lang="en-US" sz="1000" b="1" i="0" u="none" strike="noStrike" dirty="0" smtClean="0">
                          <a:solidFill>
                            <a:srgbClr val="000000"/>
                          </a:solidFill>
                          <a:latin typeface="Calibri"/>
                        </a:rPr>
                        <a:t>                                          High</a:t>
                      </a:r>
                      <a:endParaRPr lang="en-US" sz="1000" b="1" i="0" u="none" strike="noStrike" dirty="0">
                        <a:solidFill>
                          <a:srgbClr val="000000"/>
                        </a:solidFill>
                        <a:latin typeface="Calibri"/>
                      </a:endParaRPr>
                    </a:p>
                  </a:txBody>
                  <a:tcPr marL="6021" marR="6021" marT="6021"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r>
                        <a:rPr lang="en-US" sz="1000" b="1" i="0" u="none" strike="noStrike" dirty="0" smtClean="0">
                          <a:solidFill>
                            <a:srgbClr val="000000"/>
                          </a:solidFill>
                          <a:latin typeface="Calibri"/>
                        </a:rPr>
                        <a:t>                                           low</a:t>
                      </a:r>
                      <a:endParaRPr lang="en-US" sz="1000" b="1" i="0" u="none" strike="noStrike" dirty="0">
                        <a:solidFill>
                          <a:srgbClr val="000000"/>
                        </a:solidFill>
                        <a:latin typeface="Calibri"/>
                      </a:endParaRPr>
                    </a:p>
                  </a:txBody>
                  <a:tcPr marL="6021" marR="6021" marT="6021"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r>
                        <a:rPr lang="en-US" sz="1000" b="1" i="0" u="none" strike="noStrike" dirty="0" smtClean="0">
                          <a:solidFill>
                            <a:srgbClr val="000000"/>
                          </a:solidFill>
                          <a:latin typeface="Calibri"/>
                        </a:rPr>
                        <a:t>                                medium</a:t>
                      </a:r>
                      <a:endParaRPr lang="en-US" sz="1000" b="1" i="0" u="none" strike="noStrike" dirty="0">
                        <a:solidFill>
                          <a:srgbClr val="000000"/>
                        </a:solidFill>
                        <a:latin typeface="Calibri"/>
                      </a:endParaRPr>
                    </a:p>
                  </a:txBody>
                  <a:tcPr marL="6021" marR="6021" marT="6021"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r>
                        <a:rPr lang="en-US" sz="1000" b="1" i="0" u="none" strike="noStrike" dirty="0" smtClean="0">
                          <a:solidFill>
                            <a:srgbClr val="000000"/>
                          </a:solidFill>
                          <a:latin typeface="Calibri"/>
                        </a:rPr>
                        <a:t>                                      Very </a:t>
                      </a:r>
                      <a:r>
                        <a:rPr lang="en-US" sz="1000" b="1" i="0" u="none" strike="noStrike" dirty="0">
                          <a:solidFill>
                            <a:srgbClr val="000000"/>
                          </a:solidFill>
                          <a:latin typeface="Calibri"/>
                        </a:rPr>
                        <a:t>high</a:t>
                      </a:r>
                    </a:p>
                  </a:txBody>
                  <a:tcPr marL="6021" marR="6021" marT="6021"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r>
                        <a:rPr lang="en-US" sz="1000" b="1" i="0" u="none" strike="noStrike" dirty="0" smtClean="0">
                          <a:solidFill>
                            <a:srgbClr val="000000"/>
                          </a:solidFill>
                          <a:latin typeface="Calibri"/>
                        </a:rPr>
                        <a:t>      Grand </a:t>
                      </a:r>
                      <a:r>
                        <a:rPr lang="en-US" sz="1000" b="1" i="0" u="none" strike="noStrike" dirty="0">
                          <a:solidFill>
                            <a:srgbClr val="000000"/>
                          </a:solidFill>
                          <a:latin typeface="Calibri"/>
                        </a:rPr>
                        <a:t>Total</a:t>
                      </a:r>
                    </a:p>
                  </a:txBody>
                  <a:tcPr marL="6021" marR="6021" marT="6021"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r h="357554">
                <a:tc>
                  <a:txBody>
                    <a:bodyPr/>
                    <a:lstStyle/>
                    <a:p>
                      <a:pPr algn="l" fontAlgn="ctr"/>
                      <a:r>
                        <a:rPr lang="en-US" sz="1000" b="0" i="0" u="none" strike="noStrike">
                          <a:solidFill>
                            <a:srgbClr val="000000"/>
                          </a:solidFill>
                          <a:latin typeface="Calibri"/>
                        </a:rPr>
                        <a:t>BPC</a:t>
                      </a:r>
                    </a:p>
                  </a:txBody>
                  <a:tcPr marL="6021" marR="6021" marT="6021" marB="0" anchor="ctr">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ctr"/>
                      <a:r>
                        <a:rPr lang="en-US" sz="1000" b="0" i="0" u="none" strike="noStrike">
                          <a:solidFill>
                            <a:srgbClr val="000000"/>
                          </a:solidFill>
                          <a:latin typeface="Calibri"/>
                        </a:rPr>
                        <a:t>16</a:t>
                      </a:r>
                    </a:p>
                  </a:txBody>
                  <a:tcPr marL="6021" marR="6021" marT="6021" marB="0" anchor="ctr">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ctr"/>
                      <a:r>
                        <a:rPr lang="en-US" sz="1000" b="0" i="0" u="none" strike="noStrike">
                          <a:solidFill>
                            <a:srgbClr val="000000"/>
                          </a:solidFill>
                          <a:latin typeface="Calibri"/>
                        </a:rPr>
                        <a:t>34</a:t>
                      </a:r>
                    </a:p>
                  </a:txBody>
                  <a:tcPr marL="6021" marR="6021" marT="6021" marB="0" anchor="ctr">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ctr"/>
                      <a:r>
                        <a:rPr lang="en-US" sz="1000" b="0" i="0" u="none" strike="noStrike">
                          <a:solidFill>
                            <a:srgbClr val="000000"/>
                          </a:solidFill>
                          <a:latin typeface="Calibri"/>
                        </a:rPr>
                        <a:t>85</a:t>
                      </a:r>
                    </a:p>
                  </a:txBody>
                  <a:tcPr marL="6021" marR="6021" marT="6021" marB="0" anchor="ctr">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ctr"/>
                      <a:r>
                        <a:rPr lang="en-US" sz="1000" b="0" i="0" u="none" strike="noStrike">
                          <a:solidFill>
                            <a:srgbClr val="000000"/>
                          </a:solidFill>
                          <a:latin typeface="Calibri"/>
                        </a:rPr>
                        <a:t>15</a:t>
                      </a:r>
                    </a:p>
                  </a:txBody>
                  <a:tcPr marL="6021" marR="6021" marT="6021" marB="0" anchor="ctr">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ctr"/>
                      <a:r>
                        <a:rPr lang="en-US" sz="1000" b="0" i="0" u="none" strike="noStrike">
                          <a:solidFill>
                            <a:srgbClr val="000000"/>
                          </a:solidFill>
                          <a:latin typeface="Calibri"/>
                        </a:rPr>
                        <a:t>150</a:t>
                      </a:r>
                    </a:p>
                  </a:txBody>
                  <a:tcPr marL="6021" marR="6021" marT="6021" marB="0" anchor="ctr">
                    <a:lnL>
                      <a:noFill/>
                    </a:lnL>
                    <a:lnR>
                      <a:noFill/>
                    </a:lnR>
                    <a:lnT w="6350" cap="flat" cmpd="sng" algn="ctr">
                      <a:solidFill>
                        <a:srgbClr val="9BC2E6"/>
                      </a:solidFill>
                      <a:prstDash val="solid"/>
                      <a:round/>
                      <a:headEnd type="none" w="med" len="med"/>
                      <a:tailEnd type="none" w="med" len="med"/>
                    </a:lnT>
                    <a:lnB>
                      <a:noFill/>
                    </a:lnB>
                  </a:tcPr>
                </a:tc>
              </a:tr>
              <a:tr h="357554">
                <a:tc>
                  <a:txBody>
                    <a:bodyPr/>
                    <a:lstStyle/>
                    <a:p>
                      <a:pPr algn="l" fontAlgn="ctr"/>
                      <a:r>
                        <a:rPr lang="en-US" sz="1000" b="0" i="0" u="none" strike="noStrike">
                          <a:solidFill>
                            <a:srgbClr val="000000"/>
                          </a:solidFill>
                          <a:latin typeface="Calibri"/>
                        </a:rPr>
                        <a:t>CCDR</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18</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47</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65</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15</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145</a:t>
                      </a:r>
                    </a:p>
                  </a:txBody>
                  <a:tcPr marL="6021" marR="6021" marT="6021" marB="0" anchor="ctr">
                    <a:lnL>
                      <a:noFill/>
                    </a:lnL>
                    <a:lnR>
                      <a:noFill/>
                    </a:lnR>
                    <a:lnT>
                      <a:noFill/>
                    </a:lnT>
                    <a:lnB>
                      <a:noFill/>
                    </a:lnB>
                  </a:tcPr>
                </a:tc>
              </a:tr>
              <a:tr h="357554">
                <a:tc>
                  <a:txBody>
                    <a:bodyPr/>
                    <a:lstStyle/>
                    <a:p>
                      <a:pPr algn="l" fontAlgn="ctr"/>
                      <a:r>
                        <a:rPr lang="en-US" sz="1000" b="0" i="0" u="none" strike="noStrike">
                          <a:solidFill>
                            <a:srgbClr val="000000"/>
                          </a:solidFill>
                          <a:latin typeface="Calibri"/>
                        </a:rPr>
                        <a:t>EW</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21</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41</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78</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14</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154</a:t>
                      </a:r>
                    </a:p>
                  </a:txBody>
                  <a:tcPr marL="6021" marR="6021" marT="6021" marB="0" anchor="ctr">
                    <a:lnL>
                      <a:noFill/>
                    </a:lnL>
                    <a:lnR>
                      <a:noFill/>
                    </a:lnR>
                    <a:lnT>
                      <a:noFill/>
                    </a:lnT>
                    <a:lnB>
                      <a:noFill/>
                    </a:lnB>
                  </a:tcPr>
                </a:tc>
              </a:tr>
              <a:tr h="357554">
                <a:tc>
                  <a:txBody>
                    <a:bodyPr/>
                    <a:lstStyle/>
                    <a:p>
                      <a:pPr algn="l" fontAlgn="ctr"/>
                      <a:r>
                        <a:rPr lang="en-US" sz="1000" b="0" i="0" u="none" strike="noStrike">
                          <a:solidFill>
                            <a:srgbClr val="000000"/>
                          </a:solidFill>
                          <a:latin typeface="Calibri"/>
                        </a:rPr>
                        <a:t>MSC</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17</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39</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92</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9</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157</a:t>
                      </a:r>
                    </a:p>
                  </a:txBody>
                  <a:tcPr marL="6021" marR="6021" marT="6021" marB="0" anchor="ctr">
                    <a:lnL>
                      <a:noFill/>
                    </a:lnL>
                    <a:lnR>
                      <a:noFill/>
                    </a:lnR>
                    <a:lnT>
                      <a:noFill/>
                    </a:lnT>
                    <a:lnB>
                      <a:noFill/>
                    </a:lnB>
                  </a:tcPr>
                </a:tc>
              </a:tr>
              <a:tr h="357554">
                <a:tc>
                  <a:txBody>
                    <a:bodyPr/>
                    <a:lstStyle/>
                    <a:p>
                      <a:pPr algn="l" fontAlgn="ctr"/>
                      <a:r>
                        <a:rPr lang="en-US" sz="1000" b="0" i="0" u="none" strike="noStrike">
                          <a:solidFill>
                            <a:srgbClr val="000000"/>
                          </a:solidFill>
                          <a:latin typeface="Calibri"/>
                        </a:rPr>
                        <a:t>NEL</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21</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41</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77</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15</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154</a:t>
                      </a:r>
                    </a:p>
                  </a:txBody>
                  <a:tcPr marL="6021" marR="6021" marT="6021" marB="0" anchor="ctr">
                    <a:lnL>
                      <a:noFill/>
                    </a:lnL>
                    <a:lnR>
                      <a:noFill/>
                    </a:lnR>
                    <a:lnT>
                      <a:noFill/>
                    </a:lnT>
                    <a:lnB>
                      <a:noFill/>
                    </a:lnB>
                  </a:tcPr>
                </a:tc>
              </a:tr>
              <a:tr h="357554">
                <a:tc>
                  <a:txBody>
                    <a:bodyPr/>
                    <a:lstStyle/>
                    <a:p>
                      <a:pPr algn="l" fontAlgn="ctr"/>
                      <a:r>
                        <a:rPr lang="en-US" sz="1000" b="0" i="0" u="none" strike="noStrike">
                          <a:solidFill>
                            <a:srgbClr val="000000"/>
                          </a:solidFill>
                          <a:latin typeface="Calibri"/>
                        </a:rPr>
                        <a:t>PL</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29</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33</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69</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12</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143</a:t>
                      </a:r>
                    </a:p>
                  </a:txBody>
                  <a:tcPr marL="6021" marR="6021" marT="6021" marB="0" anchor="ctr">
                    <a:lnL>
                      <a:noFill/>
                    </a:lnL>
                    <a:lnR>
                      <a:noFill/>
                    </a:lnR>
                    <a:lnT>
                      <a:noFill/>
                    </a:lnT>
                    <a:lnB>
                      <a:noFill/>
                    </a:lnB>
                  </a:tcPr>
                </a:tc>
              </a:tr>
              <a:tr h="357554">
                <a:tc>
                  <a:txBody>
                    <a:bodyPr/>
                    <a:lstStyle/>
                    <a:p>
                      <a:pPr algn="l" fontAlgn="ctr"/>
                      <a:r>
                        <a:rPr lang="en-US" sz="1000" b="0" i="0" u="none" strike="noStrike">
                          <a:solidFill>
                            <a:srgbClr val="000000"/>
                          </a:solidFill>
                          <a:latin typeface="Calibri"/>
                        </a:rPr>
                        <a:t>PYZ</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26</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41</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75</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15</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157</a:t>
                      </a:r>
                    </a:p>
                  </a:txBody>
                  <a:tcPr marL="6021" marR="6021" marT="6021" marB="0" anchor="ctr">
                    <a:lnL>
                      <a:noFill/>
                    </a:lnL>
                    <a:lnR>
                      <a:noFill/>
                    </a:lnR>
                    <a:lnT>
                      <a:noFill/>
                    </a:lnT>
                    <a:lnB>
                      <a:noFill/>
                    </a:lnB>
                  </a:tcPr>
                </a:tc>
              </a:tr>
              <a:tr h="357554">
                <a:tc>
                  <a:txBody>
                    <a:bodyPr/>
                    <a:lstStyle/>
                    <a:p>
                      <a:pPr algn="l" fontAlgn="ctr"/>
                      <a:r>
                        <a:rPr lang="en-US" sz="1000" b="0" i="0" u="none" strike="noStrike">
                          <a:solidFill>
                            <a:srgbClr val="000000"/>
                          </a:solidFill>
                          <a:latin typeface="Calibri"/>
                        </a:rPr>
                        <a:t>SVG</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26</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43</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82</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16</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167</a:t>
                      </a:r>
                    </a:p>
                  </a:txBody>
                  <a:tcPr marL="6021" marR="6021" marT="6021" marB="0" anchor="ctr">
                    <a:lnL>
                      <a:noFill/>
                    </a:lnL>
                    <a:lnR>
                      <a:noFill/>
                    </a:lnR>
                    <a:lnT>
                      <a:noFill/>
                    </a:lnT>
                    <a:lnB>
                      <a:noFill/>
                    </a:lnB>
                  </a:tcPr>
                </a:tc>
              </a:tr>
              <a:tr h="357554">
                <a:tc>
                  <a:txBody>
                    <a:bodyPr/>
                    <a:lstStyle/>
                    <a:p>
                      <a:pPr algn="l" fontAlgn="ctr"/>
                      <a:r>
                        <a:rPr lang="en-US" sz="1000" b="0" i="0" u="none" strike="noStrike">
                          <a:solidFill>
                            <a:srgbClr val="000000"/>
                          </a:solidFill>
                          <a:latin typeface="Calibri"/>
                        </a:rPr>
                        <a:t>TNS</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21</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45</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71</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13</a:t>
                      </a:r>
                    </a:p>
                  </a:txBody>
                  <a:tcPr marL="6021" marR="6021" marT="6021" marB="0" anchor="ctr">
                    <a:lnL>
                      <a:noFill/>
                    </a:lnL>
                    <a:lnR>
                      <a:noFill/>
                    </a:lnR>
                    <a:lnT>
                      <a:noFill/>
                    </a:lnT>
                    <a:lnB>
                      <a:noFill/>
                    </a:lnB>
                  </a:tcPr>
                </a:tc>
                <a:tc>
                  <a:txBody>
                    <a:bodyPr/>
                    <a:lstStyle/>
                    <a:p>
                      <a:pPr algn="r" fontAlgn="ctr"/>
                      <a:r>
                        <a:rPr lang="en-US" sz="1000" b="0" i="0" u="none" strike="noStrike">
                          <a:solidFill>
                            <a:srgbClr val="000000"/>
                          </a:solidFill>
                          <a:latin typeface="Calibri"/>
                        </a:rPr>
                        <a:t>150</a:t>
                      </a:r>
                    </a:p>
                  </a:txBody>
                  <a:tcPr marL="6021" marR="6021" marT="6021" marB="0" anchor="ctr">
                    <a:lnL>
                      <a:noFill/>
                    </a:lnL>
                    <a:lnR>
                      <a:noFill/>
                    </a:lnR>
                    <a:lnT>
                      <a:noFill/>
                    </a:lnT>
                    <a:lnB>
                      <a:noFill/>
                    </a:lnB>
                  </a:tcPr>
                </a:tc>
              </a:tr>
              <a:tr h="357554">
                <a:tc>
                  <a:txBody>
                    <a:bodyPr/>
                    <a:lstStyle/>
                    <a:p>
                      <a:pPr algn="l" fontAlgn="ctr"/>
                      <a:r>
                        <a:rPr lang="en-US" sz="1000" b="0" i="0" u="none" strike="noStrike">
                          <a:solidFill>
                            <a:srgbClr val="000000"/>
                          </a:solidFill>
                          <a:latin typeface="Calibri"/>
                        </a:rPr>
                        <a:t>WBL</a:t>
                      </a:r>
                    </a:p>
                  </a:txBody>
                  <a:tcPr marL="6021" marR="6021" marT="6021" marB="0" anchor="ctr">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ctr"/>
                      <a:r>
                        <a:rPr lang="en-US" sz="1000" b="0" i="0" u="none" strike="noStrike">
                          <a:solidFill>
                            <a:srgbClr val="000000"/>
                          </a:solidFill>
                          <a:latin typeface="Calibri"/>
                        </a:rPr>
                        <a:t>25</a:t>
                      </a:r>
                    </a:p>
                  </a:txBody>
                  <a:tcPr marL="6021" marR="6021" marT="6021" marB="0" anchor="ctr">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ctr"/>
                      <a:r>
                        <a:rPr lang="en-US" sz="1000" b="0" i="0" u="none" strike="noStrike">
                          <a:solidFill>
                            <a:srgbClr val="000000"/>
                          </a:solidFill>
                          <a:latin typeface="Calibri"/>
                        </a:rPr>
                        <a:t>34</a:t>
                      </a:r>
                    </a:p>
                  </a:txBody>
                  <a:tcPr marL="6021" marR="6021" marT="6021" marB="0" anchor="ctr">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ctr"/>
                      <a:r>
                        <a:rPr lang="en-US" sz="1000" b="0" i="0" u="none" strike="noStrike">
                          <a:solidFill>
                            <a:srgbClr val="000000"/>
                          </a:solidFill>
                          <a:latin typeface="Calibri"/>
                        </a:rPr>
                        <a:t>84</a:t>
                      </a:r>
                    </a:p>
                  </a:txBody>
                  <a:tcPr marL="6021" marR="6021" marT="6021" marB="0" anchor="ctr">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ctr"/>
                      <a:r>
                        <a:rPr lang="en-US" sz="1000" b="0" i="0" u="none" strike="noStrike">
                          <a:solidFill>
                            <a:srgbClr val="000000"/>
                          </a:solidFill>
                          <a:latin typeface="Calibri"/>
                        </a:rPr>
                        <a:t>13</a:t>
                      </a:r>
                    </a:p>
                  </a:txBody>
                  <a:tcPr marL="6021" marR="6021" marT="6021" marB="0" anchor="ctr">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ctr"/>
                      <a:r>
                        <a:rPr lang="en-US" sz="1000" b="0" i="0" u="none" strike="noStrike">
                          <a:solidFill>
                            <a:srgbClr val="000000"/>
                          </a:solidFill>
                          <a:latin typeface="Calibri"/>
                        </a:rPr>
                        <a:t>156</a:t>
                      </a:r>
                    </a:p>
                  </a:txBody>
                  <a:tcPr marL="6021" marR="6021" marT="6021" marB="0" anchor="ctr">
                    <a:lnL>
                      <a:noFill/>
                    </a:lnL>
                    <a:lnR>
                      <a:noFill/>
                    </a:lnR>
                    <a:lnT>
                      <a:noFill/>
                    </a:lnT>
                    <a:lnB w="6350" cap="flat" cmpd="sng" algn="ctr">
                      <a:solidFill>
                        <a:srgbClr val="9BC2E6"/>
                      </a:solidFill>
                      <a:prstDash val="solid"/>
                      <a:round/>
                      <a:headEnd type="none" w="med" len="med"/>
                      <a:tailEnd type="none" w="med" len="med"/>
                    </a:lnB>
                  </a:tcPr>
                </a:tc>
              </a:tr>
              <a:tr h="357554">
                <a:tc>
                  <a:txBody>
                    <a:bodyPr/>
                    <a:lstStyle/>
                    <a:p>
                      <a:pPr algn="l" fontAlgn="ctr"/>
                      <a:r>
                        <a:rPr lang="en-US" sz="1000" b="1" i="0" u="none" strike="noStrike">
                          <a:solidFill>
                            <a:srgbClr val="000000"/>
                          </a:solidFill>
                          <a:latin typeface="Calibri"/>
                        </a:rPr>
                        <a:t>Grand Total</a:t>
                      </a:r>
                    </a:p>
                  </a:txBody>
                  <a:tcPr marL="6021" marR="6021" marT="6021"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ctr"/>
                      <a:r>
                        <a:rPr lang="en-US" sz="1000" b="1" i="0" u="none" strike="noStrike">
                          <a:solidFill>
                            <a:srgbClr val="000000"/>
                          </a:solidFill>
                          <a:latin typeface="Calibri"/>
                        </a:rPr>
                        <a:t>220</a:t>
                      </a:r>
                    </a:p>
                  </a:txBody>
                  <a:tcPr marL="6021" marR="6021" marT="6021"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ctr"/>
                      <a:r>
                        <a:rPr lang="en-US" sz="1000" b="1" i="0" u="none" strike="noStrike">
                          <a:solidFill>
                            <a:srgbClr val="000000"/>
                          </a:solidFill>
                          <a:latin typeface="Calibri"/>
                        </a:rPr>
                        <a:t>398</a:t>
                      </a:r>
                    </a:p>
                  </a:txBody>
                  <a:tcPr marL="6021" marR="6021" marT="6021"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ctr"/>
                      <a:r>
                        <a:rPr lang="en-US" sz="1000" b="1" i="0" u="none" strike="noStrike">
                          <a:solidFill>
                            <a:srgbClr val="000000"/>
                          </a:solidFill>
                          <a:latin typeface="Calibri"/>
                        </a:rPr>
                        <a:t>778</a:t>
                      </a:r>
                    </a:p>
                  </a:txBody>
                  <a:tcPr marL="6021" marR="6021" marT="6021"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ctr"/>
                      <a:r>
                        <a:rPr lang="en-US" sz="1000" b="1" i="0" u="none" strike="noStrike">
                          <a:solidFill>
                            <a:srgbClr val="000000"/>
                          </a:solidFill>
                          <a:latin typeface="Calibri"/>
                        </a:rPr>
                        <a:t>137</a:t>
                      </a:r>
                    </a:p>
                  </a:txBody>
                  <a:tcPr marL="6021" marR="6021" marT="6021"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ctr"/>
                      <a:r>
                        <a:rPr lang="en-US" sz="1000" b="1" i="0" u="none" strike="noStrike" dirty="0">
                          <a:solidFill>
                            <a:srgbClr val="000000"/>
                          </a:solidFill>
                          <a:latin typeface="Calibri"/>
                        </a:rPr>
                        <a:t>1533</a:t>
                      </a:r>
                    </a:p>
                  </a:txBody>
                  <a:tcPr marL="6021" marR="6021" marT="6021"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88392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054668"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itchFamily="18" charset="0"/>
                <a:cs typeface="Times New Roman" pitchFamily="18" charset="0"/>
              </a:rPr>
              <a:t>R</a:t>
            </a:r>
            <a:r>
              <a:rPr spc="-40" dirty="0">
                <a:latin typeface="Times New Roman" pitchFamily="18" charset="0"/>
                <a:cs typeface="Times New Roman" pitchFamily="18" charset="0"/>
              </a:rPr>
              <a:t>E</a:t>
            </a:r>
            <a:r>
              <a:rPr spc="15" dirty="0">
                <a:latin typeface="Times New Roman" pitchFamily="18" charset="0"/>
                <a:cs typeface="Times New Roman" pitchFamily="18" charset="0"/>
              </a:rPr>
              <a:t>S</a:t>
            </a:r>
            <a:r>
              <a:rPr spc="-30" dirty="0">
                <a:latin typeface="Times New Roman" pitchFamily="18" charset="0"/>
                <a:cs typeface="Times New Roman" pitchFamily="18" charset="0"/>
              </a:rPr>
              <a:t>U</a:t>
            </a:r>
            <a:r>
              <a:rPr spc="-405" dirty="0">
                <a:latin typeface="Times New Roman" pitchFamily="18" charset="0"/>
                <a:cs typeface="Times New Roman" pitchFamily="18" charset="0"/>
              </a:rPr>
              <a:t>L</a:t>
            </a:r>
            <a:r>
              <a:rPr dirty="0">
                <a:latin typeface="Times New Roman" pitchFamily="18" charset="0"/>
                <a:cs typeface="Times New Roman" pitchFamily="18" charset="0"/>
              </a:rPr>
              <a:t>TS</a:t>
            </a:r>
          </a:p>
        </p:txBody>
      </p:sp>
      <p:sp>
        <p:nvSpPr>
          <p:cNvPr id="9" name="object 9"/>
          <p:cNvSpPr txBox="1"/>
          <p:nvPr/>
        </p:nvSpPr>
        <p:spPr>
          <a:xfrm>
            <a:off x="11277218"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itchFamily="18" charset="0"/>
                <a:cs typeface="Times New Roman" pitchFamily="18" charset="0"/>
              </a:rPr>
              <a:pPr marL="38100">
                <a:lnSpc>
                  <a:spcPct val="100000"/>
                </a:lnSpc>
                <a:spcBef>
                  <a:spcPts val="55"/>
                </a:spcBef>
              </a:pPr>
              <a:t>11</a:t>
            </a:fld>
            <a:endParaRPr sz="1100">
              <a:latin typeface="Times New Roman" pitchFamily="18" charset="0"/>
              <a:cs typeface="Times New Roman" pitchFamily="18" charset="0"/>
            </a:endParaRPr>
          </a:p>
        </p:txBody>
      </p:sp>
      <p:sp>
        <p:nvSpPr>
          <p:cNvPr id="2050" name="AutoShape 2" descr="blob:https://web.whatsapp.com/97de6a7e-fbab-4b5f-9f08-67d7e9c48d7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052" name="AutoShape 4" descr="blob:https://web.whatsapp.com/97de6a7e-fbab-4b5f-9f08-67d7e9c48d7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054" name="AutoShape 6" descr="blob:https://web.whatsapp.com/97de6a7e-fbab-4b5f-9f08-67d7e9c48d7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056" name="AutoShape 8" descr="blob:https://web.whatsapp.com/97de6a7e-fbab-4b5f-9f08-67d7e9c48d7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058" name="AutoShape 10" descr="blob:https://web.whatsapp.com/8938229d-3d26-4225-9abe-6e828d50854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060" name="AutoShape 12" descr="8938229d-3d26-4225-9abe-6e828d508542 (1345×555)"/>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pic>
        <p:nvPicPr>
          <p:cNvPr id="15" name="Picture 14" descr="WhatsApp Image 2024-09-01 at 12.53.23 PM.jpeg"/>
          <p:cNvPicPr>
            <a:picLocks noChangeAspect="1"/>
          </p:cNvPicPr>
          <p:nvPr/>
        </p:nvPicPr>
        <p:blipFill>
          <a:blip r:embed="rId3"/>
          <a:stretch>
            <a:fillRect/>
          </a:stretch>
        </p:blipFill>
        <p:spPr>
          <a:xfrm>
            <a:off x="914399" y="1676400"/>
            <a:ext cx="10133227" cy="4419600"/>
          </a:xfrm>
          <a:prstGeom prst="rect">
            <a:avLst/>
          </a:prstGeom>
        </p:spPr>
      </p:pic>
      <p:sp>
        <p:nvSpPr>
          <p:cNvPr id="2062" name="AutoShape 14" descr="8938229d-3d26-4225-9abe-6e828d508542 (1345×555)"/>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2064" name="AutoShape 16" descr="8938229d-3d26-4225-9abe-6e828d508542 (1345×555)"/>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
        <p:nvSpPr>
          <p:cNvPr id="17" name="TextBox 16"/>
          <p:cNvSpPr txBox="1"/>
          <p:nvPr/>
        </p:nvSpPr>
        <p:spPr>
          <a:xfrm>
            <a:off x="762000" y="1219200"/>
            <a:ext cx="1718740" cy="400110"/>
          </a:xfrm>
          <a:prstGeom prst="rect">
            <a:avLst/>
          </a:prstGeom>
          <a:noFill/>
        </p:spPr>
        <p:txBody>
          <a:bodyPr wrap="none" rtlCol="0">
            <a:spAutoFit/>
          </a:bodyPr>
          <a:lstStyle/>
          <a:p>
            <a:r>
              <a:rPr lang="en-US" sz="2000" b="1" dirty="0" smtClean="0">
                <a:latin typeface="Times New Roman" pitchFamily="18" charset="0"/>
                <a:cs typeface="Times New Roman" pitchFamily="18" charset="0"/>
              </a:rPr>
              <a:t>BAR GRAPH</a:t>
            </a:r>
            <a:endParaRPr lang="en-US" sz="2000" b="1"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10681335" cy="307777"/>
          </a:xfrm>
        </p:spPr>
        <p:txBody>
          <a:bodyPr/>
          <a:lstStyle/>
          <a:p>
            <a:r>
              <a:rPr lang="en-US" sz="2000" dirty="0" smtClean="0">
                <a:latin typeface="Times New Roman" pitchFamily="18" charset="0"/>
                <a:cs typeface="Times New Roman" pitchFamily="18" charset="0"/>
              </a:rPr>
              <a:t>PIE CHART</a:t>
            </a:r>
            <a:endParaRPr lang="en-US" sz="2000" dirty="0">
              <a:latin typeface="Times New Roman" pitchFamily="18" charset="0"/>
              <a:cs typeface="Times New Roman" pitchFamily="18" charset="0"/>
            </a:endParaRPr>
          </a:p>
        </p:txBody>
      </p:sp>
      <p:pic>
        <p:nvPicPr>
          <p:cNvPr id="3" name="Picture 2" descr="WhatsApp Image 2024-09-01 at 12.52.30 PM.jpeg"/>
          <p:cNvPicPr>
            <a:picLocks noChangeAspect="1"/>
          </p:cNvPicPr>
          <p:nvPr/>
        </p:nvPicPr>
        <p:blipFill>
          <a:blip r:embed="rId2"/>
          <a:stretch>
            <a:fillRect/>
          </a:stretch>
        </p:blipFill>
        <p:spPr>
          <a:xfrm>
            <a:off x="609600" y="990601"/>
            <a:ext cx="7863832" cy="4876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219200"/>
            <a:ext cx="7848600" cy="3000821"/>
          </a:xfrm>
          <a:prstGeom prst="rect">
            <a:avLst/>
          </a:prstGeom>
        </p:spPr>
        <p:txBody>
          <a:bodyPr wrap="square">
            <a:spAutoFit/>
          </a:bodyPr>
          <a:lstStyle/>
          <a:p>
            <a:pPr>
              <a:lnSpc>
                <a:spcPct val="150000"/>
              </a:lnSpc>
              <a:buFont typeface="Wingdings" pitchFamily="2" charset="2"/>
              <a:buChar char="ü"/>
            </a:pPr>
            <a:r>
              <a:rPr lang="en-US" dirty="0" smtClean="0"/>
              <a:t>In any organization, the main task is people handling because the main task is to manage people who are the main assets of the organization as they are the person to </a:t>
            </a:r>
            <a:r>
              <a:rPr lang="en-US" dirty="0" err="1" smtClean="0"/>
              <a:t>fulfil</a:t>
            </a:r>
            <a:r>
              <a:rPr lang="en-US" dirty="0" smtClean="0"/>
              <a:t> the ultimate goal of the company.</a:t>
            </a:r>
          </a:p>
          <a:p>
            <a:pPr>
              <a:lnSpc>
                <a:spcPct val="150000"/>
              </a:lnSpc>
              <a:buFont typeface="Wingdings" pitchFamily="2" charset="2"/>
              <a:buChar char="ü"/>
            </a:pPr>
            <a:r>
              <a:rPr lang="en-US" dirty="0" smtClean="0"/>
              <a:t>There is a saying that “when you are an employee, success definition for you to grow yourself but at the time when you become a leader the definition of success is to grow others. And that is where employee performance analysis plays a huge role”.</a:t>
            </a:r>
            <a:endParaRPr lang="en-US"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itchFamily="18" charset="0"/>
                <a:cs typeface="Times New Roman"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itchFamily="18" charset="0"/>
                <a:cs typeface="Times New Roman"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itchFamily="18" charset="0"/>
              <a:cs typeface="Times New Roman" pitchFamily="18" charset="0"/>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a:spLocks noGrp="1"/>
          </p:cNvSpPr>
          <p:nvPr>
            <p:ph type="title"/>
          </p:nvPr>
        </p:nvSpPr>
        <p:spPr>
          <a:xfrm>
            <a:off x="739775" y="829627"/>
            <a:ext cx="3909695" cy="1324722"/>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itchFamily="18" charset="0"/>
                <a:cs typeface="Times New Roman" pitchFamily="18" charset="0"/>
              </a:rPr>
              <a:t>PROJECT</a:t>
            </a:r>
            <a:r>
              <a:rPr sz="4250" spc="-85" dirty="0">
                <a:latin typeface="Times New Roman" pitchFamily="18" charset="0"/>
                <a:cs typeface="Times New Roman" pitchFamily="18" charset="0"/>
              </a:rPr>
              <a:t> </a:t>
            </a:r>
            <a:r>
              <a:rPr sz="4250" spc="25" dirty="0">
                <a:latin typeface="Times New Roman" pitchFamily="18" charset="0"/>
                <a:cs typeface="Times New Roman" pitchFamily="18" charset="0"/>
              </a:rPr>
              <a:t>TITLE</a:t>
            </a:r>
            <a:endParaRPr sz="4250">
              <a:latin typeface="Times New Roman" pitchFamily="18" charset="0"/>
              <a:cs typeface="Times New Roman"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2</a:t>
            </a:fld>
            <a:endParaRPr spc="10" dirty="0">
              <a:latin typeface="Times New Roman" pitchFamily="18" charset="0"/>
              <a:cs typeface="Times New Roman" pitchFamily="18" charset="0"/>
            </a:endParaRPr>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itchFamily="18" charset="0"/>
                <a:cs typeface="Times New Roman" pitchFamily="18" charset="0"/>
              </a:rPr>
              <a:t>Employee Performance Analysis using Excel</a:t>
            </a:r>
            <a:endParaRPr lang="en-IN" sz="2800" dirty="0">
              <a:solidFill>
                <a:srgbClr val="7030A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9" y="28579"/>
            <a:ext cx="12469044"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itchFamily="18" charset="0"/>
              <a:cs typeface="Times New Roman" pitchFamily="18" charset="0"/>
            </a:endParaRPr>
          </a:p>
        </p:txBody>
      </p:sp>
      <p:grpSp>
        <p:nvGrpSpPr>
          <p:cNvPr id="3" name="object 3"/>
          <p:cNvGrpSpPr/>
          <p:nvPr/>
        </p:nvGrpSpPr>
        <p:grpSpPr>
          <a:xfrm>
            <a:off x="7443849" y="0"/>
            <a:ext cx="4748151"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itchFamily="18" charset="0"/>
                <a:cs typeface="Times New Roman"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itchFamily="18" charset="0"/>
                <a:cs typeface="Times New Roman"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grpSp>
      <p:sp>
        <p:nvSpPr>
          <p:cNvPr id="13" name="object 13"/>
          <p:cNvSpPr/>
          <p:nvPr/>
        </p:nvSpPr>
        <p:spPr>
          <a:xfrm>
            <a:off x="0" y="4010025"/>
            <a:ext cx="447221"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4" name="object 14"/>
          <p:cNvSpPr txBox="1"/>
          <p:nvPr/>
        </p:nvSpPr>
        <p:spPr>
          <a:xfrm>
            <a:off x="752475" y="6486037"/>
            <a:ext cx="1771754"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imes New Roman" pitchFamily="18" charset="0"/>
                <a:cs typeface="Times New Roman" pitchFamily="18" charset="0"/>
              </a:rPr>
              <a:t>3/21/202</a:t>
            </a:r>
            <a:r>
              <a:rPr sz="1100" spc="10" dirty="0">
                <a:solidFill>
                  <a:srgbClr val="2D83C3"/>
                </a:solidFill>
                <a:latin typeface="Times New Roman" pitchFamily="18" charset="0"/>
                <a:cs typeface="Times New Roman" pitchFamily="18" charset="0"/>
              </a:rPr>
              <a:t>4</a:t>
            </a:r>
            <a:r>
              <a:rPr sz="1100" dirty="0">
                <a:solidFill>
                  <a:srgbClr val="2D83C3"/>
                </a:solidFill>
                <a:latin typeface="Times New Roman" pitchFamily="18" charset="0"/>
                <a:cs typeface="Times New Roman" pitchFamily="18" charset="0"/>
              </a:rPr>
              <a:t> </a:t>
            </a:r>
            <a:r>
              <a:rPr sz="1100" spc="130" dirty="0">
                <a:solidFill>
                  <a:srgbClr val="2D83C3"/>
                </a:solidFill>
                <a:latin typeface="Times New Roman" pitchFamily="18" charset="0"/>
                <a:cs typeface="Times New Roman" pitchFamily="18" charset="0"/>
              </a:rPr>
              <a:t> </a:t>
            </a:r>
            <a:r>
              <a:rPr sz="1100" b="1" spc="50" dirty="0">
                <a:solidFill>
                  <a:srgbClr val="2D83C3"/>
                </a:solidFill>
                <a:latin typeface="Times New Roman" pitchFamily="18" charset="0"/>
                <a:cs typeface="Times New Roman" pitchFamily="18" charset="0"/>
              </a:rPr>
              <a:t>A</a:t>
            </a:r>
            <a:r>
              <a:rPr sz="1100" b="1" spc="15" dirty="0">
                <a:solidFill>
                  <a:srgbClr val="2D83C3"/>
                </a:solidFill>
                <a:latin typeface="Times New Roman" pitchFamily="18" charset="0"/>
                <a:cs typeface="Times New Roman" pitchFamily="18" charset="0"/>
              </a:rPr>
              <a:t>nnu</a:t>
            </a:r>
            <a:r>
              <a:rPr sz="1100" b="1" spc="10" dirty="0">
                <a:solidFill>
                  <a:srgbClr val="2D83C3"/>
                </a:solidFill>
                <a:latin typeface="Times New Roman" pitchFamily="18" charset="0"/>
                <a:cs typeface="Times New Roman" pitchFamily="18" charset="0"/>
              </a:rPr>
              <a:t>al</a:t>
            </a:r>
            <a:r>
              <a:rPr sz="1100" b="1" spc="-140" dirty="0">
                <a:solidFill>
                  <a:srgbClr val="2D83C3"/>
                </a:solidFill>
                <a:latin typeface="Times New Roman" pitchFamily="18" charset="0"/>
                <a:cs typeface="Times New Roman" pitchFamily="18" charset="0"/>
              </a:rPr>
              <a:t> </a:t>
            </a:r>
            <a:r>
              <a:rPr sz="1100" b="1" dirty="0">
                <a:solidFill>
                  <a:srgbClr val="2D83C3"/>
                </a:solidFill>
                <a:latin typeface="Times New Roman" pitchFamily="18" charset="0"/>
                <a:cs typeface="Times New Roman" pitchFamily="18" charset="0"/>
              </a:rPr>
              <a:t>R</a:t>
            </a:r>
            <a:r>
              <a:rPr sz="1100" b="1" spc="35" dirty="0">
                <a:solidFill>
                  <a:srgbClr val="2D83C3"/>
                </a:solidFill>
                <a:latin typeface="Times New Roman" pitchFamily="18" charset="0"/>
                <a:cs typeface="Times New Roman" pitchFamily="18" charset="0"/>
              </a:rPr>
              <a:t>e</a:t>
            </a:r>
            <a:r>
              <a:rPr sz="1100" b="1" spc="90" dirty="0">
                <a:solidFill>
                  <a:srgbClr val="2D83C3"/>
                </a:solidFill>
                <a:latin typeface="Times New Roman" pitchFamily="18" charset="0"/>
                <a:cs typeface="Times New Roman" pitchFamily="18" charset="0"/>
              </a:rPr>
              <a:t>v</a:t>
            </a:r>
            <a:r>
              <a:rPr sz="1100" b="1" spc="-35" dirty="0">
                <a:solidFill>
                  <a:srgbClr val="2D83C3"/>
                </a:solidFill>
                <a:latin typeface="Times New Roman" pitchFamily="18" charset="0"/>
                <a:cs typeface="Times New Roman" pitchFamily="18" charset="0"/>
              </a:rPr>
              <a:t>i</a:t>
            </a:r>
            <a:r>
              <a:rPr sz="1100" b="1" spc="35" dirty="0">
                <a:solidFill>
                  <a:srgbClr val="2D83C3"/>
                </a:solidFill>
                <a:latin typeface="Times New Roman" pitchFamily="18" charset="0"/>
                <a:cs typeface="Times New Roman" pitchFamily="18" charset="0"/>
              </a:rPr>
              <a:t>e</a:t>
            </a:r>
            <a:r>
              <a:rPr sz="1100" b="1" spc="15" dirty="0">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15" name="object 15"/>
          <p:cNvSpPr/>
          <p:nvPr/>
        </p:nvSpPr>
        <p:spPr>
          <a:xfrm>
            <a:off x="7362826" y="447675"/>
            <a:ext cx="361582"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latin typeface="Times New Roman" pitchFamily="18" charset="0"/>
              <a:cs typeface="Times New Roman" pitchFamily="18" charset="0"/>
            </a:endParaRPr>
          </a:p>
        </p:txBody>
      </p:sp>
      <p:sp>
        <p:nvSpPr>
          <p:cNvPr id="16" name="object 16"/>
          <p:cNvSpPr/>
          <p:nvPr/>
        </p:nvSpPr>
        <p:spPr>
          <a:xfrm>
            <a:off x="11010900" y="5610225"/>
            <a:ext cx="647043"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pic>
        <p:nvPicPr>
          <p:cNvPr id="17" name="object 17"/>
          <p:cNvPicPr/>
          <p:nvPr/>
        </p:nvPicPr>
        <p:blipFill>
          <a:blip r:embed="rId2" cstate="print"/>
          <a:stretch>
            <a:fillRect/>
          </a:stretch>
        </p:blipFill>
        <p:spPr>
          <a:xfrm>
            <a:off x="10687050" y="6134100"/>
            <a:ext cx="247399" cy="247650"/>
          </a:xfrm>
          <a:prstGeom prst="rect">
            <a:avLst/>
          </a:prstGeom>
        </p:spPr>
      </p:pic>
      <p:grpSp>
        <p:nvGrpSpPr>
          <p:cNvPr id="18" name="object 18"/>
          <p:cNvGrpSpPr/>
          <p:nvPr/>
        </p:nvGrpSpPr>
        <p:grpSpPr>
          <a:xfrm>
            <a:off x="47625" y="3819523"/>
            <a:ext cx="4120139"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70226"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itchFamily="18" charset="0"/>
                <a:cs typeface="Times New Roman" pitchFamily="18" charset="0"/>
              </a:rPr>
              <a:t>A</a:t>
            </a:r>
            <a:r>
              <a:rPr spc="-5" dirty="0">
                <a:latin typeface="Times New Roman" pitchFamily="18" charset="0"/>
                <a:cs typeface="Times New Roman" pitchFamily="18" charset="0"/>
              </a:rPr>
              <a:t>G</a:t>
            </a:r>
            <a:r>
              <a:rPr spc="-35" dirty="0">
                <a:latin typeface="Times New Roman" pitchFamily="18" charset="0"/>
                <a:cs typeface="Times New Roman" pitchFamily="18" charset="0"/>
              </a:rPr>
              <a:t>E</a:t>
            </a:r>
            <a:r>
              <a:rPr spc="15" dirty="0">
                <a:latin typeface="Times New Roman" pitchFamily="18" charset="0"/>
                <a:cs typeface="Times New Roman" pitchFamily="18" charset="0"/>
              </a:rPr>
              <a:t>N</a:t>
            </a:r>
            <a:r>
              <a:rPr dirty="0">
                <a:latin typeface="Times New Roman" pitchFamily="18" charset="0"/>
                <a:cs typeface="Times New Roman" pitchFamily="18" charset="0"/>
              </a:rPr>
              <a:t>DA</a:t>
            </a:r>
          </a:p>
        </p:txBody>
      </p:sp>
      <p:sp>
        <p:nvSpPr>
          <p:cNvPr id="22" name="object 22"/>
          <p:cNvSpPr txBox="1">
            <a:spLocks noGrp="1"/>
          </p:cNvSpPr>
          <p:nvPr>
            <p:ph type="sldNum" sz="quarter" idx="7"/>
          </p:nvPr>
        </p:nvSpPr>
        <p:spPr>
          <a:xfrm>
            <a:off x="11353419" y="6473337"/>
            <a:ext cx="150976"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3</a:t>
            </a:fld>
            <a:endParaRPr spc="10" dirty="0">
              <a:latin typeface="Times New Roman" pitchFamily="18" charset="0"/>
              <a:cs typeface="Times New Roman" pitchFamily="18" charset="0"/>
            </a:endParaRPr>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4096" cy="4401205"/>
          </a:xfrm>
          <a:prstGeom prst="rect">
            <a:avLst/>
          </a:prstGeom>
          <a:noFill/>
        </p:spPr>
        <p:txBody>
          <a:bodyPr wrap="square" rtlCol="0">
            <a:spAutoFit/>
          </a:bodyPr>
          <a:lstStyle/>
          <a:p>
            <a:pPr algn="l"/>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Problem Statement</a:t>
            </a:r>
          </a:p>
          <a:p>
            <a:pPr algn="l">
              <a:buFont typeface="+mj-lt"/>
              <a:buAutoNum type="arabicPeriod"/>
            </a:pPr>
            <a:r>
              <a:rPr lang="en-US" sz="2800" b="0" i="0" dirty="0">
                <a:solidFill>
                  <a:srgbClr val="0D0D0D"/>
                </a:solidFill>
                <a:effectLst/>
                <a:latin typeface="Times New Roman" pitchFamily="18" charset="0"/>
                <a:cs typeface="Times New Roman" pitchFamily="18" charset="0"/>
              </a:rPr>
              <a:t>Project Overview</a:t>
            </a:r>
          </a:p>
          <a:p>
            <a:pPr algn="l">
              <a:buFont typeface="+mj-lt"/>
              <a:buAutoNum type="arabicPeriod"/>
            </a:pPr>
            <a:r>
              <a:rPr lang="en-US" sz="2800" b="0" i="0" dirty="0">
                <a:solidFill>
                  <a:srgbClr val="0D0D0D"/>
                </a:solidFill>
                <a:effectLst/>
                <a:latin typeface="Times New Roman" pitchFamily="18" charset="0"/>
                <a:cs typeface="Times New Roman" pitchFamily="18" charset="0"/>
              </a:rPr>
              <a:t>End Users</a:t>
            </a:r>
          </a:p>
          <a:p>
            <a:pPr algn="l">
              <a:buFont typeface="+mj-lt"/>
              <a:buAutoNum type="arabicPeriod"/>
            </a:pPr>
            <a:r>
              <a:rPr lang="en-US" sz="2800" b="0" i="0" dirty="0">
                <a:solidFill>
                  <a:srgbClr val="0D0D0D"/>
                </a:solidFill>
                <a:effectLst/>
                <a:latin typeface="Times New Roman" pitchFamily="18" charset="0"/>
                <a:cs typeface="Times New Roman" pitchFamily="18" charset="0"/>
              </a:rPr>
              <a:t>Our Solution and Proposition</a:t>
            </a:r>
          </a:p>
          <a:p>
            <a:pPr algn="l">
              <a:buFont typeface="+mj-lt"/>
              <a:buAutoNum type="arabicPeriod"/>
            </a:pPr>
            <a:r>
              <a:rPr lang="en-US" sz="2800" dirty="0">
                <a:solidFill>
                  <a:srgbClr val="0D0D0D"/>
                </a:solidFill>
                <a:latin typeface="Times New Roman" pitchFamily="18" charset="0"/>
                <a:cs typeface="Times New Roman" pitchFamily="18" charset="0"/>
              </a:rPr>
              <a:t>Dataset Description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Modelling Approach</a:t>
            </a:r>
          </a:p>
          <a:p>
            <a:pPr algn="l">
              <a:buFont typeface="+mj-lt"/>
              <a:buAutoNum type="arabicPeriod"/>
            </a:pPr>
            <a:r>
              <a:rPr lang="en-US" sz="2800" b="0" i="0" dirty="0">
                <a:solidFill>
                  <a:srgbClr val="0D0D0D"/>
                </a:solidFill>
                <a:effectLst/>
                <a:latin typeface="Times New Roman" pitchFamily="18" charset="0"/>
                <a:cs typeface="Times New Roman" pitchFamily="18" charset="0"/>
              </a:rPr>
              <a:t>Results and </a:t>
            </a:r>
            <a:r>
              <a:rPr lang="en-US" sz="2800" dirty="0">
                <a:solidFill>
                  <a:srgbClr val="0D0D0D"/>
                </a:solidFill>
                <a:latin typeface="Times New Roman" pitchFamily="18" charset="0"/>
                <a:cs typeface="Times New Roman" pitchFamily="18" charset="0"/>
              </a:rPr>
              <a:t>Discussion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Conclusion</a:t>
            </a:r>
          </a:p>
          <a:p>
            <a:endParaRPr lang="en-IN"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4" y="2933700"/>
            <a:ext cx="2802547"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itchFamily="18" charset="0"/>
                <a:cs typeface="Times New Roman" pitchFamily="18" charset="0"/>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84623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smtClean="0">
                <a:latin typeface="Times New Roman" pitchFamily="18" charset="0"/>
                <a:cs typeface="Times New Roman" pitchFamily="18" charset="0"/>
              </a:rPr>
              <a:t>P</a:t>
            </a:r>
            <a:r>
              <a:rPr sz="4250" spc="15" smtClean="0">
                <a:latin typeface="Times New Roman" pitchFamily="18" charset="0"/>
                <a:cs typeface="Times New Roman" pitchFamily="18" charset="0"/>
              </a:rPr>
              <a:t>ROB</a:t>
            </a:r>
            <a:r>
              <a:rPr sz="4250" spc="55" smtClean="0">
                <a:latin typeface="Times New Roman" pitchFamily="18" charset="0"/>
                <a:cs typeface="Times New Roman" pitchFamily="18" charset="0"/>
              </a:rPr>
              <a:t>L</a:t>
            </a:r>
            <a:r>
              <a:rPr sz="4250" spc="-20" smtClean="0">
                <a:latin typeface="Times New Roman" pitchFamily="18" charset="0"/>
                <a:cs typeface="Times New Roman" pitchFamily="18" charset="0"/>
              </a:rPr>
              <a:t>E</a:t>
            </a:r>
            <a:r>
              <a:rPr sz="4250" spc="20" smtClean="0">
                <a:latin typeface="Times New Roman" pitchFamily="18" charset="0"/>
                <a:cs typeface="Times New Roman" pitchFamily="18" charset="0"/>
              </a:rPr>
              <a:t>M</a:t>
            </a:r>
            <a:r>
              <a:rPr lang="en-US" sz="4250" spc="20" dirty="0" smtClean="0">
                <a:latin typeface="Times New Roman" pitchFamily="18" charset="0"/>
                <a:cs typeface="Times New Roman" pitchFamily="18" charset="0"/>
              </a:rPr>
              <a:t> </a:t>
            </a:r>
            <a:r>
              <a:rPr sz="4250" spc="10" smtClean="0">
                <a:latin typeface="Times New Roman" pitchFamily="18" charset="0"/>
                <a:cs typeface="Times New Roman" pitchFamily="18" charset="0"/>
              </a:rPr>
              <a:t>S</a:t>
            </a:r>
            <a:r>
              <a:rPr sz="4250" spc="-370" smtClean="0">
                <a:latin typeface="Times New Roman" pitchFamily="18" charset="0"/>
                <a:cs typeface="Times New Roman" pitchFamily="18" charset="0"/>
              </a:rPr>
              <a:t>T</a:t>
            </a:r>
            <a:r>
              <a:rPr sz="4250" spc="-375" smtClean="0">
                <a:latin typeface="Times New Roman" pitchFamily="18" charset="0"/>
                <a:cs typeface="Times New Roman" pitchFamily="18" charset="0"/>
              </a:rPr>
              <a:t>A</a:t>
            </a:r>
            <a:r>
              <a:rPr sz="4250" spc="15" smtClean="0">
                <a:latin typeface="Times New Roman" pitchFamily="18" charset="0"/>
                <a:cs typeface="Times New Roman" pitchFamily="18" charset="0"/>
              </a:rPr>
              <a:t>T</a:t>
            </a:r>
            <a:r>
              <a:rPr sz="4250" spc="-10" smtClean="0">
                <a:latin typeface="Times New Roman" pitchFamily="18" charset="0"/>
                <a:cs typeface="Times New Roman" pitchFamily="18" charset="0"/>
              </a:rPr>
              <a:t>E</a:t>
            </a:r>
            <a:r>
              <a:rPr sz="4250" spc="-20" smtClean="0">
                <a:latin typeface="Times New Roman" pitchFamily="18" charset="0"/>
                <a:cs typeface="Times New Roman" pitchFamily="18" charset="0"/>
              </a:rPr>
              <a:t>ME</a:t>
            </a:r>
            <a:r>
              <a:rPr sz="4250" spc="10" smtClean="0">
                <a:latin typeface="Times New Roman" pitchFamily="18" charset="0"/>
                <a:cs typeface="Times New Roman" pitchFamily="18" charset="0"/>
              </a:rPr>
              <a:t>NT</a:t>
            </a:r>
            <a:endParaRPr sz="4250">
              <a:latin typeface="Times New Roman" pitchFamily="18" charset="0"/>
              <a:cs typeface="Times New Roman" pitchFamily="18" charset="0"/>
            </a:endParaRPr>
          </a:p>
        </p:txBody>
      </p:sp>
      <p:pic>
        <p:nvPicPr>
          <p:cNvPr id="8" name="object 8"/>
          <p:cNvPicPr/>
          <p:nvPr/>
        </p:nvPicPr>
        <p:blipFill>
          <a:blip r:embed="rId3" cstate="print"/>
          <a:stretch>
            <a:fillRect/>
          </a:stretch>
        </p:blipFill>
        <p:spPr>
          <a:xfrm>
            <a:off x="676275" y="6467475"/>
            <a:ext cx="2174390" cy="200025"/>
          </a:xfrm>
          <a:prstGeom prst="rect">
            <a:avLst/>
          </a:prstGeom>
        </p:spPr>
      </p:pic>
      <p:sp>
        <p:nvSpPr>
          <p:cNvPr id="10" name="object 10"/>
          <p:cNvSpPr txBox="1">
            <a:spLocks noGrp="1"/>
          </p:cNvSpPr>
          <p:nvPr>
            <p:ph type="sldNum" sz="quarter" idx="7"/>
          </p:nvPr>
        </p:nvSpPr>
        <p:spPr>
          <a:xfrm>
            <a:off x="11353418" y="6473337"/>
            <a:ext cx="153334"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4</a:t>
            </a:fld>
            <a:endParaRPr spc="10" dirty="0">
              <a:latin typeface="Times New Roman" pitchFamily="18" charset="0"/>
              <a:cs typeface="Times New Roman" pitchFamily="18" charset="0"/>
            </a:endParaRPr>
          </a:p>
        </p:txBody>
      </p:sp>
      <p:sp>
        <p:nvSpPr>
          <p:cNvPr id="11" name="Rectangle 10"/>
          <p:cNvSpPr/>
          <p:nvPr/>
        </p:nvSpPr>
        <p:spPr>
          <a:xfrm>
            <a:off x="609599" y="1295400"/>
            <a:ext cx="6184931" cy="5262979"/>
          </a:xfrm>
          <a:prstGeom prst="rect">
            <a:avLst/>
          </a:prstGeom>
        </p:spPr>
        <p:txBody>
          <a:bodyPr wrap="square">
            <a:spAutoFit/>
          </a:bodyPr>
          <a:lstStyle/>
          <a:p>
            <a:pPr algn="ctr">
              <a:lnSpc>
                <a:spcPct val="150000"/>
              </a:lnSpc>
            </a:pPr>
            <a:r>
              <a:rPr lang="en-US" sz="2800" dirty="0" smtClean="0">
                <a:latin typeface="Times New Roman" pitchFamily="18" charset="0"/>
                <a:cs typeface="Times New Roman" pitchFamily="18" charset="0"/>
              </a:rPr>
              <a:t>Analyzing </a:t>
            </a:r>
            <a:r>
              <a:rPr lang="en-US" sz="2800" dirty="0" smtClean="0">
                <a:latin typeface="Times New Roman" pitchFamily="18" charset="0"/>
                <a:cs typeface="Times New Roman" pitchFamily="18" charset="0"/>
              </a:rPr>
              <a:t>employee </a:t>
            </a:r>
            <a:r>
              <a:rPr lang="en-US" sz="2800" dirty="0" smtClean="0">
                <a:latin typeface="Times New Roman" pitchFamily="18" charset="0"/>
                <a:cs typeface="Times New Roman" pitchFamily="18" charset="0"/>
              </a:rPr>
              <a:t>data sets is crucial for several reasons:</a:t>
            </a:r>
          </a:p>
          <a:p>
            <a:pPr marL="800100" lvl="1" indent="-342900">
              <a:lnSpc>
                <a:spcPct val="150000"/>
              </a:lnSpc>
              <a:buFont typeface="Wingdings" pitchFamily="2" charset="2"/>
              <a:buChar char="ü"/>
            </a:pPr>
            <a:r>
              <a:rPr lang="en-IN" sz="2800" dirty="0" smtClean="0">
                <a:latin typeface="Times New Roman" pitchFamily="18" charset="0"/>
                <a:cs typeface="Times New Roman" pitchFamily="18" charset="0"/>
              </a:rPr>
              <a:t>Improving Employee Experience</a:t>
            </a:r>
            <a:endParaRPr lang="en-US" sz="2800" dirty="0" smtClean="0">
              <a:latin typeface="Times New Roman" pitchFamily="18" charset="0"/>
              <a:cs typeface="Times New Roman" pitchFamily="18" charset="0"/>
            </a:endParaRPr>
          </a:p>
          <a:p>
            <a:pPr marL="800100" lvl="1" indent="-342900">
              <a:lnSpc>
                <a:spcPct val="150000"/>
              </a:lnSpc>
              <a:buFont typeface="Wingdings" pitchFamily="2" charset="2"/>
              <a:buChar char="ü"/>
            </a:pPr>
            <a:r>
              <a:rPr lang="en-IN" sz="2800" dirty="0" smtClean="0">
                <a:latin typeface="Times New Roman" pitchFamily="18" charset="0"/>
                <a:cs typeface="Times New Roman" pitchFamily="18" charset="0"/>
              </a:rPr>
              <a:t>Enhancing Productivity</a:t>
            </a:r>
          </a:p>
          <a:p>
            <a:pPr marL="800100" lvl="1" indent="-342900">
              <a:lnSpc>
                <a:spcPct val="150000"/>
              </a:lnSpc>
              <a:buFont typeface="Wingdings" pitchFamily="2" charset="2"/>
              <a:buChar char="ü"/>
            </a:pPr>
            <a:r>
              <a:rPr lang="en-IN" sz="2800" dirty="0" smtClean="0">
                <a:latin typeface="Times New Roman" pitchFamily="18" charset="0"/>
                <a:cs typeface="Times New Roman" pitchFamily="18" charset="0"/>
              </a:rPr>
              <a:t>Informed Decision-Making</a:t>
            </a:r>
          </a:p>
          <a:p>
            <a:pPr marL="800100" lvl="1" indent="-342900">
              <a:lnSpc>
                <a:spcPct val="150000"/>
              </a:lnSpc>
              <a:buFont typeface="Wingdings" pitchFamily="2" charset="2"/>
              <a:buChar char="ü"/>
            </a:pPr>
            <a:r>
              <a:rPr lang="en-IN" sz="2800" dirty="0" smtClean="0">
                <a:latin typeface="Times New Roman" pitchFamily="18" charset="0"/>
                <a:cs typeface="Times New Roman" pitchFamily="18" charset="0"/>
              </a:rPr>
              <a:t>Identifying Trends and Patterns</a:t>
            </a:r>
          </a:p>
          <a:p>
            <a:pPr marL="800100" lvl="1" indent="-342900">
              <a:lnSpc>
                <a:spcPct val="150000"/>
              </a:lnSpc>
              <a:buFont typeface="Wingdings" pitchFamily="2" charset="2"/>
              <a:buChar char="ü"/>
            </a:pPr>
            <a:r>
              <a:rPr lang="en-IN" sz="2800" dirty="0" smtClean="0">
                <a:latin typeface="Times New Roman" pitchFamily="18" charset="0"/>
                <a:cs typeface="Times New Roman" pitchFamily="18" charset="0"/>
              </a:rPr>
              <a:t>Ensuring Fairness and Compliance</a:t>
            </a:r>
          </a:p>
          <a:p>
            <a:pPr marL="800100" lvl="1" indent="-342900">
              <a:lnSpc>
                <a:spcPct val="150000"/>
              </a:lnSpc>
              <a:buFont typeface="Wingdings" pitchFamily="2" charset="2"/>
              <a:buChar char="ü"/>
            </a:pPr>
            <a:r>
              <a:rPr lang="en-IN" sz="2800" dirty="0" smtClean="0">
                <a:latin typeface="Times New Roman" pitchFamily="18" charset="0"/>
                <a:cs typeface="Times New Roman" pitchFamily="18" charset="0"/>
              </a:rPr>
              <a:t>Strategic Planning</a:t>
            </a:r>
            <a:endParaRPr lang="en-IN" sz="2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itchFamily="18" charset="0"/>
                <a:cs typeface="Times New Roman" pitchFamily="18" charset="0"/>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62000" y="304800"/>
            <a:ext cx="94488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itchFamily="18" charset="0"/>
                <a:cs typeface="Times New Roman" pitchFamily="18" charset="0"/>
              </a:rPr>
              <a:t>PROJECT	</a:t>
            </a:r>
            <a:r>
              <a:rPr sz="4250" spc="-20" dirty="0">
                <a:latin typeface="Times New Roman" pitchFamily="18" charset="0"/>
                <a:cs typeface="Times New Roman" pitchFamily="18" charset="0"/>
              </a:rPr>
              <a:t>OVERVIEW</a:t>
            </a:r>
            <a:endParaRPr sz="4250">
              <a:latin typeface="Times New Roman" pitchFamily="18" charset="0"/>
              <a:cs typeface="Times New Roman"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5</a:t>
            </a:fld>
            <a:endParaRPr spc="10" dirty="0">
              <a:latin typeface="Times New Roman" pitchFamily="18" charset="0"/>
              <a:cs typeface="Times New Roman" pitchFamily="18" charset="0"/>
            </a:endParaRPr>
          </a:p>
        </p:txBody>
      </p:sp>
      <p:sp>
        <p:nvSpPr>
          <p:cNvPr id="12" name="Rectangle 11"/>
          <p:cNvSpPr/>
          <p:nvPr/>
        </p:nvSpPr>
        <p:spPr>
          <a:xfrm>
            <a:off x="685800" y="990600"/>
            <a:ext cx="8382000" cy="5724644"/>
          </a:xfrm>
          <a:prstGeom prst="rect">
            <a:avLst/>
          </a:prstGeom>
        </p:spPr>
        <p:txBody>
          <a:bodyPr wrap="square">
            <a:spAutoFit/>
          </a:bodyPr>
          <a:lstStyle/>
          <a:p>
            <a:pPr>
              <a:lnSpc>
                <a:spcPct val="150000"/>
              </a:lnSpc>
            </a:pPr>
            <a:r>
              <a:rPr lang="en-US" sz="2400" b="1" dirty="0" smtClean="0">
                <a:latin typeface="Times New Roman" pitchFamily="18" charset="0"/>
                <a:cs typeface="Times New Roman" pitchFamily="18" charset="0"/>
              </a:rPr>
              <a:t>Objective:</a:t>
            </a:r>
          </a:p>
          <a:p>
            <a:pPr>
              <a:lnSpc>
                <a:spcPct val="150000"/>
              </a:lnSpc>
            </a:pPr>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smtClean="0">
                <a:latin typeface="Times New Roman" pitchFamily="18" charset="0"/>
                <a:cs typeface="Times New Roman" pitchFamily="18" charset="0"/>
              </a:rPr>
              <a:t>Employee performance analysis is crucial for several reasons:</a:t>
            </a:r>
          </a:p>
          <a:p>
            <a:pPr marL="800100" lvl="1" indent="-342900">
              <a:lnSpc>
                <a:spcPct val="150000"/>
              </a:lnSpc>
              <a:buFont typeface="Wingdings" pitchFamily="2" charset="2"/>
              <a:buChar char="ü"/>
            </a:pPr>
            <a:r>
              <a:rPr lang="en-IN" sz="2000" dirty="0" smtClean="0">
                <a:latin typeface="Times New Roman" pitchFamily="18" charset="0"/>
                <a:cs typeface="Times New Roman" pitchFamily="18" charset="0"/>
              </a:rPr>
              <a:t>Feedback and improvement</a:t>
            </a:r>
          </a:p>
          <a:p>
            <a:pPr marL="800100" lvl="1" indent="-342900">
              <a:lnSpc>
                <a:spcPct val="150000"/>
              </a:lnSpc>
              <a:buFont typeface="Wingdings" pitchFamily="2" charset="2"/>
              <a:buChar char="ü"/>
            </a:pPr>
            <a:r>
              <a:rPr lang="en-IN" sz="2000" dirty="0" smtClean="0">
                <a:latin typeface="Times New Roman" pitchFamily="18" charset="0"/>
                <a:cs typeface="Times New Roman" pitchFamily="18" charset="0"/>
              </a:rPr>
              <a:t>Goal setting</a:t>
            </a:r>
          </a:p>
          <a:p>
            <a:pPr marL="800100" lvl="1" indent="-342900">
              <a:lnSpc>
                <a:spcPct val="150000"/>
              </a:lnSpc>
              <a:buFont typeface="Wingdings" pitchFamily="2" charset="2"/>
              <a:buChar char="ü"/>
            </a:pPr>
            <a:r>
              <a:rPr lang="en-IN" sz="2000" dirty="0" smtClean="0">
                <a:latin typeface="Times New Roman" pitchFamily="18" charset="0"/>
                <a:cs typeface="Times New Roman" pitchFamily="18" charset="0"/>
              </a:rPr>
              <a:t>Career development</a:t>
            </a:r>
          </a:p>
          <a:p>
            <a:pPr marL="800100" lvl="1" indent="-342900">
              <a:lnSpc>
                <a:spcPct val="150000"/>
              </a:lnSpc>
              <a:buFont typeface="Wingdings" pitchFamily="2" charset="2"/>
              <a:buChar char="ü"/>
            </a:pPr>
            <a:r>
              <a:rPr lang="en-IN" sz="2000" dirty="0" smtClean="0">
                <a:latin typeface="Times New Roman" pitchFamily="18" charset="0"/>
                <a:cs typeface="Times New Roman" pitchFamily="18" charset="0"/>
              </a:rPr>
              <a:t>Increased productivity</a:t>
            </a:r>
          </a:p>
          <a:p>
            <a:pPr marL="800100" lvl="1" indent="-342900">
              <a:lnSpc>
                <a:spcPct val="150000"/>
              </a:lnSpc>
              <a:buFont typeface="Wingdings" pitchFamily="2" charset="2"/>
              <a:buChar char="ü"/>
            </a:pPr>
            <a:r>
              <a:rPr lang="en-IN" sz="2000" dirty="0" smtClean="0">
                <a:latin typeface="Times New Roman" pitchFamily="18" charset="0"/>
                <a:cs typeface="Times New Roman" pitchFamily="18" charset="0"/>
              </a:rPr>
              <a:t>Alignment with organisational goals</a:t>
            </a:r>
          </a:p>
          <a:p>
            <a:pPr marL="800100" lvl="1" indent="-342900">
              <a:lnSpc>
                <a:spcPct val="150000"/>
              </a:lnSpc>
              <a:buFont typeface="Wingdings" pitchFamily="2" charset="2"/>
              <a:buChar char="ü"/>
            </a:pPr>
            <a:r>
              <a:rPr lang="en-IN" sz="2000" dirty="0" smtClean="0">
                <a:latin typeface="Times New Roman" pitchFamily="18" charset="0"/>
                <a:cs typeface="Times New Roman" pitchFamily="18" charset="0"/>
              </a:rPr>
              <a:t>Employee retention </a:t>
            </a:r>
            <a:endParaRPr lang="en-IN"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143000" y="1676400"/>
            <a:ext cx="6096000" cy="4247317"/>
          </a:xfrm>
          <a:prstGeom prst="rect">
            <a:avLst/>
          </a:prstGeom>
        </p:spPr>
        <p:txBody>
          <a:bodyPr>
            <a:spAutoFit/>
          </a:bodyPr>
          <a:lstStyle/>
          <a:p>
            <a:pPr>
              <a:lnSpc>
                <a:spcPct val="150000"/>
              </a:lnSpc>
            </a:pPr>
            <a:r>
              <a:rPr lang="en-US" sz="2000" dirty="0" smtClean="0"/>
              <a:t>Employee performance analysis is valuable tool for various stakeholders within an organization. Here are some of the key end users:</a:t>
            </a:r>
          </a:p>
          <a:p>
            <a:pPr marL="800100" lvl="1" indent="-342900">
              <a:lnSpc>
                <a:spcPct val="150000"/>
              </a:lnSpc>
              <a:buFont typeface="Wingdings" pitchFamily="2" charset="2"/>
              <a:buChar char="ü"/>
            </a:pPr>
            <a:r>
              <a:rPr lang="en-IN" sz="2000" dirty="0" smtClean="0"/>
              <a:t>Human resource department</a:t>
            </a:r>
          </a:p>
          <a:p>
            <a:pPr marL="800100" lvl="1" indent="-342900">
              <a:lnSpc>
                <a:spcPct val="150000"/>
              </a:lnSpc>
              <a:buFont typeface="Wingdings" pitchFamily="2" charset="2"/>
              <a:buChar char="ü"/>
            </a:pPr>
            <a:r>
              <a:rPr lang="en-IN" sz="2000" dirty="0" smtClean="0"/>
              <a:t>Managers and team leaders</a:t>
            </a:r>
          </a:p>
          <a:p>
            <a:pPr marL="800100" lvl="1" indent="-342900">
              <a:lnSpc>
                <a:spcPct val="150000"/>
              </a:lnSpc>
              <a:buFont typeface="Wingdings" pitchFamily="2" charset="2"/>
              <a:buChar char="ü"/>
            </a:pPr>
            <a:r>
              <a:rPr lang="en-IN" sz="2000" dirty="0" smtClean="0"/>
              <a:t>Executives and senior management</a:t>
            </a:r>
          </a:p>
          <a:p>
            <a:pPr marL="800100" lvl="1" indent="-342900">
              <a:lnSpc>
                <a:spcPct val="150000"/>
              </a:lnSpc>
              <a:buFont typeface="Wingdings" pitchFamily="2" charset="2"/>
              <a:buChar char="ü"/>
            </a:pPr>
            <a:r>
              <a:rPr lang="en-IN" sz="2000" dirty="0" smtClean="0"/>
              <a:t>Employees</a:t>
            </a:r>
          </a:p>
          <a:p>
            <a:pPr marL="800100" lvl="1" indent="-342900">
              <a:lnSpc>
                <a:spcPct val="150000"/>
              </a:lnSpc>
              <a:buFont typeface="Wingdings" pitchFamily="2" charset="2"/>
              <a:buChar char="ü"/>
            </a:pPr>
            <a:r>
              <a:rPr lang="en-IN" sz="2000" dirty="0" smtClean="0"/>
              <a:t>Training and development teams</a:t>
            </a:r>
          </a:p>
          <a:p>
            <a:pPr marL="800100" lvl="1" indent="-342900">
              <a:lnSpc>
                <a:spcPct val="150000"/>
              </a:lnSpc>
              <a:buFont typeface="Wingdings" pitchFamily="2" charset="2"/>
              <a:buChar char="ü"/>
            </a:pPr>
            <a:r>
              <a:rPr lang="en-IN" sz="2000" dirty="0" smtClean="0"/>
              <a:t>Data analysts</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5562600" y="1828800"/>
            <a:ext cx="4419600" cy="3785652"/>
          </a:xfrm>
          <a:prstGeom prst="rect">
            <a:avLst/>
          </a:prstGeom>
        </p:spPr>
        <p:txBody>
          <a:bodyPr wrap="square">
            <a:spAutoFit/>
          </a:bodyPr>
          <a:lstStyle/>
          <a:p>
            <a:pPr>
              <a:lnSpc>
                <a:spcPct val="150000"/>
              </a:lnSpc>
            </a:pPr>
            <a:r>
              <a:rPr lang="en-US" sz="2000" dirty="0" smtClean="0"/>
              <a:t>V</a:t>
            </a:r>
            <a:r>
              <a:rPr lang="en-IN" sz="2000" dirty="0" smtClean="0"/>
              <a:t>ALUE </a:t>
            </a:r>
            <a:r>
              <a:rPr lang="en-IN" sz="2000" dirty="0" smtClean="0"/>
              <a:t>PROPOSITION:</a:t>
            </a:r>
            <a:endParaRPr lang="en-IN" sz="2000" dirty="0" smtClean="0"/>
          </a:p>
          <a:p>
            <a:pPr marL="742950" lvl="1" indent="-285750">
              <a:lnSpc>
                <a:spcPct val="150000"/>
              </a:lnSpc>
              <a:buFont typeface="Wingdings" pitchFamily="2" charset="2"/>
              <a:buChar char="ü"/>
            </a:pPr>
            <a:r>
              <a:rPr lang="en-US" sz="2000" dirty="0" smtClean="0"/>
              <a:t>Enhanced productivity</a:t>
            </a:r>
          </a:p>
          <a:p>
            <a:pPr marL="742950" lvl="1" indent="-285750">
              <a:lnSpc>
                <a:spcPct val="150000"/>
              </a:lnSpc>
              <a:buFont typeface="Wingdings" pitchFamily="2" charset="2"/>
              <a:buChar char="ü"/>
            </a:pPr>
            <a:r>
              <a:rPr lang="en-US" sz="2000" dirty="0" smtClean="0"/>
              <a:t>Employee engagement and retention</a:t>
            </a:r>
          </a:p>
          <a:p>
            <a:pPr marL="742950" lvl="1" indent="-285750">
              <a:lnSpc>
                <a:spcPct val="150000"/>
              </a:lnSpc>
              <a:buFont typeface="Wingdings" pitchFamily="2" charset="2"/>
              <a:buChar char="ü"/>
            </a:pPr>
            <a:r>
              <a:rPr lang="en-US" sz="2000" dirty="0" smtClean="0"/>
              <a:t>Data-driven decisions</a:t>
            </a:r>
          </a:p>
          <a:p>
            <a:pPr marL="742950" lvl="1" indent="-285750">
              <a:lnSpc>
                <a:spcPct val="150000"/>
              </a:lnSpc>
              <a:buFont typeface="Wingdings" pitchFamily="2" charset="2"/>
              <a:buChar char="ü"/>
            </a:pPr>
            <a:r>
              <a:rPr lang="en-US" sz="2000" dirty="0" smtClean="0"/>
              <a:t>Improved organizational performance</a:t>
            </a:r>
          </a:p>
          <a:p>
            <a:pPr marL="742950" lvl="1" indent="-285750">
              <a:lnSpc>
                <a:spcPct val="150000"/>
              </a:lnSpc>
              <a:buFont typeface="Wingdings" pitchFamily="2" charset="2"/>
              <a:buChar char="ü"/>
            </a:pPr>
            <a:r>
              <a:rPr lang="en-US" sz="2000" dirty="0" smtClean="0"/>
              <a:t>Scalability and flexibility</a:t>
            </a:r>
            <a:endParaRPr lang="en-US" sz="2000" dirty="0"/>
          </a:p>
        </p:txBody>
      </p:sp>
      <p:sp>
        <p:nvSpPr>
          <p:cNvPr id="11" name="Rectangle 10"/>
          <p:cNvSpPr/>
          <p:nvPr/>
        </p:nvSpPr>
        <p:spPr>
          <a:xfrm>
            <a:off x="381000" y="1828800"/>
            <a:ext cx="5257800" cy="3323987"/>
          </a:xfrm>
          <a:prstGeom prst="rect">
            <a:avLst/>
          </a:prstGeom>
        </p:spPr>
        <p:txBody>
          <a:bodyPr wrap="square">
            <a:spAutoFit/>
          </a:bodyPr>
          <a:lstStyle/>
          <a:p>
            <a:pPr>
              <a:lnSpc>
                <a:spcPct val="150000"/>
              </a:lnSpc>
            </a:pPr>
            <a:r>
              <a:rPr lang="en-US" sz="2000" dirty="0" smtClean="0"/>
              <a:t>SOLUTION FOR EMPLOYEE PERFORMANCE </a:t>
            </a:r>
            <a:r>
              <a:rPr lang="en-US" sz="2000" dirty="0" smtClean="0"/>
              <a:t>ANALYSIS:</a:t>
            </a:r>
            <a:endParaRPr lang="en-US" sz="2000" dirty="0" smtClean="0"/>
          </a:p>
          <a:p>
            <a:pPr marL="742950" lvl="1" indent="-285750">
              <a:lnSpc>
                <a:spcPct val="150000"/>
              </a:lnSpc>
              <a:buFont typeface="Wingdings" pitchFamily="2" charset="2"/>
              <a:buChar char="ü"/>
            </a:pPr>
            <a:r>
              <a:rPr lang="en-IN" sz="2000" dirty="0" smtClean="0"/>
              <a:t>Data collection and integration </a:t>
            </a:r>
          </a:p>
          <a:p>
            <a:pPr marL="742950" lvl="1" indent="-285750">
              <a:lnSpc>
                <a:spcPct val="150000"/>
              </a:lnSpc>
              <a:buFont typeface="Wingdings" pitchFamily="2" charset="2"/>
              <a:buChar char="ü"/>
            </a:pPr>
            <a:r>
              <a:rPr lang="en-IN" sz="2000" dirty="0" smtClean="0"/>
              <a:t>Performance metrics</a:t>
            </a:r>
          </a:p>
          <a:p>
            <a:pPr marL="742950" lvl="1" indent="-285750">
              <a:lnSpc>
                <a:spcPct val="150000"/>
              </a:lnSpc>
              <a:buFont typeface="Wingdings" pitchFamily="2" charset="2"/>
              <a:buChar char="ü"/>
            </a:pPr>
            <a:r>
              <a:rPr lang="en-IN" sz="2000" dirty="0" smtClean="0"/>
              <a:t>Advanced analytics</a:t>
            </a:r>
          </a:p>
          <a:p>
            <a:pPr marL="742950" lvl="1" indent="-285750">
              <a:lnSpc>
                <a:spcPct val="150000"/>
              </a:lnSpc>
              <a:buFont typeface="Wingdings" pitchFamily="2" charset="2"/>
              <a:buChar char="ü"/>
            </a:pPr>
            <a:r>
              <a:rPr lang="en-IN" sz="2000" dirty="0" smtClean="0"/>
              <a:t>Personalised insights</a:t>
            </a:r>
          </a:p>
          <a:p>
            <a:pPr marL="742950" lvl="1" indent="-285750">
              <a:lnSpc>
                <a:spcPct val="150000"/>
              </a:lnSpc>
              <a:buFont typeface="Wingdings" pitchFamily="2" charset="2"/>
              <a:buChar char="ü"/>
            </a:pPr>
            <a:r>
              <a:rPr lang="en-IN" sz="2000" dirty="0" smtClean="0"/>
              <a:t>Continuous feedback and improvement</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685800" y="1371600"/>
            <a:ext cx="10058400" cy="4662815"/>
          </a:xfrm>
          <a:prstGeom prst="rect">
            <a:avLst/>
          </a:prstGeom>
        </p:spPr>
        <p:txBody>
          <a:bodyPr wrap="square">
            <a:spAutoFit/>
          </a:bodyPr>
          <a:lstStyle/>
          <a:p>
            <a:pPr marL="285750" indent="-285750">
              <a:lnSpc>
                <a:spcPct val="150000"/>
              </a:lnSpc>
              <a:buFont typeface="Wingdings" pitchFamily="2" charset="2"/>
              <a:buChar char="ü"/>
            </a:pPr>
            <a:r>
              <a:rPr lang="en-US" dirty="0" smtClean="0"/>
              <a:t>Employee ID: Unique identifier for each employee in the organization</a:t>
            </a:r>
            <a:r>
              <a:rPr lang="en-IN" dirty="0" smtClean="0"/>
              <a:t>. Described in numbers</a:t>
            </a:r>
          </a:p>
          <a:p>
            <a:pPr marL="285750" indent="-285750">
              <a:lnSpc>
                <a:spcPct val="150000"/>
              </a:lnSpc>
              <a:buFont typeface="Wingdings" pitchFamily="2" charset="2"/>
              <a:buChar char="ü"/>
            </a:pPr>
            <a:r>
              <a:rPr lang="en-IN" dirty="0" smtClean="0"/>
              <a:t>First name: First name of the employee in text</a:t>
            </a:r>
          </a:p>
          <a:p>
            <a:pPr marL="285750" indent="-285750">
              <a:lnSpc>
                <a:spcPct val="150000"/>
              </a:lnSpc>
              <a:buFont typeface="Wingdings" pitchFamily="2" charset="2"/>
              <a:buChar char="ü"/>
            </a:pPr>
            <a:r>
              <a:rPr lang="en-US" dirty="0" smtClean="0"/>
              <a:t>Last name: Last name of the employee in text</a:t>
            </a:r>
          </a:p>
          <a:p>
            <a:pPr marL="285750" indent="-285750">
              <a:lnSpc>
                <a:spcPct val="150000"/>
              </a:lnSpc>
              <a:buFont typeface="Wingdings" pitchFamily="2" charset="2"/>
              <a:buChar char="ü"/>
            </a:pPr>
            <a:r>
              <a:rPr lang="en-US" dirty="0" smtClean="0"/>
              <a:t>Business unit: The specific business unit or department to which the employee belongs, in text.</a:t>
            </a:r>
          </a:p>
          <a:p>
            <a:pPr marL="285750" indent="-285750">
              <a:lnSpc>
                <a:spcPct val="150000"/>
              </a:lnSpc>
              <a:buFont typeface="Wingdings" pitchFamily="2" charset="2"/>
              <a:buChar char="ü"/>
            </a:pPr>
            <a:r>
              <a:rPr lang="en-US" dirty="0" smtClean="0"/>
              <a:t>Employee status: The current employment status of the employee i.e. active, on leave, terminated.</a:t>
            </a:r>
          </a:p>
          <a:p>
            <a:pPr marL="285750" indent="-285750">
              <a:lnSpc>
                <a:spcPct val="150000"/>
              </a:lnSpc>
              <a:buFont typeface="Wingdings" pitchFamily="2" charset="2"/>
              <a:buChar char="ü"/>
            </a:pPr>
            <a:r>
              <a:rPr lang="en-US" dirty="0" smtClean="0"/>
              <a:t>Employee type: The type of employment the employee has full-time, part-time, contract.</a:t>
            </a:r>
          </a:p>
          <a:p>
            <a:pPr marL="285750" indent="-285750">
              <a:lnSpc>
                <a:spcPct val="150000"/>
              </a:lnSpc>
              <a:buFont typeface="Wingdings" pitchFamily="2" charset="2"/>
              <a:buChar char="ü"/>
            </a:pPr>
            <a:r>
              <a:rPr lang="en-US" dirty="0" smtClean="0"/>
              <a:t>Gender code: A code representing the gender of the employee, M for male, F for female, N for non-binary.</a:t>
            </a:r>
          </a:p>
          <a:p>
            <a:pPr marL="285750" indent="-285750">
              <a:lnSpc>
                <a:spcPct val="150000"/>
              </a:lnSpc>
              <a:buFont typeface="Wingdings" pitchFamily="2" charset="2"/>
              <a:buChar char="ü"/>
            </a:pPr>
            <a:r>
              <a:rPr lang="en-US" dirty="0" smtClean="0"/>
              <a:t>Performance score: A score indicating the employee’s performance level i.e. excellent, satisfactory, needs improvement.</a:t>
            </a:r>
          </a:p>
          <a:p>
            <a:pPr marL="285750" indent="-285750">
              <a:lnSpc>
                <a:spcPct val="150000"/>
              </a:lnSpc>
              <a:buFont typeface="Wingdings" pitchFamily="2" charset="2"/>
              <a:buChar char="ü"/>
            </a:pPr>
            <a:r>
              <a:rPr lang="en-US" dirty="0" smtClean="0"/>
              <a:t>Current employee rating: The current rating or evaluation of the employee’s overall performance.</a:t>
            </a: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726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609600" y="1676400"/>
            <a:ext cx="10134600" cy="769441"/>
          </a:xfrm>
          <a:prstGeom prst="rect">
            <a:avLst/>
          </a:prstGeom>
        </p:spPr>
        <p:txBody>
          <a:bodyPr wrap="square">
            <a:spAutoFit/>
          </a:bodyPr>
          <a:lstStyle/>
          <a:p>
            <a:pPr lvl="0"/>
            <a:r>
              <a:rPr lang="en-US" sz="2200" dirty="0" smtClean="0"/>
              <a:t>Formula used for finding the performance level of employees </a:t>
            </a:r>
          </a:p>
          <a:p>
            <a:r>
              <a:rPr lang="en-US" sz="2200" dirty="0" smtClean="0"/>
              <a:t>=IFS(Z8&gt;=5,"VERY HIGH",Z8&gt;=4,"HIGH",Z8&gt;=3,"MED</a:t>
            </a:r>
            <a:r>
              <a:rPr lang="en-US" sz="2200" dirty="0" smtClean="0"/>
              <a:t>",true,”LOW”)</a:t>
            </a:r>
            <a:endParaRPr lang="en-US" sz="2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TotalTime>
  <Words>603</Words>
  <Application>Microsoft Office PowerPoint</Application>
  <PresentationFormat>Custom</PresentationFormat>
  <Paragraphs>166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PIE CHART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Welcome</cp:lastModifiedBy>
  <cp:revision>13</cp:revision>
  <dcterms:created xsi:type="dcterms:W3CDTF">2024-03-29T15:07:22Z</dcterms:created>
  <dcterms:modified xsi:type="dcterms:W3CDTF">2024-09-01T08:01:56Z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