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57" r:id="rId4"/>
    <p:sldId id="281" r:id="rId5"/>
    <p:sldId id="259" r:id="rId6"/>
    <p:sldId id="269" r:id="rId7"/>
    <p:sldId id="277" r:id="rId8"/>
    <p:sldId id="260" r:id="rId9"/>
    <p:sldId id="258" r:id="rId10"/>
    <p:sldId id="264" r:id="rId11"/>
    <p:sldId id="278" r:id="rId12"/>
    <p:sldId id="262" r:id="rId13"/>
    <p:sldId id="263" r:id="rId14"/>
    <p:sldId id="265" r:id="rId15"/>
    <p:sldId id="266" r:id="rId16"/>
    <p:sldId id="279" r:id="rId17"/>
    <p:sldId id="282" r:id="rId18"/>
    <p:sldId id="267" r:id="rId19"/>
    <p:sldId id="280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2D2-6E1B-3ACF-1099-6CA15CF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err="1"/>
              <a:t>Swtiching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23C-BBC6-FDBB-B16E-719BE83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5" y="1690688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6B9B5A-5A79-1840-3F86-DE80743E80F8}"/>
              </a:ext>
            </a:extLst>
          </p:cNvPr>
          <p:cNvSpPr/>
          <p:nvPr/>
        </p:nvSpPr>
        <p:spPr>
          <a:xfrm>
            <a:off x="1714501" y="3135086"/>
            <a:ext cx="3477986" cy="2383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F265-D0FD-5E53-0954-742CFE3C9548}"/>
              </a:ext>
            </a:extLst>
          </p:cNvPr>
          <p:cNvSpPr/>
          <p:nvPr/>
        </p:nvSpPr>
        <p:spPr>
          <a:xfrm>
            <a:off x="1338347" y="1011551"/>
            <a:ext cx="8052646" cy="406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445CA-A51E-36C9-E114-D657BFED4083}"/>
              </a:ext>
            </a:extLst>
          </p:cNvPr>
          <p:cNvSpPr/>
          <p:nvPr/>
        </p:nvSpPr>
        <p:spPr>
          <a:xfrm>
            <a:off x="1559173" y="876494"/>
            <a:ext cx="7684579" cy="113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HEAP, DATA, TEXT, File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23AE-3814-BE7C-9325-B194BE9BCD0D}"/>
              </a:ext>
            </a:extLst>
          </p:cNvPr>
          <p:cNvSpPr/>
          <p:nvPr/>
        </p:nvSpPr>
        <p:spPr>
          <a:xfrm>
            <a:off x="1436278" y="2513307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C2EEE-B2BC-A7C8-32E7-23E699D740FF}"/>
              </a:ext>
            </a:extLst>
          </p:cNvPr>
          <p:cNvSpPr/>
          <p:nvPr/>
        </p:nvSpPr>
        <p:spPr>
          <a:xfrm>
            <a:off x="2801007" y="253799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3BA24-BFCF-0C2A-5768-0E3A53124B7E}"/>
              </a:ext>
            </a:extLst>
          </p:cNvPr>
          <p:cNvSpPr/>
          <p:nvPr/>
        </p:nvSpPr>
        <p:spPr>
          <a:xfrm>
            <a:off x="4292350" y="2537990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8A591-767B-FFF3-0ED7-309F4554443E}"/>
              </a:ext>
            </a:extLst>
          </p:cNvPr>
          <p:cNvSpPr/>
          <p:nvPr/>
        </p:nvSpPr>
        <p:spPr>
          <a:xfrm>
            <a:off x="1547518" y="3781961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022C-644D-09F6-714C-B2DFA6D2C216}"/>
              </a:ext>
            </a:extLst>
          </p:cNvPr>
          <p:cNvSpPr/>
          <p:nvPr/>
        </p:nvSpPr>
        <p:spPr>
          <a:xfrm>
            <a:off x="2880131" y="372213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4CE56-1135-E0F8-351C-FE0849CB58BE}"/>
              </a:ext>
            </a:extLst>
          </p:cNvPr>
          <p:cNvSpPr/>
          <p:nvPr/>
        </p:nvSpPr>
        <p:spPr>
          <a:xfrm>
            <a:off x="4406852" y="374254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C36D2C-B7D0-F910-D756-C138935D1D64}"/>
              </a:ext>
            </a:extLst>
          </p:cNvPr>
          <p:cNvSpPr/>
          <p:nvPr/>
        </p:nvSpPr>
        <p:spPr>
          <a:xfrm rot="18605721">
            <a:off x="1945073" y="2072716"/>
            <a:ext cx="1197953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47DC7F-290A-C828-BB7C-46AE9B80E5C4}"/>
              </a:ext>
            </a:extLst>
          </p:cNvPr>
          <p:cNvSpPr/>
          <p:nvPr/>
        </p:nvSpPr>
        <p:spPr>
          <a:xfrm rot="13922370">
            <a:off x="4541769" y="2042142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49A64-C13C-986D-B4C2-3E34C55C1FE7}"/>
              </a:ext>
            </a:extLst>
          </p:cNvPr>
          <p:cNvSpPr txBox="1"/>
          <p:nvPr/>
        </p:nvSpPr>
        <p:spPr>
          <a:xfrm>
            <a:off x="1398919" y="299182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391E5-5054-EB75-A5A8-315434DBF2E3}"/>
              </a:ext>
            </a:extLst>
          </p:cNvPr>
          <p:cNvSpPr txBox="1"/>
          <p:nvPr/>
        </p:nvSpPr>
        <p:spPr>
          <a:xfrm>
            <a:off x="2942725" y="2936789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7369-09B6-419C-28CA-A56CDF2182DF}"/>
              </a:ext>
            </a:extLst>
          </p:cNvPr>
          <p:cNvSpPr txBox="1"/>
          <p:nvPr/>
        </p:nvSpPr>
        <p:spPr>
          <a:xfrm>
            <a:off x="4455838" y="2938787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2BBFA-11E5-C601-1BCB-89D3AD690C5B}"/>
              </a:ext>
            </a:extLst>
          </p:cNvPr>
          <p:cNvSpPr/>
          <p:nvPr/>
        </p:nvSpPr>
        <p:spPr>
          <a:xfrm>
            <a:off x="5742870" y="2627799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94F3C-CB37-9111-71B7-B02109A1DD7F}"/>
              </a:ext>
            </a:extLst>
          </p:cNvPr>
          <p:cNvSpPr/>
          <p:nvPr/>
        </p:nvSpPr>
        <p:spPr>
          <a:xfrm>
            <a:off x="5857372" y="3832358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301F-56D1-E934-D367-1700B2E57438}"/>
              </a:ext>
            </a:extLst>
          </p:cNvPr>
          <p:cNvSpPr txBox="1"/>
          <p:nvPr/>
        </p:nvSpPr>
        <p:spPr>
          <a:xfrm>
            <a:off x="5796983" y="290814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D12806-F1E1-ADEB-D080-4700033D8725}"/>
              </a:ext>
            </a:extLst>
          </p:cNvPr>
          <p:cNvSpPr/>
          <p:nvPr/>
        </p:nvSpPr>
        <p:spPr>
          <a:xfrm rot="13922370">
            <a:off x="5615373" y="1898224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453FE-A29E-0DF2-53B9-99ADF5895D97}"/>
              </a:ext>
            </a:extLst>
          </p:cNvPr>
          <p:cNvSpPr/>
          <p:nvPr/>
        </p:nvSpPr>
        <p:spPr>
          <a:xfrm>
            <a:off x="7331968" y="271237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94CCA-48FB-D663-2253-7E6250BD1AEF}"/>
              </a:ext>
            </a:extLst>
          </p:cNvPr>
          <p:cNvSpPr/>
          <p:nvPr/>
        </p:nvSpPr>
        <p:spPr>
          <a:xfrm>
            <a:off x="7465419" y="391693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BB3BC-7B70-7C8B-2343-4657354FFD00}"/>
              </a:ext>
            </a:extLst>
          </p:cNvPr>
          <p:cNvSpPr txBox="1"/>
          <p:nvPr/>
        </p:nvSpPr>
        <p:spPr>
          <a:xfrm>
            <a:off x="7517560" y="2928151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67536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899002-04F6-F10B-094B-AD8BF2005224}"/>
              </a:ext>
            </a:extLst>
          </p:cNvPr>
          <p:cNvSpPr/>
          <p:nvPr/>
        </p:nvSpPr>
        <p:spPr>
          <a:xfrm>
            <a:off x="1438956" y="4073884"/>
            <a:ext cx="1212395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0CF7F-7E90-8423-A040-FC427FCA0EA9}"/>
              </a:ext>
            </a:extLst>
          </p:cNvPr>
          <p:cNvSpPr/>
          <p:nvPr/>
        </p:nvSpPr>
        <p:spPr>
          <a:xfrm>
            <a:off x="3665168" y="4073884"/>
            <a:ext cx="1159924" cy="178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878AA-651C-D80C-79DA-B52662A501D9}"/>
              </a:ext>
            </a:extLst>
          </p:cNvPr>
          <p:cNvSpPr/>
          <p:nvPr/>
        </p:nvSpPr>
        <p:spPr>
          <a:xfrm>
            <a:off x="5968091" y="400311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345D06-6EFD-329C-3788-6B79D4FF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1" y="2692369"/>
            <a:ext cx="5832022" cy="10940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5C13E7-E737-02F0-E8E3-77C92A80EEB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6CAE5-FB85-5342-7F6E-C88723484624}"/>
              </a:ext>
            </a:extLst>
          </p:cNvPr>
          <p:cNvSpPr txBox="1"/>
          <p:nvPr/>
        </p:nvSpPr>
        <p:spPr>
          <a:xfrm>
            <a:off x="1651739" y="42103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30845-3A52-2343-0566-30B14AA310C7}"/>
              </a:ext>
            </a:extLst>
          </p:cNvPr>
          <p:cNvSpPr txBox="1"/>
          <p:nvPr/>
        </p:nvSpPr>
        <p:spPr>
          <a:xfrm>
            <a:off x="3829048" y="439503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46AFF-083A-6F0E-BDCB-E4E34CA07C8B}"/>
              </a:ext>
            </a:extLst>
          </p:cNvPr>
          <p:cNvSpPr txBox="1"/>
          <p:nvPr/>
        </p:nvSpPr>
        <p:spPr>
          <a:xfrm>
            <a:off x="6096000" y="42268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2B5-4D17-4F41-F7EE-94F7B71C5184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97AD0-D33F-0258-C54D-1F533700FB0C}"/>
              </a:ext>
            </a:extLst>
          </p:cNvPr>
          <p:cNvSpPr/>
          <p:nvPr/>
        </p:nvSpPr>
        <p:spPr>
          <a:xfrm>
            <a:off x="4193119" y="76868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8F186-9F59-CFD8-EB86-6ED83DF97E04}"/>
              </a:ext>
            </a:extLst>
          </p:cNvPr>
          <p:cNvSpPr/>
          <p:nvPr/>
        </p:nvSpPr>
        <p:spPr>
          <a:xfrm>
            <a:off x="1672777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4A720-19E4-B48B-E586-5BD376FDE096}"/>
              </a:ext>
            </a:extLst>
          </p:cNvPr>
          <p:cNvSpPr/>
          <p:nvPr/>
        </p:nvSpPr>
        <p:spPr>
          <a:xfrm>
            <a:off x="3849542" y="4855514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E70413-A162-C21A-2154-EAC09B9517C2}"/>
              </a:ext>
            </a:extLst>
          </p:cNvPr>
          <p:cNvSpPr/>
          <p:nvPr/>
        </p:nvSpPr>
        <p:spPr>
          <a:xfrm>
            <a:off x="6268589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92D77-E649-5C44-0D28-67BFC1DACABC}"/>
              </a:ext>
            </a:extLst>
          </p:cNvPr>
          <p:cNvSpPr/>
          <p:nvPr/>
        </p:nvSpPr>
        <p:spPr>
          <a:xfrm>
            <a:off x="8275945" y="407388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F9AA76-90E5-1A93-455F-434B4865B117}"/>
              </a:ext>
            </a:extLst>
          </p:cNvPr>
          <p:cNvSpPr/>
          <p:nvPr/>
        </p:nvSpPr>
        <p:spPr>
          <a:xfrm>
            <a:off x="8519893" y="475008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F2864-C31C-BB89-3DE8-81978E36C093}"/>
              </a:ext>
            </a:extLst>
          </p:cNvPr>
          <p:cNvSpPr txBox="1"/>
          <p:nvPr/>
        </p:nvSpPr>
        <p:spPr>
          <a:xfrm>
            <a:off x="8340327" y="407388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3917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889B7-B06B-F441-C1E0-A1E27C8A882B}"/>
              </a:ext>
            </a:extLst>
          </p:cNvPr>
          <p:cNvSpPr/>
          <p:nvPr/>
        </p:nvSpPr>
        <p:spPr>
          <a:xfrm>
            <a:off x="4543120" y="53067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9F3E5-E6BC-DC67-A1F6-9C554B8AAB8D}"/>
              </a:ext>
            </a:extLst>
          </p:cNvPr>
          <p:cNvSpPr/>
          <p:nvPr/>
        </p:nvSpPr>
        <p:spPr>
          <a:xfrm>
            <a:off x="4397829" y="4294414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62CDB9-2996-CEAC-B2B8-B33674A8B644}"/>
              </a:ext>
            </a:extLst>
          </p:cNvPr>
          <p:cNvSpPr/>
          <p:nvPr/>
        </p:nvSpPr>
        <p:spPr>
          <a:xfrm>
            <a:off x="5008484" y="2866085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B45A78D-5405-034C-CFBD-63EF3BFE0AA2}"/>
              </a:ext>
            </a:extLst>
          </p:cNvPr>
          <p:cNvSpPr/>
          <p:nvPr/>
        </p:nvSpPr>
        <p:spPr>
          <a:xfrm rot="19377461">
            <a:off x="6607936" y="2927316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E870-1C20-CFDE-337A-8B45765C8A1B}"/>
              </a:ext>
            </a:extLst>
          </p:cNvPr>
          <p:cNvSpPr/>
          <p:nvPr/>
        </p:nvSpPr>
        <p:spPr>
          <a:xfrm>
            <a:off x="6479721" y="422951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37ACE-45CA-29C9-E77F-10A95F7FEDCC}"/>
              </a:ext>
            </a:extLst>
          </p:cNvPr>
          <p:cNvSpPr/>
          <p:nvPr/>
        </p:nvSpPr>
        <p:spPr>
          <a:xfrm>
            <a:off x="2315937" y="4120662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DBE2C-F096-CF64-1DDC-8AE4E1359CD6}"/>
              </a:ext>
            </a:extLst>
          </p:cNvPr>
          <p:cNvSpPr/>
          <p:nvPr/>
        </p:nvSpPr>
        <p:spPr>
          <a:xfrm rot="1657603">
            <a:off x="3789704" y="2869443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772814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243453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4162928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999746" y="5141496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  <a:p>
            <a:pPr lvl="1"/>
            <a:r>
              <a:rPr lang="ko-KR" altLang="en-US" dirty="0"/>
              <a:t>메모리  가시성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965618"/>
            <a:ext cx="5039779" cy="51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9BA-5E04-3401-B903-3F2A067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visibility (</a:t>
            </a:r>
            <a:r>
              <a:rPr lang="ko-KR" altLang="en-US" dirty="0"/>
              <a:t>메모리 가시성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79A-C093-6634-27CD-737A83EE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쓰레드가 특정 공유 변수의 값을 변경할 때</a:t>
            </a:r>
            <a:r>
              <a:rPr lang="en-US" altLang="ko-KR" dirty="0"/>
              <a:t>, </a:t>
            </a:r>
            <a:r>
              <a:rPr lang="ko-KR" altLang="en-US" dirty="0"/>
              <a:t>임의의 쓰레드가 변경한 값을</a:t>
            </a:r>
            <a:r>
              <a:rPr lang="en-US" altLang="ko-KR" dirty="0"/>
              <a:t>, </a:t>
            </a:r>
            <a:r>
              <a:rPr lang="ko-KR" altLang="en-US" dirty="0"/>
              <a:t>그 외의 쓰레드가 보지 못하는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가시성에 문제가 생길 수 있는 경우는 다양하며</a:t>
            </a:r>
            <a:r>
              <a:rPr lang="en-US" altLang="ko-KR" dirty="0"/>
              <a:t>, </a:t>
            </a:r>
            <a:r>
              <a:rPr lang="ko-KR" altLang="en-US" dirty="0"/>
              <a:t>예측 불가능하기 떄문에</a:t>
            </a:r>
            <a:r>
              <a:rPr lang="en-US" altLang="ko-KR" dirty="0"/>
              <a:t>, </a:t>
            </a:r>
            <a:r>
              <a:rPr lang="ko-KR" altLang="en-US" dirty="0"/>
              <a:t>처음부터 제대로 만드는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컴파일러의 성능 향상을 위한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  <a:r>
              <a:rPr lang="en-US" altLang="ko-KR" dirty="0"/>
              <a:t>, JVM,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구조 등</a:t>
            </a:r>
            <a:r>
              <a:rPr lang="en-US" altLang="ko-KR" dirty="0"/>
              <a:t>, </a:t>
            </a:r>
            <a:r>
              <a:rPr lang="ko-KR" altLang="en-US" dirty="0"/>
              <a:t>다양하기 때문에</a:t>
            </a:r>
            <a:r>
              <a:rPr lang="en-US" altLang="ko-KR" dirty="0"/>
              <a:t>, </a:t>
            </a:r>
            <a:r>
              <a:rPr lang="ko-KR" altLang="en-US" dirty="0"/>
              <a:t>항상 조심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에서 처리할 때</a:t>
            </a:r>
            <a:r>
              <a:rPr lang="en-US" altLang="ko-KR" dirty="0"/>
              <a:t>, </a:t>
            </a:r>
            <a:r>
              <a:rPr lang="ko-KR" altLang="en-US" dirty="0"/>
              <a:t>변경 내용을</a:t>
            </a:r>
            <a:r>
              <a:rPr lang="en-US" altLang="ko-KR" dirty="0"/>
              <a:t>, </a:t>
            </a:r>
            <a:r>
              <a:rPr lang="ko-KR" altLang="en-US" dirty="0"/>
              <a:t>공유 메모리에 적용하지 않거나</a:t>
            </a:r>
            <a:r>
              <a:rPr lang="en-US" altLang="ko-KR" dirty="0"/>
              <a:t>, </a:t>
            </a:r>
            <a:r>
              <a:rPr lang="ko-KR" altLang="en-US" dirty="0"/>
              <a:t>혹은 하더라도</a:t>
            </a:r>
            <a:r>
              <a:rPr lang="en-US" altLang="ko-KR" dirty="0"/>
              <a:t>, </a:t>
            </a:r>
            <a:r>
              <a:rPr lang="ko-KR" altLang="en-US" dirty="0"/>
              <a:t>변수를 캐시해서 읽는 경우</a:t>
            </a:r>
            <a:r>
              <a:rPr lang="en-US" altLang="ko-KR" dirty="0"/>
              <a:t>,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998-485D-FB91-0895-5E9458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B2D6-8CAF-DF82-EFEF-FD9E6C76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UnVisibleField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4BA38-CD13-8FC1-4B04-C37E879ECA77}"/>
              </a:ext>
            </a:extLst>
          </p:cNvPr>
          <p:cNvSpPr txBox="1"/>
          <p:nvPr/>
        </p:nvSpPr>
        <p:spPr>
          <a:xfrm>
            <a:off x="1273629" y="2824843"/>
            <a:ext cx="9348107" cy="403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2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5" y="1564849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C2E5-BABF-B510-CAE0-14D7C892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 방지 </a:t>
            </a:r>
            <a:r>
              <a:rPr lang="en-US" altLang="ko-KR" dirty="0"/>
              <a:t>: </a:t>
            </a:r>
            <a:r>
              <a:rPr lang="ko-KR" altLang="en-US" dirty="0"/>
              <a:t>쓰레드간의 동기화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0B0-B088-E5A2-CE08-3EBE0BB0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복수의 쓰레드가 동시에 접근하고</a:t>
            </a:r>
            <a:r>
              <a:rPr lang="en-US" altLang="ko-KR" dirty="0"/>
              <a:t>, </a:t>
            </a:r>
            <a:r>
              <a:rPr lang="ko-KR" altLang="en-US" dirty="0"/>
              <a:t>공유 메모리에 값을 변경할 수 있는 경우</a:t>
            </a:r>
            <a:r>
              <a:rPr lang="en-US" altLang="ko-KR" dirty="0"/>
              <a:t>, </a:t>
            </a:r>
            <a:r>
              <a:rPr lang="ko-KR" altLang="en-US" dirty="0"/>
              <a:t>반드시</a:t>
            </a:r>
            <a:r>
              <a:rPr lang="en-US" altLang="ko-KR" dirty="0"/>
              <a:t>(</a:t>
            </a:r>
            <a:r>
              <a:rPr lang="ko-KR" altLang="en-US" dirty="0"/>
              <a:t>무조건</a:t>
            </a:r>
            <a:r>
              <a:rPr lang="en-US" altLang="ko-KR" dirty="0"/>
              <a:t>) </a:t>
            </a:r>
            <a:r>
              <a:rPr lang="ko-KR" altLang="en-US" dirty="0"/>
              <a:t>접근을 동기화 시켜주어야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동기화가 적절히 이루어지게 되면</a:t>
            </a:r>
            <a:r>
              <a:rPr lang="en-US" altLang="ko-KR" dirty="0"/>
              <a:t>, </a:t>
            </a:r>
            <a:r>
              <a:rPr lang="ko-KR" altLang="en-US" dirty="0"/>
              <a:t>위에서 언급한 재배치 문제나</a:t>
            </a:r>
            <a:r>
              <a:rPr lang="en-US" altLang="ko-KR" dirty="0"/>
              <a:t>, </a:t>
            </a:r>
            <a:r>
              <a:rPr lang="ko-KR" altLang="en-US" dirty="0"/>
              <a:t>메모리 가시성 문제</a:t>
            </a:r>
            <a:r>
              <a:rPr lang="en-US" altLang="ko-KR" dirty="0"/>
              <a:t>, </a:t>
            </a:r>
            <a:r>
              <a:rPr lang="ko-KR" altLang="en-US" dirty="0"/>
              <a:t>경쟁 조건과 같은 문제를 예방할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적절치 못하게 동기화를 수행한 경우</a:t>
            </a:r>
            <a:r>
              <a:rPr lang="en-US" altLang="ko-KR" dirty="0"/>
              <a:t>, </a:t>
            </a:r>
            <a:r>
              <a:rPr lang="ko-KR" altLang="en-US" dirty="0"/>
              <a:t>데드락</a:t>
            </a:r>
            <a:r>
              <a:rPr lang="en-US" altLang="ko-KR" dirty="0"/>
              <a:t>, </a:t>
            </a:r>
            <a:r>
              <a:rPr lang="ko-KR" altLang="en-US" dirty="0"/>
              <a:t>라이브락</a:t>
            </a:r>
            <a:r>
              <a:rPr lang="en-US" altLang="ko-KR" dirty="0"/>
              <a:t>, </a:t>
            </a:r>
            <a:r>
              <a:rPr lang="ko-KR" altLang="en-US" dirty="0"/>
              <a:t>기아 등의 문제가 발생할 수 있기 때문에</a:t>
            </a:r>
            <a:r>
              <a:rPr lang="en-US" altLang="ko-KR" dirty="0"/>
              <a:t>, </a:t>
            </a:r>
            <a:r>
              <a:rPr lang="ko-KR" altLang="en-US" dirty="0"/>
              <a:t>정확히 알고 사용해야 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15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96D-5B0C-FA2B-2EB8-C9514A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878-CFC4-2E15-F335-D7E19C49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b="1" dirty="0"/>
              <a:t>임계구역</a:t>
            </a:r>
            <a:r>
              <a:rPr lang="ko-KR" altLang="en-US" sz="2600" dirty="0"/>
              <a:t>은 멀티스레드 환경에서 공유 자원에 동시에 접근하면 데이터의 일관성이 깨질 수 있기 때문에</a:t>
            </a:r>
            <a:r>
              <a:rPr lang="en-US" altLang="ko-KR" sz="2600" dirty="0"/>
              <a:t>, </a:t>
            </a:r>
            <a:r>
              <a:rPr lang="ko-KR" altLang="en-US" sz="2600" b="1" dirty="0"/>
              <a:t>공유 자원에 대한 접근을 제한</a:t>
            </a:r>
            <a:r>
              <a:rPr lang="ko-KR" altLang="en-US" sz="2600" dirty="0"/>
              <a:t>하는 구역</a:t>
            </a:r>
            <a:endParaRPr lang="en-US" altLang="ko-KR" sz="2600" dirty="0"/>
          </a:p>
          <a:p>
            <a:r>
              <a:rPr lang="ko-KR" altLang="en-US" sz="2600" dirty="0"/>
              <a:t>이 구역에 들어가기 위해서는 락</a:t>
            </a:r>
            <a:r>
              <a:rPr lang="en-US" altLang="ko-KR" sz="2600" dirty="0"/>
              <a:t>(</a:t>
            </a:r>
            <a:r>
              <a:rPr lang="ko-KR" altLang="en-US" sz="2600" dirty="0"/>
              <a:t>열쇠</a:t>
            </a:r>
            <a:r>
              <a:rPr lang="en-US" altLang="ko-KR" sz="2600" dirty="0"/>
              <a:t>)</a:t>
            </a:r>
            <a:r>
              <a:rPr lang="ko-KR" altLang="en-US" sz="2600" dirty="0"/>
              <a:t>가 필요하며</a:t>
            </a:r>
            <a:r>
              <a:rPr lang="en-US" altLang="ko-KR" sz="2600" dirty="0"/>
              <a:t>, </a:t>
            </a:r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쓰레드의 접근을 직렬화하도록 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동시에 여러 쓰레드가 접근하여 발생할 수 있는 문제를 방지할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다만</a:t>
            </a:r>
            <a:r>
              <a:rPr lang="en-US" altLang="ko-KR" sz="2600" dirty="0"/>
              <a:t>, </a:t>
            </a:r>
            <a:r>
              <a:rPr lang="ko-KR" altLang="en-US" sz="2600" b="1" dirty="0"/>
              <a:t>락 획득 순서가 일정치 않은 경우</a:t>
            </a:r>
            <a:r>
              <a:rPr lang="en-US" altLang="ko-KR" sz="2600" dirty="0"/>
              <a:t>, </a:t>
            </a:r>
            <a:r>
              <a:rPr lang="ko-KR" altLang="en-US" sz="2600" dirty="0"/>
              <a:t>데드락이 발생할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자바에서는 </a:t>
            </a:r>
            <a:r>
              <a:rPr lang="en-US" altLang="ko-KR" sz="2600" dirty="0">
                <a:latin typeface="Arial Unicode MS"/>
              </a:rPr>
              <a:t>S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ynchronized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키워드를 통해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임계 구역을 만들 수 있으며</a:t>
            </a:r>
            <a:r>
              <a:rPr lang="en-US" altLang="ko-KR" sz="2600" dirty="0"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이외에도 다양한 동기화 도구가 존재한다</a:t>
            </a:r>
            <a:r>
              <a:rPr lang="en-US" altLang="ko-KR" sz="2600" dirty="0">
                <a:latin typeface="Arial Unicode MS"/>
              </a:rPr>
              <a:t>.</a:t>
            </a:r>
          </a:p>
          <a:p>
            <a:pPr lvl="1"/>
            <a:r>
              <a:rPr lang="en-GB" altLang="ko-KR" sz="1900" dirty="0"/>
              <a:t>Semaphore</a:t>
            </a:r>
          </a:p>
          <a:p>
            <a:pPr lvl="1"/>
            <a:r>
              <a:rPr lang="en-GB" altLang="ko-KR" sz="1900" b="0" i="0" dirty="0" err="1">
                <a:solidFill>
                  <a:srgbClr val="333333"/>
                </a:solidFill>
                <a:effectLst/>
                <a:latin typeface="Noto Sans KR"/>
              </a:rPr>
              <a:t>CountDownLatch</a:t>
            </a:r>
            <a:endParaRPr lang="en-GB" altLang="ko-KR" sz="19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475E9-0CC4-7AAD-86A8-E687C6B8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215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5A3FDC-5AAB-6879-7EEC-4DB53053DB2A}"/>
              </a:ext>
            </a:extLst>
          </p:cNvPr>
          <p:cNvSpPr/>
          <p:nvPr/>
        </p:nvSpPr>
        <p:spPr>
          <a:xfrm>
            <a:off x="6196693" y="2160815"/>
            <a:ext cx="2539093" cy="2656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84CA5E9-ACA7-8C63-65C9-EE2641A2D930}"/>
              </a:ext>
            </a:extLst>
          </p:cNvPr>
          <p:cNvSpPr/>
          <p:nvPr/>
        </p:nvSpPr>
        <p:spPr>
          <a:xfrm>
            <a:off x="212271" y="2160815"/>
            <a:ext cx="2563586" cy="237580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8D82C2-AE90-3558-DB99-AFF4D0D19D59}"/>
              </a:ext>
            </a:extLst>
          </p:cNvPr>
          <p:cNvSpPr/>
          <p:nvPr/>
        </p:nvSpPr>
        <p:spPr>
          <a:xfrm>
            <a:off x="3135086" y="2209801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8F040D-725A-7917-265D-5D9E6397D771}"/>
              </a:ext>
            </a:extLst>
          </p:cNvPr>
          <p:cNvSpPr/>
          <p:nvPr/>
        </p:nvSpPr>
        <p:spPr>
          <a:xfrm>
            <a:off x="3135085" y="3080658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875F361-33D1-A119-0306-D85227B69076}"/>
              </a:ext>
            </a:extLst>
          </p:cNvPr>
          <p:cNvSpPr/>
          <p:nvPr/>
        </p:nvSpPr>
        <p:spPr>
          <a:xfrm>
            <a:off x="3135084" y="3951515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89F05-1D9C-2A1F-3F7B-C061676CF8F2}"/>
              </a:ext>
            </a:extLst>
          </p:cNvPr>
          <p:cNvCxnSpPr/>
          <p:nvPr/>
        </p:nvCxnSpPr>
        <p:spPr>
          <a:xfrm>
            <a:off x="5935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7F7F15F-7032-B0DA-4CF5-FF4D20583182}"/>
              </a:ext>
            </a:extLst>
          </p:cNvPr>
          <p:cNvSpPr/>
          <p:nvPr/>
        </p:nvSpPr>
        <p:spPr>
          <a:xfrm>
            <a:off x="6594019" y="2653393"/>
            <a:ext cx="1570265" cy="1736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9CCD36F-AB25-D170-052E-DB15643D8560}"/>
              </a:ext>
            </a:extLst>
          </p:cNvPr>
          <p:cNvSpPr/>
          <p:nvPr/>
        </p:nvSpPr>
        <p:spPr>
          <a:xfrm>
            <a:off x="9405259" y="2403023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5962876-79CF-5724-AFC3-693AAFD7E01D}"/>
              </a:ext>
            </a:extLst>
          </p:cNvPr>
          <p:cNvSpPr/>
          <p:nvPr/>
        </p:nvSpPr>
        <p:spPr>
          <a:xfrm>
            <a:off x="8352065" y="3269116"/>
            <a:ext cx="1053194" cy="3946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3D3BB-AA5D-13DE-E9E4-FEC41705FD0B}"/>
              </a:ext>
            </a:extLst>
          </p:cNvPr>
          <p:cNvSpPr/>
          <p:nvPr/>
        </p:nvSpPr>
        <p:spPr>
          <a:xfrm>
            <a:off x="9405258" y="1664494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이모티콘 자물쇠 PNG 이미지 | PNGWing">
            <a:extLst>
              <a:ext uri="{FF2B5EF4-FFF2-40B4-BE49-F238E27FC236}">
                <a16:creationId xmlns:a16="http://schemas.microsoft.com/office/drawing/2014/main" id="{7BECE8EC-515F-43CA-A732-9C5BC531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99" y="2316276"/>
            <a:ext cx="797379" cy="7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BC5-26C8-0225-E3CF-8C870C9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13A6-1BEA-BED4-06C6-8F71B628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임계구역은 병렬성을 제한하고</a:t>
            </a:r>
            <a:r>
              <a:rPr lang="en-US" altLang="ko-KR" dirty="0"/>
              <a:t>, </a:t>
            </a:r>
            <a:r>
              <a:rPr lang="ko-KR" altLang="en-US" dirty="0"/>
              <a:t>이로 인하여 병렬 프로그램의 성능을 저하시킬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반드시 필요한 부분만 임계구역으로 설정해야 하며</a:t>
            </a:r>
            <a:r>
              <a:rPr lang="en-US" altLang="ko-KR" dirty="0"/>
              <a:t>, </a:t>
            </a:r>
            <a:r>
              <a:rPr lang="ko-KR" altLang="en-US" dirty="0"/>
              <a:t>그 크기는 가능한 작아야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가능하면</a:t>
            </a:r>
            <a:r>
              <a:rPr lang="en-US" altLang="ko-KR" dirty="0"/>
              <a:t>, </a:t>
            </a:r>
            <a:r>
              <a:rPr lang="ko-KR" altLang="en-US" dirty="0"/>
              <a:t>시간이 오래 걸리는 작업은</a:t>
            </a:r>
            <a:r>
              <a:rPr lang="en-US" altLang="ko-KR" dirty="0"/>
              <a:t>, </a:t>
            </a:r>
            <a:r>
              <a:rPr lang="ko-KR" altLang="en-US" dirty="0"/>
              <a:t>임계구역에서 제외하는 편이 유리하다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변수가 복수개이면서</a:t>
            </a:r>
            <a:r>
              <a:rPr lang="en-US" altLang="ko-KR" dirty="0"/>
              <a:t>, </a:t>
            </a:r>
            <a:r>
              <a:rPr lang="ko-KR" altLang="en-US" dirty="0"/>
              <a:t>서로가 서로에게 의존성을 가지고 있다면</a:t>
            </a:r>
            <a:r>
              <a:rPr lang="en-US" altLang="ko-KR" dirty="0"/>
              <a:t>,</a:t>
            </a:r>
            <a:r>
              <a:rPr lang="ko-KR" altLang="en-US" dirty="0"/>
              <a:t> 관련 있는 모든 변수를 임계구역에 넣어</a:t>
            </a:r>
            <a:r>
              <a:rPr lang="en-US" altLang="ko-KR" dirty="0"/>
              <a:t>, </a:t>
            </a:r>
            <a:r>
              <a:rPr lang="ko-KR" altLang="en-US" dirty="0"/>
              <a:t>한 번에 수정해야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6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E9B-10F8-01A8-2F07-F559446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원자적 연산</a:t>
            </a:r>
            <a:r>
              <a:rPr lang="en-US" altLang="ko-KR" dirty="0"/>
              <a:t>, </a:t>
            </a:r>
            <a:r>
              <a:rPr lang="ko-KR" altLang="en-US" dirty="0"/>
              <a:t>단일연산</a:t>
            </a:r>
            <a:r>
              <a:rPr lang="en-US" altLang="ko-KR" dirty="0"/>
              <a:t>, Atomicity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D7C5-885A-3C15-8877-4076032E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상태를 표현할 때</a:t>
            </a:r>
            <a:r>
              <a:rPr lang="en-US" altLang="ko-KR" dirty="0"/>
              <a:t>, </a:t>
            </a:r>
            <a:r>
              <a:rPr lang="ko-KR" altLang="en-US" dirty="0"/>
              <a:t>상태란</a:t>
            </a:r>
            <a:r>
              <a:rPr lang="en-US" altLang="ko-KR" dirty="0"/>
              <a:t>, </a:t>
            </a:r>
            <a:r>
              <a:rPr lang="ko-KR" altLang="en-US" dirty="0"/>
              <a:t>결국 객체의 멤버 변수의 상태의 합과 같다고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멤버 변수 각각이 서로에게 의존성을 가진 경우</a:t>
            </a:r>
            <a:r>
              <a:rPr lang="en-US" altLang="ko-KR" dirty="0"/>
              <a:t>,</a:t>
            </a:r>
            <a:r>
              <a:rPr lang="ko-KR" altLang="en-US" dirty="0"/>
              <a:t> 혹은 관련이 있는 경우</a:t>
            </a:r>
            <a:r>
              <a:rPr lang="en-US" altLang="ko-KR" dirty="0"/>
              <a:t>, </a:t>
            </a:r>
            <a:r>
              <a:rPr lang="ko-KR" altLang="en-US" dirty="0"/>
              <a:t>이를 변경하고자 할 때는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복합 연산을 처리할 때는 반드시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값을 확인하고</a:t>
            </a:r>
            <a:r>
              <a:rPr lang="en-US" altLang="ko-KR" dirty="0"/>
              <a:t>, </a:t>
            </a:r>
            <a:r>
              <a:rPr lang="ko-KR" altLang="en-US" dirty="0"/>
              <a:t>조건에 부합할 경우에만 특정 행동을 하는 로직</a:t>
            </a:r>
            <a:r>
              <a:rPr lang="en-US" altLang="ko-KR" dirty="0"/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NotSafeSingletonFactory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17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800-E657-EF5B-B7D9-D3720BB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2 : </a:t>
            </a:r>
            <a:r>
              <a:rPr lang="ko-KR" altLang="en-US" dirty="0"/>
              <a:t>메모리 가시성 확보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EE-D285-99A4-5A8D-505C8AE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메모리 가시성을 보장하기 위하여 </a:t>
            </a:r>
            <a:r>
              <a:rPr lang="en-US" altLang="ko-KR" dirty="0"/>
              <a:t>volatile </a:t>
            </a:r>
            <a:r>
              <a:rPr lang="ko-KR" altLang="en-US" dirty="0"/>
              <a:t>키워드를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키워드가 붙은 변수의 경우</a:t>
            </a:r>
            <a:r>
              <a:rPr lang="en-US" altLang="ko-KR" dirty="0"/>
              <a:t>, </a:t>
            </a:r>
            <a:r>
              <a:rPr lang="ko-KR" altLang="en-US" dirty="0"/>
              <a:t>임의의 쓰레드가 본 키워드가 붙은 변수를 변경하는 경우</a:t>
            </a:r>
            <a:r>
              <a:rPr lang="en-US" altLang="ko-KR" dirty="0"/>
              <a:t>, </a:t>
            </a:r>
            <a:r>
              <a:rPr lang="ko-KR" altLang="en-US" dirty="0"/>
              <a:t>다른 스레드가 변경 사항을 바로 볼 수 있도록 언어 차원에서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약한 동기화 수준으로</a:t>
            </a:r>
            <a:r>
              <a:rPr lang="en-US" altLang="ko-KR" dirty="0"/>
              <a:t>, </a:t>
            </a:r>
            <a:r>
              <a:rPr lang="ko-KR" altLang="en-US" dirty="0"/>
              <a:t>시기적절히 사용한다면</a:t>
            </a:r>
            <a:r>
              <a:rPr lang="en-US" altLang="ko-KR" dirty="0"/>
              <a:t>, </a:t>
            </a:r>
            <a:r>
              <a:rPr lang="ko-KR" altLang="en-US" dirty="0"/>
              <a:t>어플리케이션의 성능을 높일 수 있음</a:t>
            </a:r>
            <a:r>
              <a:rPr lang="en-US" altLang="ko-KR" dirty="0"/>
              <a:t>.</a:t>
            </a:r>
          </a:p>
          <a:p>
            <a:r>
              <a:rPr lang="en-US" dirty="0"/>
              <a:t>Ex 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VisibleField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2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C3-58B6-4B79-226B-3754656F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tack Memory">
            <a:extLst>
              <a:ext uri="{FF2B5EF4-FFF2-40B4-BE49-F238E27FC236}">
                <a16:creationId xmlns:a16="http://schemas.microsoft.com/office/drawing/2014/main" id="{C08914BA-844C-D426-0DA7-ABFD8173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3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PCB(Process Control Block)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06" y="1980744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BFB02-BE37-5813-38B8-829472EEE429}"/>
              </a:ext>
            </a:extLst>
          </p:cNvPr>
          <p:cNvSpPr/>
          <p:nvPr/>
        </p:nvSpPr>
        <p:spPr>
          <a:xfrm>
            <a:off x="1475015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51B5D-B228-010B-E517-8A3652B92B1B}"/>
              </a:ext>
            </a:extLst>
          </p:cNvPr>
          <p:cNvSpPr/>
          <p:nvPr/>
        </p:nvSpPr>
        <p:spPr>
          <a:xfrm>
            <a:off x="4465863" y="313289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A17B-EAD5-BA37-C99E-734BA5DFDF1C}"/>
              </a:ext>
            </a:extLst>
          </p:cNvPr>
          <p:cNvSpPr/>
          <p:nvPr/>
        </p:nvSpPr>
        <p:spPr>
          <a:xfrm>
            <a:off x="7402286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A8E6-8CD2-70DF-68A0-EAF75DF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3155145"/>
            <a:ext cx="2044989" cy="16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3349-F56C-C485-A7DE-6A6DE730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68" y="3189646"/>
            <a:ext cx="2044989" cy="165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67E8-020B-F44A-DEB0-0B3C7D3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04" y="3189646"/>
            <a:ext cx="2044989" cy="1655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45D3E7-DA87-0C0B-FFA9-056D5EAE5EF6}"/>
              </a:ext>
            </a:extLst>
          </p:cNvPr>
          <p:cNvSpPr/>
          <p:nvPr/>
        </p:nvSpPr>
        <p:spPr>
          <a:xfrm>
            <a:off x="3726993" y="2223197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7AFE-6CAE-2984-731D-2163F08830A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57B7-0994-061D-A6E3-5C03CD25882B}"/>
              </a:ext>
            </a:extLst>
          </p:cNvPr>
          <p:cNvSpPr txBox="1"/>
          <p:nvPr/>
        </p:nvSpPr>
        <p:spPr>
          <a:xfrm>
            <a:off x="2085810" y="503754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3F6C-1761-FCEC-FE6D-DCDCFB8A4718}"/>
              </a:ext>
            </a:extLst>
          </p:cNvPr>
          <p:cNvSpPr txBox="1"/>
          <p:nvPr/>
        </p:nvSpPr>
        <p:spPr>
          <a:xfrm>
            <a:off x="5184320" y="50062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272C-84DA-34F3-6081-7115916EB3EA}"/>
              </a:ext>
            </a:extLst>
          </p:cNvPr>
          <p:cNvSpPr txBox="1"/>
          <p:nvPr/>
        </p:nvSpPr>
        <p:spPr>
          <a:xfrm>
            <a:off x="8120743" y="503783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BF999-AF55-8BE4-C7BD-FAC1067154AE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94B55-F22A-908C-6140-A8D8345A8208}"/>
              </a:ext>
            </a:extLst>
          </p:cNvPr>
          <p:cNvSpPr/>
          <p:nvPr/>
        </p:nvSpPr>
        <p:spPr>
          <a:xfrm>
            <a:off x="379640" y="217986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CBF9D-0FA9-0E04-82DB-76E8835EF474}"/>
              </a:ext>
            </a:extLst>
          </p:cNvPr>
          <p:cNvSpPr/>
          <p:nvPr/>
        </p:nvSpPr>
        <p:spPr>
          <a:xfrm>
            <a:off x="7011759" y="228160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8286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1489</Words>
  <Application>Microsoft Office PowerPoint</Application>
  <PresentationFormat>Widescreen</PresentationFormat>
  <Paragraphs>154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-apple-system</vt:lpstr>
      <vt:lpstr>Arial Unicode MS</vt:lpstr>
      <vt:lpstr>Noto Sans KR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PowerPoint Presentation</vt:lpstr>
      <vt:lpstr>프로세스란?</vt:lpstr>
      <vt:lpstr>PCB(Process Control Block)</vt:lpstr>
      <vt:lpstr>PowerPoint Presentation</vt:lpstr>
      <vt:lpstr>Multi Programing?</vt:lpstr>
      <vt:lpstr>CPU Scheduling</vt:lpstr>
      <vt:lpstr>CPU Scheduling related issues</vt:lpstr>
      <vt:lpstr>Context Swtiching</vt:lpstr>
      <vt:lpstr>CPU Scheduling 종류</vt:lpstr>
      <vt:lpstr>Process(Thread) State</vt:lpstr>
      <vt:lpstr>CPU Intensive vs IO Intensive</vt:lpstr>
      <vt:lpstr>What is Thread?</vt:lpstr>
      <vt:lpstr>PowerPoint Presentation</vt:lpstr>
      <vt:lpstr>PowerPoint Presentation</vt:lpstr>
      <vt:lpstr>TCB(Thread Control Block)</vt:lpstr>
      <vt:lpstr>PowerPoint Presentation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  <vt:lpstr>Memory visibility (메모리 가시성)</vt:lpstr>
      <vt:lpstr>PowerPoint Presentation</vt:lpstr>
      <vt:lpstr>동시성 이슈 방지 : 쓰레드간의 동기화</vt:lpstr>
      <vt:lpstr>동기화 기법 1 : 임계구역(Critical section)</vt:lpstr>
      <vt:lpstr>PowerPoint Presentation</vt:lpstr>
      <vt:lpstr>동기화 기법 1 : 임계구역(Critical section)</vt:lpstr>
      <vt:lpstr>원자성, 원자적 연산, 단일연산, Atomicity</vt:lpstr>
      <vt:lpstr>동기화 기법 2 : 메모리 가시성 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12</cp:revision>
  <dcterms:created xsi:type="dcterms:W3CDTF">2024-09-20T10:09:08Z</dcterms:created>
  <dcterms:modified xsi:type="dcterms:W3CDTF">2024-09-24T12:43:52Z</dcterms:modified>
</cp:coreProperties>
</file>