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60" r:id="rId3"/>
    <p:sldId id="258" r:id="rId4"/>
    <p:sldId id="257" r:id="rId5"/>
    <p:sldId id="261" r:id="rId6"/>
    <p:sldId id="268" r:id="rId7"/>
    <p:sldId id="265" r:id="rId8"/>
    <p:sldId id="262" r:id="rId9"/>
    <p:sldId id="266" r:id="rId10"/>
    <p:sldId id="269" r:id="rId11"/>
    <p:sldId id="263" r:id="rId12"/>
    <p:sldId id="264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98" r:id="rId21"/>
    <p:sldId id="276" r:id="rId22"/>
    <p:sldId id="300" r:id="rId23"/>
    <p:sldId id="301" r:id="rId24"/>
    <p:sldId id="299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302" r:id="rId36"/>
    <p:sldId id="289" r:id="rId37"/>
    <p:sldId id="284" r:id="rId38"/>
    <p:sldId id="290" r:id="rId39"/>
    <p:sldId id="304" r:id="rId40"/>
    <p:sldId id="305" r:id="rId41"/>
    <p:sldId id="306" r:id="rId42"/>
    <p:sldId id="303" r:id="rId43"/>
    <p:sldId id="291" r:id="rId44"/>
    <p:sldId id="293" r:id="rId45"/>
    <p:sldId id="294" r:id="rId46"/>
    <p:sldId id="295" r:id="rId47"/>
    <p:sldId id="297" r:id="rId48"/>
    <p:sldId id="29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142" autoAdjust="0"/>
  </p:normalViewPr>
  <p:slideViewPr>
    <p:cSldViewPr snapToGrid="0">
      <p:cViewPr varScale="1">
        <p:scale>
          <a:sx n="84" d="100"/>
          <a:sy n="84" d="100"/>
        </p:scale>
        <p:origin x="15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7EBFC-4E1F-4D8A-85DB-D8498B5C9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B8080-219D-47A7-A9A0-7F7D5B8BB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4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3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41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2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46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3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5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52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22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4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배열은 메모리에 물리적으로 연속적으로 놓여지게 되는데</a:t>
            </a:r>
            <a:r>
              <a:rPr lang="en-US" altLang="ko-KR" dirty="0"/>
              <a:t>, </a:t>
            </a:r>
            <a:r>
              <a:rPr lang="ko-KR" altLang="en-US" dirty="0"/>
              <a:t>이 때문에</a:t>
            </a:r>
            <a:r>
              <a:rPr lang="en-US" altLang="ko-KR" dirty="0"/>
              <a:t>,</a:t>
            </a:r>
            <a:r>
              <a:rPr lang="ko-KR" altLang="en-US" dirty="0"/>
              <a:t>데이터를 중간에서 삭제하거나</a:t>
            </a:r>
            <a:r>
              <a:rPr lang="en-US" altLang="ko-KR" dirty="0"/>
              <a:t>, </a:t>
            </a:r>
            <a:r>
              <a:rPr lang="ko-KR" altLang="en-US" dirty="0"/>
              <a:t>넣는 경우</a:t>
            </a:r>
            <a:r>
              <a:rPr lang="en-US" altLang="ko-KR" dirty="0"/>
              <a:t>, </a:t>
            </a:r>
            <a:r>
              <a:rPr lang="ko-KR" altLang="en-US" dirty="0"/>
              <a:t>원소의 재배치가 이뤄지게 됨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0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23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1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93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7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30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17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69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2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프로그램에서 </a:t>
            </a:r>
            <a:r>
              <a:rPr lang="en-US" altLang="ko-KR" dirty="0"/>
              <a:t>Array</a:t>
            </a:r>
            <a:r>
              <a:rPr lang="ko-KR" altLang="en-US" dirty="0"/>
              <a:t>를 선언하면</a:t>
            </a:r>
            <a:r>
              <a:rPr lang="en-US" altLang="ko-KR" dirty="0"/>
              <a:t>, </a:t>
            </a:r>
            <a:r>
              <a:rPr lang="ko-KR" altLang="en-US" dirty="0"/>
              <a:t>메모리 내부에 일렬로 데이터가 순서대로 저장되게 된다</a:t>
            </a:r>
            <a:r>
              <a:rPr lang="en-US" altLang="ko-KR" dirty="0"/>
              <a:t>(</a:t>
            </a:r>
            <a:r>
              <a:rPr lang="ko-KR" altLang="en-US" dirty="0"/>
              <a:t>일반적으로 그렇다는 것이지</a:t>
            </a:r>
            <a:r>
              <a:rPr lang="en-US" altLang="ko-KR" dirty="0"/>
              <a:t>, </a:t>
            </a:r>
            <a:r>
              <a:rPr lang="ko-KR" altLang="en-US" dirty="0" err="1"/>
              <a:t>모든이라고</a:t>
            </a:r>
            <a:r>
              <a:rPr lang="ko-KR" altLang="en-US" dirty="0"/>
              <a:t> 말하기에는 애매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위와 같이 데이터가 구조화되기 때문에</a:t>
            </a:r>
            <a:r>
              <a:rPr lang="en-US" altLang="ko-KR" dirty="0"/>
              <a:t>, Array</a:t>
            </a:r>
            <a:r>
              <a:rPr lang="ko-KR" altLang="en-US" dirty="0"/>
              <a:t>의 메모리 시작위치와</a:t>
            </a:r>
            <a:r>
              <a:rPr lang="en-US" altLang="ko-KR" dirty="0"/>
              <a:t>, </a:t>
            </a:r>
            <a:r>
              <a:rPr lang="ko-KR" altLang="en-US" dirty="0"/>
              <a:t>데이터의 타입</a:t>
            </a:r>
            <a:r>
              <a:rPr lang="en-US" altLang="ko-KR" dirty="0"/>
              <a:t>(int</a:t>
            </a:r>
            <a:r>
              <a:rPr lang="ko-KR" altLang="en-US" dirty="0"/>
              <a:t>라면 </a:t>
            </a:r>
            <a:r>
              <a:rPr lang="en-US" altLang="ko-KR" dirty="0"/>
              <a:t>4byte)</a:t>
            </a:r>
            <a:r>
              <a:rPr lang="ko-KR" altLang="en-US" dirty="0"/>
              <a:t>만 알면</a:t>
            </a:r>
            <a:r>
              <a:rPr lang="en-US" altLang="ko-KR" dirty="0"/>
              <a:t>, </a:t>
            </a:r>
            <a:r>
              <a:rPr lang="ko-KR" altLang="en-US" dirty="0"/>
              <a:t>배열 내부의 어느 </a:t>
            </a:r>
            <a:r>
              <a:rPr lang="ko-KR" altLang="en-US" dirty="0" err="1"/>
              <a:t>데이터든</a:t>
            </a:r>
            <a:r>
              <a:rPr lang="ko-KR" altLang="en-US" dirty="0"/>
              <a:t> 접근이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8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프로그램에서 </a:t>
            </a:r>
            <a:r>
              <a:rPr lang="en-US" altLang="ko-KR" dirty="0"/>
              <a:t>Array</a:t>
            </a:r>
            <a:r>
              <a:rPr lang="ko-KR" altLang="en-US" dirty="0"/>
              <a:t>를 선언하면</a:t>
            </a:r>
            <a:r>
              <a:rPr lang="en-US" altLang="ko-KR" dirty="0"/>
              <a:t>, </a:t>
            </a:r>
            <a:r>
              <a:rPr lang="ko-KR" altLang="en-US" dirty="0"/>
              <a:t>메모리 내부에 일렬로 데이터가 순서대로 저장되게 된다</a:t>
            </a:r>
            <a:r>
              <a:rPr lang="en-US" altLang="ko-KR" dirty="0"/>
              <a:t>(</a:t>
            </a:r>
            <a:r>
              <a:rPr lang="ko-KR" altLang="en-US" dirty="0"/>
              <a:t>일반적으로 그렇다는 것이지</a:t>
            </a:r>
            <a:r>
              <a:rPr lang="en-US" altLang="ko-KR" dirty="0"/>
              <a:t>, </a:t>
            </a:r>
            <a:r>
              <a:rPr lang="ko-KR" altLang="en-US" dirty="0" err="1"/>
              <a:t>모든이라고</a:t>
            </a:r>
            <a:r>
              <a:rPr lang="ko-KR" altLang="en-US" dirty="0"/>
              <a:t> 말하기에는 애매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위와 같이 데이터가 구조화되기 때문에</a:t>
            </a:r>
            <a:r>
              <a:rPr lang="en-US" altLang="ko-KR" dirty="0"/>
              <a:t>, Array</a:t>
            </a:r>
            <a:r>
              <a:rPr lang="ko-KR" altLang="en-US" dirty="0"/>
              <a:t>의 메모리 시작위치와</a:t>
            </a:r>
            <a:r>
              <a:rPr lang="en-US" altLang="ko-KR" dirty="0"/>
              <a:t>, </a:t>
            </a:r>
            <a:r>
              <a:rPr lang="ko-KR" altLang="en-US" dirty="0"/>
              <a:t>데이터의 타입</a:t>
            </a:r>
            <a:r>
              <a:rPr lang="en-US" altLang="ko-KR" dirty="0"/>
              <a:t>(int</a:t>
            </a:r>
            <a:r>
              <a:rPr lang="ko-KR" altLang="en-US" dirty="0"/>
              <a:t>라면 </a:t>
            </a:r>
            <a:r>
              <a:rPr lang="en-US" altLang="ko-KR" dirty="0"/>
              <a:t>4byte)</a:t>
            </a:r>
            <a:r>
              <a:rPr lang="ko-KR" altLang="en-US" dirty="0"/>
              <a:t>만 알면</a:t>
            </a:r>
            <a:r>
              <a:rPr lang="en-US" altLang="ko-KR" dirty="0"/>
              <a:t>, </a:t>
            </a:r>
            <a:r>
              <a:rPr lang="ko-KR" altLang="en-US" dirty="0"/>
              <a:t>배열 내부의 어느 </a:t>
            </a:r>
            <a:r>
              <a:rPr lang="ko-KR" altLang="en-US" dirty="0" err="1"/>
              <a:t>데이터든</a:t>
            </a:r>
            <a:r>
              <a:rPr lang="ko-KR" altLang="en-US" dirty="0"/>
              <a:t> 접근이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5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B8080-219D-47A7-A9A0-7F7D5B8BBD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0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D542-4B94-4A6E-9340-62A0DD68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26465-FA13-4E0E-AFF4-48FCDBC9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368FB-881D-478C-B4D0-91FD2D1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0E75-3525-4729-ACB3-0A143FE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9406-56D0-4344-95B2-E96A84E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17752-0CE8-4474-A30C-59B74194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A5E4E-241D-449E-A1B6-6779189CD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7EDA7-297B-4921-9A7D-8AD58BD4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76014-0CBE-40EC-8F22-4E43691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9D48A-593D-4FA4-A5C1-F734E6A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0AB09-F7EA-42E7-A933-628E1D625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D2908-E6CA-4252-B901-16642D6FB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057B2-4036-4E7F-998E-B9426865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FE37D-589D-4F1F-A741-FA7C4ED5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D16CD-F683-4190-8922-8AE4A1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70B4-F5AF-47E0-B3BF-3038A578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1BDD7-67B5-4904-84EB-E7D9FBA0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FFBAD-106A-42F7-84B0-58B5BD73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ED7DB-ECFA-4AA0-91F5-705DF566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FA28C-D242-4EF8-9EE1-4C750BBC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F6613-5FD2-4790-82D8-D548EDF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72E5B-0DF9-4636-AA85-607CEA7B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5CF62-0B4E-415C-A302-6B1E8C5E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3470-0DFD-435B-812D-C297F616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A6B8-F320-4EC5-BBBA-5351ACEF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EE194-4AB8-4B5E-917B-B1C2383D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B55C6-CFD4-4E46-A723-4B6006E2E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ED129-362F-43F9-968D-A9862340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CDAA8-335A-4067-974D-746A8D35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B1BC2-80BF-4A77-A491-3E81287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5520F-4ADB-44FE-8788-8250A179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2BE9-CF70-4CBF-8BBE-52C4D85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C4710-C2E3-4743-831E-58A7B273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6E0A7-9DB5-47FA-AB7B-53E522C9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F98CA-C3F3-4731-892D-349711A5D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790-2CF1-4A5D-99F6-EBEF7326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CCBE82-A5DF-4E7B-8E40-3DE83F00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30D6E9-9A71-4CCC-8F52-4497C532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69BA6F-896E-4B0A-864C-C8CC0A22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36E4-2631-4513-86AB-3F0E36F9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09718-98B7-4EC0-BA2D-B2FDAA4A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743CD-F53E-43D2-B92A-DDBC4F7E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A16EA-98C2-4CD7-8349-CEAA746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0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01680-58E8-49C1-AAC1-134BD434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1B853-2B15-410F-B787-5F1E6463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C0C32-C19A-4344-94AC-D05F5AA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D1023-0CDF-45F3-8982-315E7A96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D1C6E-39CA-4AB7-9983-B521FE2D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E604A-32AA-427F-9F35-B6B0BCF0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45657-AF26-4F67-A50A-FC5CA064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F8506-6E4F-4945-B494-59101C73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1E9DD-3733-43DC-9141-C38DA34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F3EF-6D15-4903-BB43-225698F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626E1-5756-4A1B-A9DF-A48F3F448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E79BB-BF3A-407E-8902-A8D305A9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7A1DD-28C4-4DDD-A3E1-1772A2A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08094-7BAD-47C0-93FF-26442630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62F4B-0BED-4AF2-8FED-BD8F0725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5D5E6-3F17-4605-A38B-0823F614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6FEBE-61E1-4B84-8746-C68655A2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8C706-63B3-4933-B6F4-0C551821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8A8D-EF5B-430A-BF7B-5576E026B66E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6EB6A-AEE6-4021-8E5E-761FCBFE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D5320-8C57-486D-8806-1A3BAA7A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F1DD-86C7-414D-BCE0-96FB0018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2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linked-list-data-structure-and-algorithm-tutoria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0E8A9-D5C8-432C-AD66-8CD1E709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F974E-DD67-4AA2-9C17-AC10F4BE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19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AAC1-B170-091A-475B-C7FA203F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약점과 강점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6F1-CBB3-C9E5-B342-A1C73C23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엑세스가 매우 빠르다</a:t>
            </a:r>
            <a:r>
              <a:rPr lang="en-US" altLang="ko-KR" dirty="0"/>
              <a:t>(O(1))</a:t>
            </a:r>
          </a:p>
          <a:p>
            <a:r>
              <a:rPr lang="en-US" dirty="0"/>
              <a:t>Data Locality</a:t>
            </a:r>
            <a:r>
              <a:rPr lang="ko-KR" altLang="en-US" dirty="0"/>
              <a:t>가 매우 좋아</a:t>
            </a:r>
            <a:r>
              <a:rPr lang="en-US" altLang="ko-KR" dirty="0"/>
              <a:t>, </a:t>
            </a:r>
            <a:r>
              <a:rPr lang="ko-KR" altLang="en-US" dirty="0"/>
              <a:t>캐시 성능이 좋다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삭제 연산이 매우 느리다</a:t>
            </a:r>
            <a:r>
              <a:rPr lang="en-US" altLang="ko-KR" dirty="0"/>
              <a:t>.(O(n))</a:t>
            </a:r>
          </a:p>
          <a:p>
            <a:pPr lvl="1"/>
            <a:r>
              <a:rPr lang="ko-KR" altLang="en-US" dirty="0"/>
              <a:t>삽입 연산이 경우에 따라서 매우 느리다</a:t>
            </a:r>
            <a:r>
              <a:rPr lang="en-US" altLang="ko-KR" dirty="0"/>
              <a:t>(O(n))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71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628B-509A-43C6-A74B-DCC92D2F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hlinkClick r:id="rId3"/>
              </a:rPr>
              <a:t>Linked List 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DA66F-77AD-4100-A2A2-B0403B83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Array(</a:t>
            </a:r>
            <a:r>
              <a:rPr lang="ko-KR" altLang="en-US" sz="1800" dirty="0"/>
              <a:t>배열</a:t>
            </a:r>
            <a:r>
              <a:rPr lang="en-US" altLang="ko-KR" sz="1800" dirty="0"/>
              <a:t>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데이터를 삭제하거나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데이터를 삽입하는 등</a:t>
            </a:r>
            <a:r>
              <a:rPr lang="en-US" altLang="ko-KR" sz="1800" dirty="0"/>
              <a:t>, </a:t>
            </a:r>
            <a:r>
              <a:rPr lang="ko-KR" altLang="en-US" sz="1800" dirty="0"/>
              <a:t>배열에 변경을 가하는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비효율적임</a:t>
            </a:r>
            <a:endParaRPr lang="en-US" altLang="ko-KR" sz="1800" dirty="0"/>
          </a:p>
          <a:p>
            <a:pPr lvl="1"/>
            <a:r>
              <a:rPr lang="ko-KR" altLang="en-US" sz="1600" dirty="0"/>
              <a:t>배열은 메모리에 물리적으로 연속적으로 놓여지게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데이터를 중간에서 삭제하거나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넣는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원소의 재배치가 이뤄지게 됨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이러한 배열의 약점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데이터의 삭제</a:t>
            </a:r>
            <a:r>
              <a:rPr lang="en-US" altLang="ko-KR" sz="1800" dirty="0"/>
              <a:t>, </a:t>
            </a:r>
            <a:r>
              <a:rPr lang="ko-KR" altLang="en-US" sz="1800" dirty="0"/>
              <a:t>삽입의 비효율</a:t>
            </a:r>
            <a:r>
              <a:rPr lang="en-US" altLang="ko-KR" sz="1800" dirty="0"/>
              <a:t>)</a:t>
            </a:r>
            <a:r>
              <a:rPr lang="ko-KR" altLang="en-US" sz="1800" dirty="0"/>
              <a:t>을 보완하기 위하여</a:t>
            </a:r>
            <a:r>
              <a:rPr lang="en-US" altLang="ko-KR" sz="1800" dirty="0"/>
              <a:t>, Linked List </a:t>
            </a:r>
            <a:r>
              <a:rPr lang="ko-KR" altLang="en-US" sz="1800" dirty="0"/>
              <a:t>자료구조가 탄생하게 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포인터로 각 </a:t>
            </a:r>
            <a:r>
              <a:rPr lang="en-US" altLang="ko-KR" sz="1800" dirty="0"/>
              <a:t>Node</a:t>
            </a:r>
            <a:r>
              <a:rPr lang="ko-KR" altLang="en-US" sz="1800" dirty="0"/>
              <a:t>가 연결되어 있기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삽입</a:t>
            </a:r>
            <a:r>
              <a:rPr lang="en-US" altLang="ko-KR" sz="1800" dirty="0"/>
              <a:t>, </a:t>
            </a:r>
            <a:r>
              <a:rPr lang="ko-KR" altLang="en-US" sz="1800" dirty="0"/>
              <a:t>삭제 연산에는 효율적이나</a:t>
            </a:r>
            <a:r>
              <a:rPr lang="en-US" altLang="ko-KR" sz="1800" dirty="0"/>
              <a:t>, random access(</a:t>
            </a:r>
            <a:r>
              <a:rPr lang="ko-KR" altLang="en-US" sz="1800" dirty="0"/>
              <a:t>임의의 인덱스로 접근</a:t>
            </a:r>
            <a:r>
              <a:rPr lang="en-US" altLang="ko-KR" sz="1800" dirty="0"/>
              <a:t>)</a:t>
            </a:r>
            <a:r>
              <a:rPr lang="ko-KR" altLang="en-US" sz="1800" dirty="0"/>
              <a:t>하는 연산에는 비효율적임</a:t>
            </a:r>
            <a:r>
              <a:rPr lang="en-US" altLang="ko-KR" sz="1800" dirty="0"/>
              <a:t>(Linked List</a:t>
            </a:r>
            <a:r>
              <a:rPr lang="ko-KR" altLang="en-US" sz="1800" dirty="0"/>
              <a:t>의 </a:t>
            </a:r>
            <a:r>
              <a:rPr lang="en-US" altLang="ko-KR" sz="1800" dirty="0"/>
              <a:t>head(</a:t>
            </a:r>
            <a:r>
              <a:rPr lang="ko-KR" altLang="en-US" sz="1800" dirty="0"/>
              <a:t>맨 앞</a:t>
            </a:r>
            <a:r>
              <a:rPr lang="en-US" altLang="ko-KR" sz="1800" dirty="0"/>
              <a:t>)</a:t>
            </a:r>
            <a:r>
              <a:rPr lang="ko-KR" altLang="en-US" sz="1800" dirty="0"/>
              <a:t>부터 순회하면서 찾아야 함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Linked List</a:t>
            </a:r>
            <a:r>
              <a:rPr lang="ko-KR" altLang="en-US" sz="1800" dirty="0"/>
              <a:t>에서는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en-US" altLang="ko-KR" sz="1800" dirty="0"/>
              <a:t>Node(</a:t>
            </a:r>
            <a:r>
              <a:rPr lang="ko-KR" altLang="en-US" sz="1800" dirty="0"/>
              <a:t>원소</a:t>
            </a:r>
            <a:r>
              <a:rPr lang="en-US" altLang="ko-KR" sz="1800" dirty="0"/>
              <a:t>)</a:t>
            </a:r>
            <a:r>
              <a:rPr lang="ko-KR" altLang="en-US" sz="1800" dirty="0"/>
              <a:t>는</a:t>
            </a:r>
            <a:r>
              <a:rPr lang="en-US" altLang="ko-KR" sz="1800" dirty="0"/>
              <a:t>, </a:t>
            </a:r>
            <a:r>
              <a:rPr lang="ko-KR" altLang="en-US" sz="1800" dirty="0"/>
              <a:t>다음 원소의 포인터를 내부 변수로 포함하고 있음</a:t>
            </a:r>
            <a:endParaRPr lang="en-US" altLang="ko-KR" sz="1800" dirty="0"/>
          </a:p>
          <a:p>
            <a:pPr lvl="1"/>
            <a:r>
              <a:rPr lang="ko-KR" altLang="en-US" sz="1600" dirty="0"/>
              <a:t>뒤에 원소만 포함하는 경우와</a:t>
            </a:r>
            <a:r>
              <a:rPr lang="en-US" altLang="ko-KR" sz="1600" dirty="0"/>
              <a:t>, </a:t>
            </a:r>
            <a:r>
              <a:rPr lang="ko-KR" altLang="en-US" sz="1600" dirty="0"/>
              <a:t>앞뒤 두개의 원소 모두의 포인터를 포함하는 경우 등</a:t>
            </a:r>
            <a:r>
              <a:rPr lang="en-US" altLang="ko-KR" sz="1600" dirty="0"/>
              <a:t>, </a:t>
            </a:r>
            <a:r>
              <a:rPr lang="ko-KR" altLang="en-US" sz="1600" dirty="0"/>
              <a:t>두 가지 경우가 존재</a:t>
            </a:r>
            <a:endParaRPr lang="en-US" altLang="ko-KR" sz="1600" dirty="0"/>
          </a:p>
          <a:p>
            <a:pPr lvl="1"/>
            <a:r>
              <a:rPr lang="ko-KR" altLang="en-US" sz="1600" dirty="0"/>
              <a:t>요구사항에 맞게 취사선택 필요</a:t>
            </a:r>
            <a:r>
              <a:rPr lang="en-US" altLang="ko-KR" sz="1600" dirty="0"/>
              <a:t>(</a:t>
            </a:r>
            <a:r>
              <a:rPr lang="ko-KR" altLang="en-US" sz="1600" dirty="0"/>
              <a:t>자료구조를 앞뒤로 순회해야할 경우에는 </a:t>
            </a:r>
            <a:r>
              <a:rPr lang="en-US" altLang="ko-KR" sz="1600" dirty="0"/>
              <a:t>double linked list </a:t>
            </a:r>
            <a:r>
              <a:rPr lang="ko-KR" altLang="en-US" sz="1600" dirty="0"/>
              <a:t>구현체를 사용해야 함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005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095-5A9E-652B-8FE5-74BF233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DF20BA-D47E-5FC1-9A07-53BFC15086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2" y="1166495"/>
            <a:ext cx="9157982" cy="2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F274F8-0196-5828-C266-F4DA021B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161155"/>
            <a:ext cx="952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592C27-E5D8-F856-FD41-8FFCE9DD79D1}"/>
              </a:ext>
            </a:extLst>
          </p:cNvPr>
          <p:cNvSpPr/>
          <p:nvPr/>
        </p:nvSpPr>
        <p:spPr>
          <a:xfrm>
            <a:off x="110871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666EE8D-32A2-86CC-A6F1-54896A71AF21}"/>
              </a:ext>
            </a:extLst>
          </p:cNvPr>
          <p:cNvSpPr/>
          <p:nvPr/>
        </p:nvSpPr>
        <p:spPr>
          <a:xfrm>
            <a:off x="2183130" y="3234690"/>
            <a:ext cx="1257300" cy="377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896E5-7444-6FF3-4A20-7BC33CB413EE}"/>
              </a:ext>
            </a:extLst>
          </p:cNvPr>
          <p:cNvSpPr/>
          <p:nvPr/>
        </p:nvSpPr>
        <p:spPr>
          <a:xfrm>
            <a:off x="344043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1FCC-7A8D-908A-49E8-F90FE5766C45}"/>
              </a:ext>
            </a:extLst>
          </p:cNvPr>
          <p:cNvSpPr txBox="1"/>
          <p:nvPr/>
        </p:nvSpPr>
        <p:spPr>
          <a:xfrm>
            <a:off x="434340" y="640080"/>
            <a:ext cx="787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</a:t>
            </a:r>
            <a:r>
              <a:rPr lang="en-GB" dirty="0" err="1"/>
              <a:t>linkelist</a:t>
            </a:r>
            <a:r>
              <a:rPr lang="en-GB" dirty="0"/>
              <a:t> ;</a:t>
            </a:r>
          </a:p>
          <a:p>
            <a:r>
              <a:rPr lang="en-GB" altLang="ko-KR" dirty="0" err="1"/>
              <a:t>Linkelist.add</a:t>
            </a:r>
            <a:r>
              <a:rPr lang="en-GB" altLang="ko-KR" dirty="0"/>
              <a:t>(1)</a:t>
            </a:r>
          </a:p>
          <a:p>
            <a:r>
              <a:rPr lang="en-GB" altLang="ko-KR" dirty="0" err="1"/>
              <a:t>Linkelist.add</a:t>
            </a:r>
            <a:r>
              <a:rPr lang="en-GB" altLang="ko-KR" dirty="0"/>
              <a:t>(2)</a:t>
            </a:r>
          </a:p>
          <a:p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617297-BA4B-BDC6-26DB-CA9E5B378713}"/>
              </a:ext>
            </a:extLst>
          </p:cNvPr>
          <p:cNvSpPr/>
          <p:nvPr/>
        </p:nvSpPr>
        <p:spPr>
          <a:xfrm>
            <a:off x="4514850" y="3234690"/>
            <a:ext cx="3436620" cy="377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B5E08-3164-0028-B8A1-3493283E94EC}"/>
              </a:ext>
            </a:extLst>
          </p:cNvPr>
          <p:cNvSpPr/>
          <p:nvPr/>
        </p:nvSpPr>
        <p:spPr>
          <a:xfrm>
            <a:off x="822579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2103D2-4D06-032E-1C89-F8A4898C2B3F}"/>
              </a:ext>
            </a:extLst>
          </p:cNvPr>
          <p:cNvSpPr/>
          <p:nvPr/>
        </p:nvSpPr>
        <p:spPr>
          <a:xfrm>
            <a:off x="6694170" y="3234690"/>
            <a:ext cx="1257300" cy="377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863A6-3430-468A-C609-93171F4877EF}"/>
              </a:ext>
            </a:extLst>
          </p:cNvPr>
          <p:cNvSpPr/>
          <p:nvPr/>
        </p:nvSpPr>
        <p:spPr>
          <a:xfrm>
            <a:off x="5787390" y="2331809"/>
            <a:ext cx="365760" cy="41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2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1A62-32A5-4892-3690-3FC21A80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51B3-24A1-FECF-B61E-3DB91F22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삽입 연산</a:t>
            </a:r>
            <a:r>
              <a:rPr lang="en-US" altLang="ko-KR" dirty="0"/>
              <a:t>(insert) =&gt; O(1)</a:t>
            </a:r>
          </a:p>
          <a:p>
            <a:r>
              <a:rPr lang="ko-KR" altLang="en-US" dirty="0"/>
              <a:t>삭제 연산</a:t>
            </a:r>
            <a:r>
              <a:rPr lang="en-US" altLang="ko-KR" dirty="0"/>
              <a:t>(delete) =&gt; O(1)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4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3C7A78-E6F9-6E05-51BC-36400396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27887"/>
              </p:ext>
            </p:extLst>
          </p:nvPr>
        </p:nvGraphicFramePr>
        <p:xfrm>
          <a:off x="1654810" y="2199640"/>
          <a:ext cx="8128000" cy="307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52680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42074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8193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9161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0782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2195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301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674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1645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330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1byte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2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1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6870"/>
                  </a:ext>
                </a:extLst>
              </a:tr>
              <a:tr h="4864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3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985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9BD754A-35E8-CA7C-23D7-E23A1899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LinkedList Memory</a:t>
            </a:r>
            <a:r>
              <a:rPr lang="ko-KR" altLang="en-US" dirty="0"/>
              <a:t> </a:t>
            </a:r>
            <a:r>
              <a:rPr lang="en-US" altLang="ko-KR" dirty="0"/>
              <a:t>Footprint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68086-8DE8-672D-C182-78ED2701E4D3}"/>
              </a:ext>
            </a:extLst>
          </p:cNvPr>
          <p:cNvCxnSpPr/>
          <p:nvPr/>
        </p:nvCxnSpPr>
        <p:spPr>
          <a:xfrm>
            <a:off x="2457450" y="2194560"/>
            <a:ext cx="243459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549F-82A6-B2BE-78BE-15DC789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자료구조 알고리즘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8DB5-E474-5686-75CF-2369E201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정렬</a:t>
            </a:r>
            <a:endParaRPr lang="en-US" altLang="ko-KR" dirty="0"/>
          </a:p>
          <a:p>
            <a:pPr lvl="1"/>
            <a:r>
              <a:rPr lang="ko-KR" altLang="en-US" dirty="0"/>
              <a:t>삽입정렬</a:t>
            </a:r>
            <a:endParaRPr lang="en-US" altLang="ko-KR" dirty="0"/>
          </a:p>
          <a:p>
            <a:pPr lvl="1"/>
            <a:r>
              <a:rPr lang="ko-KR" altLang="en-US" dirty="0"/>
              <a:t>버블정렬</a:t>
            </a:r>
            <a:endParaRPr lang="en-US" altLang="ko-KR" dirty="0"/>
          </a:p>
          <a:p>
            <a:pPr lvl="1"/>
            <a:r>
              <a:rPr lang="ko-KR" altLang="en-US" dirty="0"/>
              <a:t>병합정렬</a:t>
            </a:r>
            <a:endParaRPr lang="en-US" altLang="ko-KR" dirty="0"/>
          </a:p>
          <a:p>
            <a:pPr lvl="1"/>
            <a:r>
              <a:rPr lang="ko-KR" altLang="en-US" dirty="0"/>
              <a:t>퀵정렬</a:t>
            </a:r>
            <a:endParaRPr lang="en-US" altLang="ko-KR" dirty="0"/>
          </a:p>
          <a:p>
            <a:r>
              <a:rPr lang="ko-KR" altLang="en-US" dirty="0"/>
              <a:t>탐색</a:t>
            </a:r>
            <a:endParaRPr lang="en-US" altLang="ko-KR" dirty="0"/>
          </a:p>
          <a:p>
            <a:pPr lvl="1"/>
            <a:r>
              <a:rPr lang="ko-KR" altLang="en-US" dirty="0"/>
              <a:t>이진 탐색</a:t>
            </a:r>
            <a:endParaRPr lang="en-US" altLang="ko-KR" dirty="0"/>
          </a:p>
          <a:p>
            <a:pPr lvl="1"/>
            <a:r>
              <a:rPr lang="ko-KR" altLang="en-US" dirty="0"/>
              <a:t>순차 탐색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92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30232-52D5-7437-1801-D0EC0E4D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5864"/>
              </p:ext>
            </p:extLst>
          </p:nvPr>
        </p:nvGraphicFramePr>
        <p:xfrm>
          <a:off x="1826260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80599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546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2765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1452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995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075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540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3878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6483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32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81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32C2CA98-EFD6-167F-38F0-EBB7823B6439}"/>
              </a:ext>
            </a:extLst>
          </p:cNvPr>
          <p:cNvSpPr/>
          <p:nvPr/>
        </p:nvSpPr>
        <p:spPr>
          <a:xfrm>
            <a:off x="1954530" y="2013466"/>
            <a:ext cx="457200" cy="800100"/>
          </a:xfrm>
          <a:prstGeom prst="downArrow">
            <a:avLst>
              <a:gd name="adj1" fmla="val 50000"/>
              <a:gd name="adj2" fmla="val 5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26D84-4306-4CFE-013E-B04BC876647E}"/>
              </a:ext>
            </a:extLst>
          </p:cNvPr>
          <p:cNvSpPr txBox="1"/>
          <p:nvPr/>
        </p:nvSpPr>
        <p:spPr>
          <a:xfrm>
            <a:off x="5086350" y="3966210"/>
            <a:ext cx="87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O(n)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E8BEB-183E-13F4-0E92-E922F2A9BE61}"/>
              </a:ext>
            </a:extLst>
          </p:cNvPr>
          <p:cNvSpPr txBox="1"/>
          <p:nvPr/>
        </p:nvSpPr>
        <p:spPr>
          <a:xfrm>
            <a:off x="1954530" y="49149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자료구조 순차탐색 알고리즘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34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30232-52D5-7437-1801-D0EC0E4D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01810"/>
              </p:ext>
            </p:extLst>
          </p:nvPr>
        </p:nvGraphicFramePr>
        <p:xfrm>
          <a:off x="2332795" y="24090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80599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546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2765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1452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995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075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540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3878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6483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32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8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D26D84-4306-4CFE-013E-B04BC876647E}"/>
              </a:ext>
            </a:extLst>
          </p:cNvPr>
          <p:cNvSpPr txBox="1"/>
          <p:nvPr/>
        </p:nvSpPr>
        <p:spPr>
          <a:xfrm>
            <a:off x="9395460" y="952926"/>
            <a:ext cx="87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: O(log2n)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E8BEB-183E-13F4-0E92-E922F2A9BE61}"/>
              </a:ext>
            </a:extLst>
          </p:cNvPr>
          <p:cNvSpPr txBox="1"/>
          <p:nvPr/>
        </p:nvSpPr>
        <p:spPr>
          <a:xfrm>
            <a:off x="1954530" y="49149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자료구조 이진탐색 알고리즘</a:t>
            </a: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9F770D-A0AB-FD4F-269E-4FD45F6B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24636"/>
              </p:ext>
            </p:extLst>
          </p:nvPr>
        </p:nvGraphicFramePr>
        <p:xfrm>
          <a:off x="2332795" y="40620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80599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546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2765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1452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995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075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540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3878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6483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32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5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25BC-FDA8-77D4-565B-CBA1B6EF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트리구조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BE88B-E645-9971-A92A-63963A96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690688"/>
            <a:ext cx="9534525" cy="44862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A784A-B614-DEFD-6DBC-F9E8769AAF9A}"/>
              </a:ext>
            </a:extLst>
          </p:cNvPr>
          <p:cNvSpPr/>
          <p:nvPr/>
        </p:nvSpPr>
        <p:spPr>
          <a:xfrm>
            <a:off x="3158489" y="6492875"/>
            <a:ext cx="468630" cy="412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EAA4C-97AC-43A6-9063-F1B9CE4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BFF5-F078-4B40-AF43-C9C3A4CF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자료구조의 종류 및 특징에 대하여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필요로 하는 요구사항을 기반으로</a:t>
            </a:r>
            <a:r>
              <a:rPr lang="en-US" altLang="ko-KR" dirty="0"/>
              <a:t>, </a:t>
            </a:r>
            <a:r>
              <a:rPr lang="ko-KR" altLang="en-US" dirty="0"/>
              <a:t>비즈니스에 가장 알맞은 자료구조를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자료구조의 기본적인 개념을 이해하고</a:t>
            </a:r>
            <a:r>
              <a:rPr lang="en-US" altLang="ko-KR" dirty="0"/>
              <a:t>, </a:t>
            </a:r>
            <a:r>
              <a:rPr lang="ko-KR" altLang="en-US" dirty="0"/>
              <a:t>이를 기반으로</a:t>
            </a:r>
            <a:r>
              <a:rPr lang="en-US" altLang="ko-KR" dirty="0"/>
              <a:t>, </a:t>
            </a:r>
            <a:r>
              <a:rPr lang="ko-KR" altLang="en-US" dirty="0"/>
              <a:t>새로운 자료구조가 등장하더라도</a:t>
            </a:r>
            <a:r>
              <a:rPr lang="en-US" altLang="ko-KR" dirty="0"/>
              <a:t>, </a:t>
            </a:r>
            <a:r>
              <a:rPr lang="ko-KR" altLang="en-US" dirty="0"/>
              <a:t>이를 이해할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924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1672A971-584A-D67F-EEB6-A5F9F41D52B2}"/>
              </a:ext>
            </a:extLst>
          </p:cNvPr>
          <p:cNvSpPr/>
          <p:nvPr/>
        </p:nvSpPr>
        <p:spPr>
          <a:xfrm>
            <a:off x="3771900" y="0"/>
            <a:ext cx="5166360" cy="6858000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F6508DE2-B79E-A43F-20D0-916DBD5F2C5F}"/>
              </a:ext>
            </a:extLst>
          </p:cNvPr>
          <p:cNvSpPr/>
          <p:nvPr/>
        </p:nvSpPr>
        <p:spPr>
          <a:xfrm>
            <a:off x="6052185" y="125730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CBDA3D25-1570-7E97-6948-48AE5B2312BB}"/>
              </a:ext>
            </a:extLst>
          </p:cNvPr>
          <p:cNvSpPr/>
          <p:nvPr/>
        </p:nvSpPr>
        <p:spPr>
          <a:xfrm>
            <a:off x="5749290" y="1474470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86C93456-E575-79C5-AF25-051EB301770C}"/>
              </a:ext>
            </a:extLst>
          </p:cNvPr>
          <p:cNvSpPr/>
          <p:nvPr/>
        </p:nvSpPr>
        <p:spPr>
          <a:xfrm>
            <a:off x="6355080" y="1474470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B9A887B8-840A-A30E-45D6-354D058C5E76}"/>
              </a:ext>
            </a:extLst>
          </p:cNvPr>
          <p:cNvSpPr/>
          <p:nvPr/>
        </p:nvSpPr>
        <p:spPr>
          <a:xfrm>
            <a:off x="5427345" y="2823210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FDFD2517-96A2-A09F-E838-8BC8C98DFE06}"/>
              </a:ext>
            </a:extLst>
          </p:cNvPr>
          <p:cNvSpPr/>
          <p:nvPr/>
        </p:nvSpPr>
        <p:spPr>
          <a:xfrm>
            <a:off x="6718935" y="2817495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id="{01C6174E-C2AF-F696-5CCD-87570A178FA7}"/>
              </a:ext>
            </a:extLst>
          </p:cNvPr>
          <p:cNvSpPr/>
          <p:nvPr/>
        </p:nvSpPr>
        <p:spPr>
          <a:xfrm>
            <a:off x="6052185" y="2817495"/>
            <a:ext cx="605790" cy="1348740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89A7-6A93-4F50-DE5D-CDD7424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트리구조의 특징</a:t>
            </a:r>
            <a:r>
              <a:rPr lang="en-US" altLang="ko-KR" dirty="0"/>
              <a:t>(1/2)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7106-53F2-E731-3416-021C2F1D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87394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트리 구조를 이용하면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간의 상하관계</a:t>
            </a:r>
            <a:r>
              <a:rPr lang="en-US" altLang="ko-KR" sz="2000" dirty="0"/>
              <a:t>(</a:t>
            </a:r>
            <a:r>
              <a:rPr lang="ko-KR" altLang="en-US" sz="2000" dirty="0"/>
              <a:t>포함관계</a:t>
            </a:r>
            <a:r>
              <a:rPr lang="en-US" altLang="ko-KR" sz="2000" dirty="0"/>
              <a:t>, </a:t>
            </a:r>
            <a:r>
              <a:rPr lang="ko-KR" altLang="en-US" sz="2000" dirty="0"/>
              <a:t>수직관계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표현하면서 데이터를 관리할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회사의 조직도</a:t>
            </a:r>
            <a:endParaRPr lang="en-US" altLang="ko-KR" sz="1800" dirty="0"/>
          </a:p>
          <a:p>
            <a:pPr lvl="1"/>
            <a:r>
              <a:rPr lang="ko-KR" altLang="en-US" sz="1800" dirty="0"/>
              <a:t>컴퓨터의 파일 시스템</a:t>
            </a:r>
            <a:r>
              <a:rPr lang="en-US" altLang="ko-KR" sz="1800" dirty="0"/>
              <a:t>(C:</a:t>
            </a:r>
            <a:r>
              <a:rPr lang="en-GB" altLang="ko-KR" sz="1800" dirty="0"/>
              <a:t>\</a:t>
            </a:r>
            <a:r>
              <a:rPr lang="en-GB" altLang="ko-KR" sz="1800" dirty="0" err="1"/>
              <a:t>programes</a:t>
            </a:r>
            <a:r>
              <a:rPr lang="en-GB" altLang="ko-KR" sz="1800" dirty="0"/>
              <a:t>\...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트리 구조에는 여러 구현체가 존재하며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목적에 특화되어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AVL</a:t>
            </a:r>
          </a:p>
          <a:p>
            <a:pPr lvl="2"/>
            <a:r>
              <a:rPr lang="ko-KR" altLang="en-US" sz="1600" dirty="0"/>
              <a:t>트리가 한쪽으로 쏠려</a:t>
            </a:r>
            <a:r>
              <a:rPr lang="en-US" altLang="ko-KR" sz="1600" dirty="0"/>
              <a:t>(Unbalanced), </a:t>
            </a:r>
            <a:r>
              <a:rPr lang="ko-KR" altLang="en-US" sz="1600" dirty="0"/>
              <a:t>탐색 효율이 떨어지는 것을 막기 위하여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트리를 일정 규칙에 맞게 조절하여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항상 균형잡힐 수 있도록 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/>
              <a:t>이진 트리</a:t>
            </a:r>
            <a:endParaRPr lang="en-US" altLang="ko-KR" sz="1800" dirty="0"/>
          </a:p>
          <a:p>
            <a:pPr lvl="2"/>
            <a:r>
              <a:rPr lang="ko-KR" altLang="en-US" sz="1600" dirty="0"/>
              <a:t>탐색 시</a:t>
            </a:r>
            <a:r>
              <a:rPr lang="en-US" altLang="ko-KR" sz="1600" dirty="0"/>
              <a:t>, </a:t>
            </a:r>
            <a:r>
              <a:rPr lang="ko-KR" altLang="en-US" sz="1600" dirty="0"/>
              <a:t>빠른 속도를 제공한다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이를 제공하기 위하여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각 노드는 최대 두 개의 자식 노드를 가질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왼쪽은 자신 보다 작은 자식을 배치하고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오른쪽은 자신보다 큰 노드를 배치하도록 하는 규칙이 존재한다</a:t>
            </a:r>
            <a:endParaRPr lang="en-US" altLang="ko-KR" sz="1600" dirty="0"/>
          </a:p>
          <a:p>
            <a:pPr lvl="1"/>
            <a:r>
              <a:rPr lang="en-US" altLang="ko-KR" sz="1800" dirty="0"/>
              <a:t>B-Tree</a:t>
            </a:r>
          </a:p>
          <a:p>
            <a:pPr lvl="2"/>
            <a:r>
              <a:rPr lang="ko-KR" altLang="en-US" sz="1600" dirty="0"/>
              <a:t>탐색 및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연산에 특화되어 있으며</a:t>
            </a:r>
            <a:r>
              <a:rPr lang="en-US" altLang="ko-KR" sz="1600" dirty="0"/>
              <a:t>, RDBMS</a:t>
            </a:r>
            <a:r>
              <a:rPr lang="ko-KR" altLang="en-US" sz="1600" dirty="0"/>
              <a:t>의 인덱스 자료구조로 많이 사용된다</a:t>
            </a:r>
            <a:r>
              <a:rPr lang="en-US" altLang="ko-KR" sz="1600" dirty="0"/>
              <a:t>.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GB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1667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9F014-7307-1B16-ECD8-921766FB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9600"/>
              </p:ext>
            </p:extLst>
          </p:nvPr>
        </p:nvGraphicFramePr>
        <p:xfrm>
          <a:off x="1645920" y="1931246"/>
          <a:ext cx="81511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34">
                  <a:extLst>
                    <a:ext uri="{9D8B030D-6E8A-4147-A177-3AD203B41FA5}">
                      <a16:colId xmlns:a16="http://schemas.microsoft.com/office/drawing/2014/main" val="2417653376"/>
                    </a:ext>
                  </a:extLst>
                </a:gridCol>
                <a:gridCol w="542034">
                  <a:extLst>
                    <a:ext uri="{9D8B030D-6E8A-4147-A177-3AD203B41FA5}">
                      <a16:colId xmlns:a16="http://schemas.microsoft.com/office/drawing/2014/main" val="3778297160"/>
                    </a:ext>
                  </a:extLst>
                </a:gridCol>
                <a:gridCol w="1084068">
                  <a:extLst>
                    <a:ext uri="{9D8B030D-6E8A-4147-A177-3AD203B41FA5}">
                      <a16:colId xmlns:a16="http://schemas.microsoft.com/office/drawing/2014/main" val="3147803172"/>
                    </a:ext>
                  </a:extLst>
                </a:gridCol>
                <a:gridCol w="1084068">
                  <a:extLst>
                    <a:ext uri="{9D8B030D-6E8A-4147-A177-3AD203B41FA5}">
                      <a16:colId xmlns:a16="http://schemas.microsoft.com/office/drawing/2014/main" val="2721230048"/>
                    </a:ext>
                  </a:extLst>
                </a:gridCol>
                <a:gridCol w="1084068">
                  <a:extLst>
                    <a:ext uri="{9D8B030D-6E8A-4147-A177-3AD203B41FA5}">
                      <a16:colId xmlns:a16="http://schemas.microsoft.com/office/drawing/2014/main" val="579566696"/>
                    </a:ext>
                  </a:extLst>
                </a:gridCol>
                <a:gridCol w="1084068">
                  <a:extLst>
                    <a:ext uri="{9D8B030D-6E8A-4147-A177-3AD203B41FA5}">
                      <a16:colId xmlns:a16="http://schemas.microsoft.com/office/drawing/2014/main" val="91155463"/>
                    </a:ext>
                  </a:extLst>
                </a:gridCol>
                <a:gridCol w="1084068">
                  <a:extLst>
                    <a:ext uri="{9D8B030D-6E8A-4147-A177-3AD203B41FA5}">
                      <a16:colId xmlns:a16="http://schemas.microsoft.com/office/drawing/2014/main" val="2519208982"/>
                    </a:ext>
                  </a:extLst>
                </a:gridCol>
                <a:gridCol w="562700">
                  <a:extLst>
                    <a:ext uri="{9D8B030D-6E8A-4147-A177-3AD203B41FA5}">
                      <a16:colId xmlns:a16="http://schemas.microsoft.com/office/drawing/2014/main" val="2835144464"/>
                    </a:ext>
                  </a:extLst>
                </a:gridCol>
                <a:gridCol w="542034">
                  <a:extLst>
                    <a:ext uri="{9D8B030D-6E8A-4147-A177-3AD203B41FA5}">
                      <a16:colId xmlns:a16="http://schemas.microsoft.com/office/drawing/2014/main" val="114885102"/>
                    </a:ext>
                  </a:extLst>
                </a:gridCol>
                <a:gridCol w="542034">
                  <a:extLst>
                    <a:ext uri="{9D8B030D-6E8A-4147-A177-3AD203B41FA5}">
                      <a16:colId xmlns:a16="http://schemas.microsoft.com/office/drawing/2014/main" val="164954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r>
                        <a:rPr lang="ko-KR" altLang="en-US" dirty="0"/>
                        <a:t>억개</a:t>
                      </a:r>
                      <a:r>
                        <a:rPr lang="en-US" altLang="ko-KR" dirty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83641"/>
                  </a:ext>
                </a:extLst>
              </a:tr>
            </a:tbl>
          </a:graphicData>
        </a:graphic>
      </p:graphicFrame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B7B473F9-AD95-BE9C-8BF8-7C5C45F778BD}"/>
              </a:ext>
            </a:extLst>
          </p:cNvPr>
          <p:cNvSpPr/>
          <p:nvPr/>
        </p:nvSpPr>
        <p:spPr>
          <a:xfrm>
            <a:off x="5924550" y="594785"/>
            <a:ext cx="914400" cy="9144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1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Search Tree - javatpoint">
            <a:extLst>
              <a:ext uri="{FF2B5EF4-FFF2-40B4-BE49-F238E27FC236}">
                <a16:creationId xmlns:a16="http://schemas.microsoft.com/office/drawing/2014/main" id="{452F113C-4DCB-0C64-C3B9-E7EF3BD9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08" y="775334"/>
            <a:ext cx="6169384" cy="4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51C813B-DB9F-3F0D-A636-8756C5618819}"/>
              </a:ext>
            </a:extLst>
          </p:cNvPr>
          <p:cNvSpPr/>
          <p:nvPr/>
        </p:nvSpPr>
        <p:spPr>
          <a:xfrm>
            <a:off x="2543175" y="5143500"/>
            <a:ext cx="1108710" cy="8915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144E3-E95A-A9C2-14B9-0442C20DDDA7}"/>
              </a:ext>
            </a:extLst>
          </p:cNvPr>
          <p:cNvCxnSpPr/>
          <p:nvPr/>
        </p:nvCxnSpPr>
        <p:spPr>
          <a:xfrm flipH="1">
            <a:off x="3429000" y="4594860"/>
            <a:ext cx="44577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6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79DA-F015-1FD4-CA7E-F45EA79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E136-7A9C-7636-2A65-082FF447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C:\Users\FBG\Desktop\</a:t>
            </a:r>
            <a:r>
              <a:rPr lang="ko-KR" altLang="en-US" dirty="0"/>
              <a:t>수업자료</a:t>
            </a:r>
            <a:r>
              <a:rPr lang="en-US" altLang="ko-KR" dirty="0"/>
              <a:t>\3</a:t>
            </a:r>
            <a:r>
              <a:rPr lang="ko-KR" altLang="en-US" dirty="0"/>
              <a:t>주차 디자인패턴</a:t>
            </a:r>
            <a:endParaRPr lang="en-US" altLang="ko-KR" dirty="0"/>
          </a:p>
          <a:p>
            <a:r>
              <a:rPr lang="en-US" altLang="ko-KR" dirty="0"/>
              <a:t>C:\ Users \FBG\Desktop\</a:t>
            </a:r>
            <a:r>
              <a:rPr lang="ko-KR" altLang="en-US" dirty="0"/>
              <a:t>수업자료</a:t>
            </a:r>
            <a:r>
              <a:rPr lang="en-US" altLang="ko-KR" dirty="0"/>
              <a:t>\4-5</a:t>
            </a:r>
            <a:r>
              <a:rPr lang="ko-KR" altLang="en-US" dirty="0"/>
              <a:t>주차 자료구조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7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E59-7C80-888B-CE03-E788919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트리구조의 특징</a:t>
            </a:r>
            <a:r>
              <a:rPr lang="en-US" altLang="ko-KR" dirty="0"/>
              <a:t>(2/2)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8D98-5000-E548-C9AE-08C2A06D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임의의 노드에서</a:t>
            </a:r>
            <a:r>
              <a:rPr lang="en-US" altLang="ko-KR" sz="2400" dirty="0"/>
              <a:t>, </a:t>
            </a:r>
            <a:r>
              <a:rPr lang="ko-KR" altLang="en-US" sz="2400" dirty="0"/>
              <a:t>특정 노드로 이동하는 최단 경로는 반드시 하나만 존재한다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트리 구조에 </a:t>
            </a:r>
            <a:r>
              <a:rPr lang="en-US" altLang="ko-KR" sz="2400" dirty="0"/>
              <a:t>N</a:t>
            </a:r>
            <a:r>
              <a:rPr lang="ko-KR" altLang="en-US" sz="2400" dirty="0"/>
              <a:t>개의 노드가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에지</a:t>
            </a:r>
            <a:r>
              <a:rPr lang="en-US" altLang="ko-KR" sz="2400" dirty="0"/>
              <a:t>(</a:t>
            </a:r>
            <a:r>
              <a:rPr lang="ko-KR" altLang="en-US" sz="2400" dirty="0"/>
              <a:t>연결선</a:t>
            </a:r>
            <a:r>
              <a:rPr lang="en-US" altLang="ko-KR" sz="2400" dirty="0"/>
              <a:t>)</a:t>
            </a:r>
            <a:r>
              <a:rPr lang="ko-KR" altLang="en-US" sz="2400" dirty="0"/>
              <a:t>은 </a:t>
            </a:r>
            <a:r>
              <a:rPr lang="en-US" altLang="ko-KR" sz="2400" dirty="0"/>
              <a:t>N-1</a:t>
            </a:r>
            <a:r>
              <a:rPr lang="ko-KR" altLang="en-US" sz="2400" dirty="0"/>
              <a:t>개 존재한다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노드의 깊이</a:t>
            </a:r>
            <a:endParaRPr lang="en-US" altLang="ko-KR" sz="2400" dirty="0"/>
          </a:p>
          <a:p>
            <a:pPr lvl="1"/>
            <a:r>
              <a:rPr lang="ko-KR" altLang="en-US" sz="2000" dirty="0"/>
              <a:t>최상위 루트 노드로부터 대상이 되는 노드까지 거쳐온 </a:t>
            </a:r>
            <a:r>
              <a:rPr lang="en-US" altLang="ko-KR" sz="2000" dirty="0"/>
              <a:t>Edge</a:t>
            </a:r>
            <a:r>
              <a:rPr lang="ko-KR" altLang="en-US" sz="2000" dirty="0"/>
              <a:t>의 수</a:t>
            </a:r>
            <a:endParaRPr lang="en-US" altLang="ko-KR" sz="2000" dirty="0"/>
          </a:p>
          <a:p>
            <a:r>
              <a:rPr lang="ko-KR" altLang="en-US" sz="2400" dirty="0"/>
              <a:t>트리의 높이</a:t>
            </a:r>
            <a:endParaRPr lang="en-US" altLang="ko-KR" sz="2400" dirty="0"/>
          </a:p>
          <a:p>
            <a:pPr lvl="1"/>
            <a:r>
              <a:rPr lang="ko-KR" altLang="en-US" sz="2000" dirty="0"/>
              <a:t>루트에서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멀리 떨어진 </a:t>
            </a:r>
            <a:r>
              <a:rPr lang="en-US" altLang="ko-KR" sz="2000" dirty="0"/>
              <a:t>Leaf Node</a:t>
            </a:r>
            <a:r>
              <a:rPr lang="ko-KR" altLang="en-US" sz="2000" dirty="0"/>
              <a:t>까지의 거리 중 최대값</a:t>
            </a:r>
            <a:endParaRPr lang="en-US" altLang="ko-KR" sz="2000" dirty="0"/>
          </a:p>
          <a:p>
            <a:r>
              <a:rPr lang="ko-KR" altLang="en-US" sz="2400" dirty="0"/>
              <a:t>노드의 차수</a:t>
            </a:r>
            <a:endParaRPr lang="en-US" altLang="ko-KR" sz="2400" dirty="0"/>
          </a:p>
          <a:p>
            <a:pPr lvl="1"/>
            <a:r>
              <a:rPr lang="ko-KR" altLang="en-US" sz="2000" dirty="0"/>
              <a:t>임의의 노드에 딸려있는 자식 노드의 수 중 최대값을</a:t>
            </a:r>
            <a:r>
              <a:rPr lang="en-US" altLang="ko-KR" sz="2000" dirty="0"/>
              <a:t>, </a:t>
            </a:r>
            <a:r>
              <a:rPr lang="ko-KR" altLang="en-US" sz="2000" dirty="0"/>
              <a:t>트리의 차수라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값을 조절하여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변형 트리가 존재함</a:t>
            </a:r>
            <a:r>
              <a:rPr lang="en-US" altLang="ko-KR" sz="2000" dirty="0"/>
              <a:t>(</a:t>
            </a:r>
            <a:r>
              <a:rPr lang="ko-KR" altLang="en-US" sz="2000" dirty="0"/>
              <a:t>이진트리</a:t>
            </a:r>
            <a:r>
              <a:rPr lang="en-US" altLang="ko-KR" sz="2000" dirty="0"/>
              <a:t>, </a:t>
            </a:r>
            <a:r>
              <a:rPr lang="ko-KR" altLang="en-US" sz="2000" dirty="0"/>
              <a:t>트라이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8536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685B-14C7-6A91-5FBB-D1000960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6CE6-ED4C-3AF4-49A5-9018F431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80466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7B3-8E0F-0EF6-7FA4-E463E640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관련 순회 알고리즘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72A5-3571-1C92-C391-7E314050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전위 순회 </a:t>
            </a:r>
            <a:r>
              <a:rPr lang="en-US" altLang="ko-KR" dirty="0"/>
              <a:t>(</a:t>
            </a:r>
            <a:r>
              <a:rPr lang="en-GB" dirty="0"/>
              <a:t>Preorder Traversal)</a:t>
            </a:r>
          </a:p>
          <a:p>
            <a:r>
              <a:rPr lang="ko-KR" altLang="en-US" dirty="0"/>
              <a:t>중위 순회 </a:t>
            </a:r>
            <a:r>
              <a:rPr lang="en-US" altLang="ko-KR" dirty="0"/>
              <a:t>(</a:t>
            </a:r>
            <a:r>
              <a:rPr lang="en-GB" dirty="0" err="1"/>
              <a:t>Inorder</a:t>
            </a:r>
            <a:r>
              <a:rPr lang="en-GB" dirty="0"/>
              <a:t> Traversal)</a:t>
            </a:r>
          </a:p>
          <a:p>
            <a:r>
              <a:rPr lang="ko-KR" altLang="en-US" dirty="0"/>
              <a:t>후위 순회 </a:t>
            </a:r>
            <a:r>
              <a:rPr lang="en-US" altLang="ko-KR" dirty="0"/>
              <a:t>(</a:t>
            </a:r>
            <a:r>
              <a:rPr lang="en-GB" dirty="0" err="1"/>
              <a:t>Postorder</a:t>
            </a:r>
            <a:r>
              <a:rPr lang="en-GB" dirty="0"/>
              <a:t> Traversal)</a:t>
            </a:r>
          </a:p>
        </p:txBody>
      </p:sp>
    </p:spTree>
    <p:extLst>
      <p:ext uri="{BB962C8B-B14F-4D97-AF65-F5344CB8AC3E}">
        <p14:creationId xmlns:p14="http://schemas.microsoft.com/office/powerpoint/2010/main" val="312401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F92-1EEC-5622-736A-F9950596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전위순회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0C90-F64F-6638-E3F6-05D25F4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전위 표기법 계산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-GB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+AB) </a:t>
            </a:r>
          </a:p>
          <a:p>
            <a:r>
              <a:rPr lang="ko-KR" altLang="en-US" dirty="0"/>
              <a:t>부모 </a:t>
            </a:r>
            <a:r>
              <a:rPr lang="en-US" altLang="ko-KR" dirty="0"/>
              <a:t>-&gt; </a:t>
            </a:r>
            <a:r>
              <a:rPr lang="ko-KR" altLang="en-US" dirty="0"/>
              <a:t>왼쪽 자식 </a:t>
            </a:r>
            <a:r>
              <a:rPr lang="en-US" altLang="ko-KR" dirty="0"/>
              <a:t>-&gt; </a:t>
            </a:r>
            <a:r>
              <a:rPr lang="ko-KR" altLang="en-US" dirty="0"/>
              <a:t>오른쪽 자식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4858F9-E664-A744-78E6-7CE3C36B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83" y="1549400"/>
            <a:ext cx="46767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8F320-D566-F7CA-ECAE-3D0DF400D94A}"/>
              </a:ext>
            </a:extLst>
          </p:cNvPr>
          <p:cNvSpPr txBox="1"/>
          <p:nvPr/>
        </p:nvSpPr>
        <p:spPr>
          <a:xfrm>
            <a:off x="1084659" y="3503494"/>
            <a:ext cx="686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  <a:p>
            <a:r>
              <a:rPr lang="en-GB" dirty="0"/>
              <a:t>B </a:t>
            </a:r>
          </a:p>
          <a:p>
            <a:r>
              <a:rPr lang="en-GB" dirty="0"/>
              <a:t>D </a:t>
            </a:r>
          </a:p>
          <a:p>
            <a:r>
              <a:rPr lang="en-GB" dirty="0"/>
              <a:t>E</a:t>
            </a:r>
          </a:p>
          <a:p>
            <a:r>
              <a:rPr lang="en-GB" dirty="0"/>
              <a:t>C </a:t>
            </a:r>
          </a:p>
          <a:p>
            <a:r>
              <a:rPr lang="en-GB" dirty="0"/>
              <a:t>F </a:t>
            </a:r>
          </a:p>
          <a:p>
            <a:r>
              <a:rPr lang="en-GB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0897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4F92-1EEC-5622-736A-F9950596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중위순회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0C90-F64F-6638-E3F6-05D25F4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중위 표기법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-GB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A+B)</a:t>
            </a:r>
          </a:p>
          <a:p>
            <a:r>
              <a:rPr lang="ko-KR" altLang="en-US" dirty="0">
                <a:solidFill>
                  <a:srgbClr val="4D5156"/>
                </a:solidFill>
                <a:latin typeface="Arial" panose="020B0604020202020204" pitchFamily="34" charset="0"/>
              </a:rPr>
              <a:t>왼쪽 자식 </a:t>
            </a:r>
            <a:r>
              <a:rPr lang="en-US" altLang="ko-KR" dirty="0">
                <a:solidFill>
                  <a:srgbClr val="4D5156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4D5156"/>
                </a:solidFill>
                <a:latin typeface="Arial" panose="020B0604020202020204" pitchFamily="34" charset="0"/>
              </a:rPr>
              <a:t>부모 </a:t>
            </a:r>
            <a:r>
              <a:rPr lang="en-US" altLang="ko-KR" dirty="0">
                <a:solidFill>
                  <a:srgbClr val="4D5156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4D5156"/>
                </a:solidFill>
                <a:latin typeface="Arial" panose="020B0604020202020204" pitchFamily="34" charset="0"/>
              </a:rPr>
              <a:t>오른쪽 자식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46E3C3-01C4-8D61-45F5-119B02AD3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32" y="1690688"/>
            <a:ext cx="46767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AA564-4B44-B0AF-D363-6EFDA05CAC7A}"/>
              </a:ext>
            </a:extLst>
          </p:cNvPr>
          <p:cNvSpPr txBox="1"/>
          <p:nvPr/>
        </p:nvSpPr>
        <p:spPr>
          <a:xfrm>
            <a:off x="708660" y="4080073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-&gt; B -&gt; E -&gt; A -&gt;  F -&gt;C -&gt; G </a:t>
            </a:r>
          </a:p>
        </p:txBody>
      </p:sp>
    </p:spTree>
    <p:extLst>
      <p:ext uri="{BB962C8B-B14F-4D97-AF65-F5344CB8AC3E}">
        <p14:creationId xmlns:p14="http://schemas.microsoft.com/office/powerpoint/2010/main" val="76747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F415-DC5C-442E-B809-03DB27E1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449CD-C43E-4BBE-B0E4-B35C2276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자료구조가 중요한 이유</a:t>
            </a:r>
            <a:endParaRPr lang="en-US" altLang="ko-KR" dirty="0"/>
          </a:p>
          <a:p>
            <a:pPr lvl="1"/>
            <a:r>
              <a:rPr lang="ko-KR" altLang="en-US" dirty="0"/>
              <a:t>요구사항에 맞게 효율적으로 데이터를 관리하고</a:t>
            </a:r>
            <a:r>
              <a:rPr lang="en-US" altLang="ko-KR" dirty="0"/>
              <a:t>, </a:t>
            </a:r>
            <a:r>
              <a:rPr lang="ko-KR" altLang="en-US" dirty="0"/>
              <a:t>이용하기 위해서는</a:t>
            </a:r>
            <a:r>
              <a:rPr lang="en-US" altLang="ko-KR" dirty="0"/>
              <a:t>, </a:t>
            </a:r>
            <a:r>
              <a:rPr lang="ko-KR" altLang="en-US" dirty="0"/>
              <a:t>요구사항에 맞는 알맞은 자료구조를 사용하는 것이 중요하다</a:t>
            </a:r>
            <a:endParaRPr lang="en-US" altLang="ko-KR" dirty="0"/>
          </a:p>
          <a:p>
            <a:pPr lvl="1"/>
            <a:r>
              <a:rPr lang="ko-KR" altLang="en-US" dirty="0"/>
              <a:t>잘못된 자료구조를 사용하게 될 경우</a:t>
            </a:r>
            <a:r>
              <a:rPr lang="en-US" altLang="ko-KR" dirty="0"/>
              <a:t>, </a:t>
            </a:r>
            <a:r>
              <a:rPr lang="ko-KR" altLang="en-US" dirty="0"/>
              <a:t>비효율적으로 메모리와 </a:t>
            </a:r>
            <a:r>
              <a:rPr lang="en-US" altLang="ko-KR" dirty="0"/>
              <a:t>CPU </a:t>
            </a:r>
            <a:r>
              <a:rPr lang="ko-KR" altLang="en-US" dirty="0"/>
              <a:t>등 컴퓨터 자원을 사용하여 시스템의 성능을 낮출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2431-F8DB-426A-0395-0C7F921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후위 순회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61F1-7219-0E8C-A8DD-18879F28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후위 표기법</a:t>
            </a:r>
            <a:r>
              <a:rPr lang="en-US" altLang="ko-KR" dirty="0"/>
              <a:t>(AB+, 11+)</a:t>
            </a:r>
          </a:p>
          <a:p>
            <a:r>
              <a:rPr lang="ko-KR" altLang="en-US" dirty="0"/>
              <a:t>왼쪽 자식 </a:t>
            </a:r>
            <a:r>
              <a:rPr lang="en-US" altLang="ko-KR" dirty="0"/>
              <a:t>-&gt; </a:t>
            </a:r>
            <a:r>
              <a:rPr lang="ko-KR" altLang="en-US" dirty="0"/>
              <a:t>오른쪽 자식 </a:t>
            </a:r>
            <a:r>
              <a:rPr lang="en-US" altLang="ko-KR" dirty="0"/>
              <a:t>-&gt; </a:t>
            </a:r>
            <a:r>
              <a:rPr lang="ko-KR" altLang="en-US" dirty="0"/>
              <a:t>부모</a:t>
            </a:r>
            <a:endParaRPr lang="en-US" altLang="ko-KR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F7EEBE-4E51-FF29-1329-BFBCE795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71" y="1690688"/>
            <a:ext cx="5313997" cy="379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41D85-BEB2-E0C5-8106-8D243897D676}"/>
              </a:ext>
            </a:extLst>
          </p:cNvPr>
          <p:cNvSpPr txBox="1"/>
          <p:nvPr/>
        </p:nvSpPr>
        <p:spPr>
          <a:xfrm>
            <a:off x="708660" y="4080073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-&gt; E -&gt; B -&gt; F -&gt;  G -&gt; C -&gt; A</a:t>
            </a:r>
          </a:p>
        </p:txBody>
      </p:sp>
    </p:spTree>
    <p:extLst>
      <p:ext uri="{BB962C8B-B14F-4D97-AF65-F5344CB8AC3E}">
        <p14:creationId xmlns:p14="http://schemas.microsoft.com/office/powerpoint/2010/main" val="356025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E59-7C80-888B-CE03-E788919B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8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트리구조 실습 </a:t>
            </a:r>
            <a:r>
              <a:rPr lang="en-US" altLang="ko-KR" dirty="0"/>
              <a:t>– </a:t>
            </a:r>
            <a:r>
              <a:rPr lang="ko-KR" altLang="en-US" dirty="0"/>
              <a:t>이진 탐색 트리</a:t>
            </a:r>
            <a:r>
              <a:rPr lang="en-US" altLang="ko-KR" dirty="0"/>
              <a:t>(BST)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4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이진 검색 트리란?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이진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(BST: Binary Search Tree)는 각 </a:t>
            </a:r>
            <a:r>
              <a:rPr dirty="0" err="1"/>
              <a:t>노드가</a:t>
            </a:r>
            <a:r>
              <a:rPr dirty="0"/>
              <a:t> </a:t>
            </a:r>
            <a:r>
              <a:rPr dirty="0" err="1"/>
              <a:t>최대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가지며</a:t>
            </a:r>
            <a:r>
              <a:rPr dirty="0"/>
              <a:t>, </a:t>
            </a:r>
            <a:r>
              <a:rPr dirty="0" err="1"/>
              <a:t>특정한</a:t>
            </a:r>
            <a:r>
              <a:rPr dirty="0"/>
              <a:t> </a:t>
            </a:r>
            <a:r>
              <a:rPr dirty="0" err="1"/>
              <a:t>순서</a:t>
            </a:r>
            <a:r>
              <a:rPr dirty="0"/>
              <a:t> </a:t>
            </a:r>
            <a:r>
              <a:rPr dirty="0" err="1"/>
              <a:t>규칙을</a:t>
            </a:r>
            <a:r>
              <a:rPr dirty="0"/>
              <a:t> </a:t>
            </a:r>
            <a:r>
              <a:rPr dirty="0" err="1"/>
              <a:t>따름</a:t>
            </a:r>
            <a:r>
              <a:rPr dirty="0"/>
              <a:t>.</a:t>
            </a:r>
          </a:p>
          <a:p>
            <a:r>
              <a:rPr dirty="0" err="1"/>
              <a:t>특징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왼쪽</a:t>
            </a:r>
            <a:r>
              <a:rPr dirty="0"/>
              <a:t> </a:t>
            </a:r>
            <a:r>
              <a:rPr dirty="0" err="1"/>
              <a:t>서브트리의</a:t>
            </a:r>
            <a:r>
              <a:rPr dirty="0"/>
              <a:t> 값 &lt; </a:t>
            </a:r>
            <a:r>
              <a:rPr dirty="0" err="1"/>
              <a:t>부모</a:t>
            </a:r>
            <a:r>
              <a:rPr dirty="0"/>
              <a:t> </a:t>
            </a:r>
            <a:r>
              <a:rPr dirty="0" err="1"/>
              <a:t>노드의</a:t>
            </a:r>
            <a:r>
              <a:rPr dirty="0"/>
              <a:t> 값</a:t>
            </a:r>
          </a:p>
          <a:p>
            <a:r>
              <a:rPr dirty="0"/>
              <a:t>-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서브트리의</a:t>
            </a:r>
            <a:r>
              <a:rPr dirty="0"/>
              <a:t> 값 &gt; </a:t>
            </a:r>
            <a:r>
              <a:rPr dirty="0" err="1"/>
              <a:t>부모</a:t>
            </a:r>
            <a:r>
              <a:rPr dirty="0"/>
              <a:t> </a:t>
            </a:r>
            <a:r>
              <a:rPr dirty="0" err="1"/>
              <a:t>노드의</a:t>
            </a:r>
            <a:r>
              <a:rPr dirty="0"/>
              <a:t> 값</a:t>
            </a:r>
          </a:p>
          <a:p>
            <a:r>
              <a:rPr dirty="0"/>
              <a:t>- </a:t>
            </a:r>
            <a:r>
              <a:rPr dirty="0" err="1"/>
              <a:t>왼쪽과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서브트리도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이진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트리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이진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 </a:t>
            </a:r>
            <a:r>
              <a:rPr dirty="0" err="1"/>
              <a:t>삽입</a:t>
            </a:r>
            <a:r>
              <a:rPr dirty="0"/>
              <a:t> </a:t>
            </a:r>
            <a:r>
              <a:rPr dirty="0" err="1"/>
              <a:t>연산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삽입</a:t>
            </a:r>
            <a:r>
              <a:rPr dirty="0"/>
              <a:t> </a:t>
            </a:r>
            <a:r>
              <a:rPr dirty="0" err="1"/>
              <a:t>과정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루트</a:t>
            </a:r>
            <a:r>
              <a:rPr dirty="0"/>
              <a:t> </a:t>
            </a:r>
            <a:r>
              <a:rPr dirty="0" err="1"/>
              <a:t>노드부터</a:t>
            </a:r>
            <a:r>
              <a:rPr dirty="0"/>
              <a:t> </a:t>
            </a:r>
            <a:r>
              <a:rPr dirty="0" err="1"/>
              <a:t>탐색</a:t>
            </a:r>
            <a:r>
              <a:rPr dirty="0"/>
              <a:t> </a:t>
            </a:r>
            <a:r>
              <a:rPr dirty="0" err="1"/>
              <a:t>시작</a:t>
            </a:r>
            <a:endParaRPr dirty="0"/>
          </a:p>
          <a:p>
            <a:r>
              <a:rPr dirty="0"/>
              <a:t>2. </a:t>
            </a:r>
            <a:r>
              <a:rPr dirty="0" err="1"/>
              <a:t>삽입할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노드보다</a:t>
            </a:r>
            <a:r>
              <a:rPr dirty="0"/>
              <a:t> </a:t>
            </a:r>
            <a:r>
              <a:rPr dirty="0" err="1"/>
              <a:t>작으면</a:t>
            </a:r>
            <a:r>
              <a:rPr dirty="0"/>
              <a:t> </a:t>
            </a:r>
            <a:r>
              <a:rPr dirty="0" err="1"/>
              <a:t>왼쪽</a:t>
            </a:r>
            <a:r>
              <a:rPr dirty="0"/>
              <a:t> </a:t>
            </a:r>
            <a:r>
              <a:rPr dirty="0" err="1"/>
              <a:t>서브트리로</a:t>
            </a:r>
            <a:r>
              <a:rPr dirty="0"/>
              <a:t>, </a:t>
            </a:r>
            <a:r>
              <a:rPr dirty="0" err="1"/>
              <a:t>크면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서브트리로</a:t>
            </a:r>
            <a:r>
              <a:rPr dirty="0"/>
              <a:t> </a:t>
            </a:r>
            <a:r>
              <a:rPr dirty="0" err="1"/>
              <a:t>이동</a:t>
            </a:r>
            <a:endParaRPr dirty="0"/>
          </a:p>
          <a:p>
            <a:r>
              <a:rPr dirty="0"/>
              <a:t>3.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노드가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삽입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이진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 </a:t>
            </a:r>
            <a:r>
              <a:rPr dirty="0" err="1"/>
              <a:t>삭제</a:t>
            </a:r>
            <a:r>
              <a:rPr dirty="0"/>
              <a:t> </a:t>
            </a:r>
            <a:r>
              <a:rPr dirty="0" err="1"/>
              <a:t>연산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삭제 과정:</a:t>
            </a:r>
          </a:p>
          <a:p>
            <a:r>
              <a:t>1. 리프 노드(자식이 없는 노드) 삭제</a:t>
            </a:r>
          </a:p>
          <a:p>
            <a:r>
              <a:t>2. 자식이 하나인 노드 삭제: 부모와 자식 연결</a:t>
            </a:r>
          </a:p>
          <a:p>
            <a:r>
              <a:t>3. 자식이 둘인 노드 삭제: 오른쪽 서브트리에서 가장 작은 노드 또는 왼쪽 서브트리에서 가장 큰 노드를 선택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F7A5-2FEE-2DEB-75E9-65460605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3FB3-7D5C-8545-BD4D-C9BA6A7B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3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이진 검색 트리의 시간 복잡도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연산</a:t>
            </a:r>
            <a:r>
              <a:rPr dirty="0"/>
              <a:t> </a:t>
            </a:r>
            <a:r>
              <a:rPr dirty="0" err="1"/>
              <a:t>시간</a:t>
            </a:r>
            <a:r>
              <a:rPr dirty="0"/>
              <a:t> </a:t>
            </a:r>
            <a:r>
              <a:rPr dirty="0" err="1"/>
              <a:t>복잡도</a:t>
            </a:r>
            <a:r>
              <a:rPr dirty="0"/>
              <a:t>: O(h),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h는</a:t>
            </a:r>
            <a:r>
              <a:rPr dirty="0"/>
              <a:t> </a:t>
            </a:r>
            <a:r>
              <a:rPr dirty="0" err="1"/>
              <a:t>트리의</a:t>
            </a:r>
            <a:r>
              <a:rPr dirty="0"/>
              <a:t> </a:t>
            </a:r>
            <a:r>
              <a:rPr dirty="0" err="1"/>
              <a:t>높이</a:t>
            </a:r>
            <a:endParaRPr dirty="0"/>
          </a:p>
          <a:p>
            <a:r>
              <a:rPr dirty="0" err="1"/>
              <a:t>균형</a:t>
            </a:r>
            <a:r>
              <a:rPr dirty="0"/>
              <a:t> </a:t>
            </a:r>
            <a:r>
              <a:rPr dirty="0" err="1"/>
              <a:t>잡힌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: O(log n)</a:t>
            </a:r>
          </a:p>
          <a:p>
            <a:r>
              <a:rPr dirty="0" err="1"/>
              <a:t>불균형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: O(n)</a:t>
            </a:r>
          </a:p>
          <a:p>
            <a:r>
              <a:rPr dirty="0" err="1"/>
              <a:t>해결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: AVL </a:t>
            </a:r>
            <a:r>
              <a:rPr dirty="0" err="1"/>
              <a:t>트리</a:t>
            </a:r>
            <a:r>
              <a:rPr dirty="0"/>
              <a:t>, </a:t>
            </a:r>
            <a:r>
              <a:rPr dirty="0" err="1"/>
              <a:t>레드-블랙</a:t>
            </a:r>
            <a:r>
              <a:rPr dirty="0"/>
              <a:t> </a:t>
            </a:r>
            <a:r>
              <a:rPr dirty="0" err="1"/>
              <a:t>트리와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균형</a:t>
            </a:r>
            <a:r>
              <a:rPr dirty="0"/>
              <a:t> </a:t>
            </a:r>
            <a:r>
              <a:rPr dirty="0" err="1"/>
              <a:t>이진</a:t>
            </a:r>
            <a:r>
              <a:rPr dirty="0"/>
              <a:t> </a:t>
            </a:r>
            <a:r>
              <a:rPr dirty="0" err="1"/>
              <a:t>트리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2578-D59A-1A98-693E-C13EE43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트리구조 과제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8205-69FB-E510-A418-9F0B479D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트라이 구조 자료 조사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774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0CF-734A-8F55-1A3D-DBD4B44D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351F8-3B7F-7C14-7C71-C6167B83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690688"/>
            <a:ext cx="9534525" cy="4486275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EEEAB76F-86A7-61EA-5AED-0652D358CD0E}"/>
              </a:ext>
            </a:extLst>
          </p:cNvPr>
          <p:cNvSpPr/>
          <p:nvPr/>
        </p:nvSpPr>
        <p:spPr>
          <a:xfrm>
            <a:off x="5577840" y="3855720"/>
            <a:ext cx="582930" cy="43434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D78E3-651A-B6AE-9E15-42F2505E7DD2}"/>
              </a:ext>
            </a:extLst>
          </p:cNvPr>
          <p:cNvSpPr txBox="1"/>
          <p:nvPr/>
        </p:nvSpPr>
        <p:spPr>
          <a:xfrm>
            <a:off x="3063240" y="5554980"/>
            <a:ext cx="561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DFS : </a:t>
            </a:r>
            <a:r>
              <a:rPr lang="ko-KR" altLang="en-US" dirty="0"/>
              <a:t>너비 </a:t>
            </a:r>
            <a:endParaRPr lang="en-GB" dirty="0"/>
          </a:p>
          <a:p>
            <a:r>
              <a:rPr lang="en-GB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809655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pth-first search - Wikipedia">
            <a:extLst>
              <a:ext uri="{FF2B5EF4-FFF2-40B4-BE49-F238E27FC236}">
                <a16:creationId xmlns:a16="http://schemas.microsoft.com/office/drawing/2014/main" id="{176F92ED-12E2-7A90-C6F1-93BBF678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70" y="985837"/>
            <a:ext cx="76200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1F647162-08FA-C4A9-9D88-CEE5F742C743}"/>
              </a:ext>
            </a:extLst>
          </p:cNvPr>
          <p:cNvSpPr/>
          <p:nvPr/>
        </p:nvSpPr>
        <p:spPr>
          <a:xfrm>
            <a:off x="6221730" y="1457324"/>
            <a:ext cx="582930" cy="43434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20191010170332/Untitled-Diagram-183.png">
            <a:extLst>
              <a:ext uri="{FF2B5EF4-FFF2-40B4-BE49-F238E27FC236}">
                <a16:creationId xmlns:a16="http://schemas.microsoft.com/office/drawing/2014/main" id="{66DF03B4-87BD-4C6B-9EAD-8789C5378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7" y="2083687"/>
            <a:ext cx="8793742" cy="38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226BC1-1F5C-49E0-B4BF-E9ED27DC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ko-KR" altLang="en-US" dirty="0"/>
              <a:t>자료 구조의 종류</a:t>
            </a:r>
          </a:p>
        </p:txBody>
      </p:sp>
    </p:spTree>
    <p:extLst>
      <p:ext uri="{BB962C8B-B14F-4D97-AF65-F5344CB8AC3E}">
        <p14:creationId xmlns:p14="http://schemas.microsoft.com/office/powerpoint/2010/main" val="2544184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7176D37-8B25-5CE8-CF0D-9D04761E3CC4}"/>
              </a:ext>
            </a:extLst>
          </p:cNvPr>
          <p:cNvSpPr/>
          <p:nvPr/>
        </p:nvSpPr>
        <p:spPr>
          <a:xfrm>
            <a:off x="1245870" y="1748790"/>
            <a:ext cx="1645920" cy="144018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1B43D5-8AB0-8A74-F821-28F51ECA15C8}"/>
              </a:ext>
            </a:extLst>
          </p:cNvPr>
          <p:cNvCxnSpPr>
            <a:stCxn id="4" idx="6"/>
          </p:cNvCxnSpPr>
          <p:nvPr/>
        </p:nvCxnSpPr>
        <p:spPr>
          <a:xfrm>
            <a:off x="2891790" y="2468880"/>
            <a:ext cx="195453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788EDD9-8E77-CD1A-9312-31179CB9223F}"/>
              </a:ext>
            </a:extLst>
          </p:cNvPr>
          <p:cNvSpPr/>
          <p:nvPr/>
        </p:nvSpPr>
        <p:spPr>
          <a:xfrm>
            <a:off x="4846320" y="1748790"/>
            <a:ext cx="1645920" cy="144018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B84BC-C117-51D7-2B32-09A42D0A721D}"/>
              </a:ext>
            </a:extLst>
          </p:cNvPr>
          <p:cNvCxnSpPr>
            <a:cxnSpLocks/>
          </p:cNvCxnSpPr>
          <p:nvPr/>
        </p:nvCxnSpPr>
        <p:spPr>
          <a:xfrm flipH="1">
            <a:off x="4343400" y="3188970"/>
            <a:ext cx="845820" cy="13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604E734-36C2-56B0-A302-12E22157D644}"/>
              </a:ext>
            </a:extLst>
          </p:cNvPr>
          <p:cNvSpPr/>
          <p:nvPr/>
        </p:nvSpPr>
        <p:spPr>
          <a:xfrm>
            <a:off x="3040380" y="4537710"/>
            <a:ext cx="1645920" cy="144018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46CE36-2A87-6E1B-B050-E20BE0EAA7B2}"/>
              </a:ext>
            </a:extLst>
          </p:cNvPr>
          <p:cNvCxnSpPr>
            <a:cxnSpLocks/>
          </p:cNvCxnSpPr>
          <p:nvPr/>
        </p:nvCxnSpPr>
        <p:spPr>
          <a:xfrm flipH="1" flipV="1">
            <a:off x="2501656" y="3115221"/>
            <a:ext cx="743959" cy="143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7D9936-550F-5FE4-67B1-EEB9C9BC8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5833"/>
              </p:ext>
            </p:extLst>
          </p:nvPr>
        </p:nvGraphicFramePr>
        <p:xfrm>
          <a:off x="2626360" y="345485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29489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04608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4680444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19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638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6741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07EF317-765F-0587-0ECB-D97F1DB5D0DC}"/>
              </a:ext>
            </a:extLst>
          </p:cNvPr>
          <p:cNvSpPr/>
          <p:nvPr/>
        </p:nvSpPr>
        <p:spPr>
          <a:xfrm>
            <a:off x="8081448" y="2387645"/>
            <a:ext cx="3760470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B,A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FC2632E-F8AE-7DF7-DA54-882CDD52B1EA}"/>
              </a:ext>
            </a:extLst>
          </p:cNvPr>
          <p:cNvSpPr/>
          <p:nvPr/>
        </p:nvSpPr>
        <p:spPr>
          <a:xfrm>
            <a:off x="4960620" y="1638188"/>
            <a:ext cx="708660" cy="571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88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68354-5D89-7CE7-F772-5CBE0D8F463C}"/>
              </a:ext>
            </a:extLst>
          </p:cNvPr>
          <p:cNvSpPr/>
          <p:nvPr/>
        </p:nvSpPr>
        <p:spPr>
          <a:xfrm>
            <a:off x="3794760" y="5120640"/>
            <a:ext cx="5394960" cy="155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FindAllRelatedNode</a:t>
            </a:r>
            <a:r>
              <a:rPr lang="en-GB" dirty="0"/>
              <a:t>(B)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A7BF29-3214-677F-90BF-D09E580C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FindAllRelatedNode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B489C-9167-1919-D2CA-B38890B3B0BB}"/>
              </a:ext>
            </a:extLst>
          </p:cNvPr>
          <p:cNvSpPr/>
          <p:nvPr/>
        </p:nvSpPr>
        <p:spPr>
          <a:xfrm>
            <a:off x="3794760" y="3192780"/>
            <a:ext cx="5394960" cy="155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findAllRelated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(B)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FCA8C-195A-BA1E-C260-CBDAB310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findAllRelated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69E13-8940-32C3-1B9A-57A3DB8A2027}"/>
              </a:ext>
            </a:extLst>
          </p:cNvPr>
          <p:cNvSpPr/>
          <p:nvPr/>
        </p:nvSpPr>
        <p:spPr>
          <a:xfrm>
            <a:off x="3794760" y="-243840"/>
            <a:ext cx="5394960" cy="155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findAllRelated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(A)</a:t>
            </a:r>
          </a:p>
          <a:p>
            <a:pPr algn="ctr"/>
            <a:r>
              <a:rPr lang="ko-KR" altLang="en-US" dirty="0"/>
              <a:t>끝나면</a:t>
            </a:r>
            <a:r>
              <a:rPr lang="en-US" altLang="ko-KR" dirty="0"/>
              <a:t>, B</a:t>
            </a:r>
            <a:r>
              <a:rPr lang="ko-KR" altLang="en-US" dirty="0"/>
              <a:t>의 어디로 돌아가시오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89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DEC-0450-398D-335B-304277BF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798C-0176-8702-92E8-BC837A43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Weighted graph Vs unweighted graph</a:t>
            </a:r>
          </a:p>
          <a:p>
            <a:r>
              <a:rPr lang="en-GB" dirty="0"/>
              <a:t>Directed graph vs undirected graph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086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C582-870D-E507-B5A6-FA935DEA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자료구조</a:t>
            </a:r>
            <a:r>
              <a:rPr lang="en-US" altLang="ko-KR" dirty="0"/>
              <a:t>(1/2)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8F15-0106-19AA-26BD-8E99D997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Edge</a:t>
            </a:r>
            <a:r>
              <a:rPr lang="ko-KR" altLang="en-US" dirty="0"/>
              <a:t>로 연결된</a:t>
            </a:r>
            <a:r>
              <a:rPr lang="en-US" altLang="ko-KR" dirty="0"/>
              <a:t>, vertex(Node)</a:t>
            </a:r>
            <a:r>
              <a:rPr lang="ko-KR" altLang="en-US" dirty="0"/>
              <a:t>의 집합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엔터티</a:t>
            </a:r>
            <a:r>
              <a:rPr lang="en-US" altLang="ko-KR" dirty="0"/>
              <a:t>) </a:t>
            </a:r>
            <a:r>
              <a:rPr lang="ko-KR" altLang="en-US" dirty="0"/>
              <a:t>간의 관계를 나타낸다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They are particularly useful in fields such as social network analysis, recommendation systems, and computer networks</a:t>
            </a:r>
          </a:p>
          <a:p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알고리즘 종류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MST(</a:t>
            </a:r>
            <a:r>
              <a:rPr lang="en-GB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Minimum Spanning Tree) :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모든 노드를 연결하는 최소의 비용</a:t>
            </a:r>
            <a:endParaRPr lang="en-US" altLang="ko-KR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Shortest Path Finding :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최단 거리 찾기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DFS (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깊이 우선 탐색 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BFS (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너비 우선 탐색 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)</a:t>
            </a:r>
          </a:p>
          <a:p>
            <a:pPr marL="914400" lvl="2" indent="0">
              <a:buNone/>
            </a:pP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위상정렬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Cycle detection</a:t>
            </a:r>
          </a:p>
          <a:p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사용처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GPS (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거리 찾기 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</a:p>
          <a:p>
            <a:pPr lvl="1"/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소셜 네트워크 </a:t>
            </a:r>
            <a:endParaRPr lang="en-US" altLang="ko-KR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라우터 알고리즘</a:t>
            </a:r>
            <a:endParaRPr lang="en-US" altLang="ko-KR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78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C582-870D-E507-B5A6-FA935DEA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자료구조</a:t>
            </a:r>
            <a:r>
              <a:rPr lang="en-US" altLang="ko-KR" dirty="0"/>
              <a:t>(2/2)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8F15-0106-19AA-26BD-8E99D997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가중치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weighted graph</a:t>
            </a:r>
          </a:p>
          <a:p>
            <a:pPr lvl="2"/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임의의 노드에서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,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다른 노드로 이동할 때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,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드는 비용이 존재할 때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,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이를 가중치라고 함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2"/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EX) GPS</a:t>
            </a:r>
          </a:p>
          <a:p>
            <a:pPr lvl="1"/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Unweighted graph</a:t>
            </a:r>
          </a:p>
          <a:p>
            <a:pPr lvl="2"/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간선에 가중치가 존재하지 않는 그래프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그래프의 종류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directed graph :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노드와 노드를 잇는 간선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(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엣지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)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에 방향이 존재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undirected graph : </a:t>
            </a:r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엣지에 방향이 존재하지 않음</a:t>
            </a:r>
            <a:r>
              <a:rPr lang="en-US" altLang="ko-KR" dirty="0">
                <a:solidFill>
                  <a:srgbClr val="273239"/>
                </a:solidFill>
                <a:latin typeface="Nunito" pitchFamily="2" charset="0"/>
              </a:rPr>
              <a:t>.</a:t>
            </a:r>
          </a:p>
          <a:p>
            <a:r>
              <a:rPr lang="ko-KR" altLang="en-US" dirty="0">
                <a:solidFill>
                  <a:srgbClr val="273239"/>
                </a:solidFill>
                <a:latin typeface="Nunito" pitchFamily="2" charset="0"/>
              </a:rPr>
              <a:t>트리와 다른 점</a:t>
            </a:r>
            <a:endParaRPr lang="en-US" altLang="ko-KR" dirty="0">
              <a:solidFill>
                <a:srgbClr val="273239"/>
              </a:solidFill>
              <a:latin typeface="Nunito" pitchFamily="2" charset="0"/>
            </a:endParaRPr>
          </a:p>
          <a:p>
            <a:pPr lvl="1"/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트리는 수직적 관계를 표시하는데 사용되지만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,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그래프는 평행적인 관계를 표시한다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임의의 노드에서 임의의 노드에 다다르는 길이 하나만 존재하는 것에 비하여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,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그래프는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, </a:t>
            </a:r>
            <a:r>
              <a:rPr lang="ko-KR" alt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경로가 여러개가 있을 수 있다</a:t>
            </a:r>
            <a:r>
              <a:rPr lang="en-US" altLang="ko-KR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541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40F5-AECC-E3D6-D2E0-6C0C9790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vs Undirected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BCE9B0-C47F-B1F3-A4FA-4483E5B807EB}"/>
              </a:ext>
            </a:extLst>
          </p:cNvPr>
          <p:cNvSpPr/>
          <p:nvPr/>
        </p:nvSpPr>
        <p:spPr>
          <a:xfrm>
            <a:off x="1516380" y="2080260"/>
            <a:ext cx="1577340" cy="15316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BE8366-0C01-203A-EF4C-374A40529A33}"/>
              </a:ext>
            </a:extLst>
          </p:cNvPr>
          <p:cNvCxnSpPr/>
          <p:nvPr/>
        </p:nvCxnSpPr>
        <p:spPr>
          <a:xfrm>
            <a:off x="3566160" y="2846070"/>
            <a:ext cx="35775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5655E85-60DA-524A-73F9-780C6D0A7B88}"/>
              </a:ext>
            </a:extLst>
          </p:cNvPr>
          <p:cNvSpPr/>
          <p:nvPr/>
        </p:nvSpPr>
        <p:spPr>
          <a:xfrm>
            <a:off x="7616190" y="2080260"/>
            <a:ext cx="1577340" cy="15316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5815EDF-2C32-DF81-FF5B-6DBB33750593}"/>
              </a:ext>
            </a:extLst>
          </p:cNvPr>
          <p:cNvSpPr/>
          <p:nvPr/>
        </p:nvSpPr>
        <p:spPr>
          <a:xfrm>
            <a:off x="3566160" y="1690688"/>
            <a:ext cx="3028950" cy="2866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DC5D7E3-2F4E-3532-0251-2684A7CD7762}"/>
              </a:ext>
            </a:extLst>
          </p:cNvPr>
          <p:cNvSpPr/>
          <p:nvPr/>
        </p:nvSpPr>
        <p:spPr>
          <a:xfrm>
            <a:off x="4720590" y="1383030"/>
            <a:ext cx="731520" cy="85724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206C448-379B-9935-F740-E24CBD8FDFDB}"/>
              </a:ext>
            </a:extLst>
          </p:cNvPr>
          <p:cNvSpPr/>
          <p:nvPr/>
        </p:nvSpPr>
        <p:spPr>
          <a:xfrm>
            <a:off x="1613535" y="4401502"/>
            <a:ext cx="1577340" cy="15316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F6535B4-99DC-C764-2B6C-0B8AAD676635}"/>
              </a:ext>
            </a:extLst>
          </p:cNvPr>
          <p:cNvSpPr/>
          <p:nvPr/>
        </p:nvSpPr>
        <p:spPr>
          <a:xfrm>
            <a:off x="7713345" y="4401502"/>
            <a:ext cx="1577340" cy="153162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F410D13-D777-C0CD-8E18-4B4850D6C9D3}"/>
              </a:ext>
            </a:extLst>
          </p:cNvPr>
          <p:cNvSpPr/>
          <p:nvPr/>
        </p:nvSpPr>
        <p:spPr>
          <a:xfrm>
            <a:off x="3663315" y="4011930"/>
            <a:ext cx="3028950" cy="2866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29CAB-5CFA-D69D-64E0-CCC119DC491F}"/>
              </a:ext>
            </a:extLst>
          </p:cNvPr>
          <p:cNvCxnSpPr>
            <a:cxnSpLocks/>
          </p:cNvCxnSpPr>
          <p:nvPr/>
        </p:nvCxnSpPr>
        <p:spPr>
          <a:xfrm flipV="1">
            <a:off x="3220402" y="5154930"/>
            <a:ext cx="4425315" cy="1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8CD05E7-96AA-AA53-E447-1ACC92518B18}"/>
              </a:ext>
            </a:extLst>
          </p:cNvPr>
          <p:cNvSpPr/>
          <p:nvPr/>
        </p:nvSpPr>
        <p:spPr>
          <a:xfrm rot="10800000">
            <a:off x="3663315" y="5888352"/>
            <a:ext cx="3028950" cy="2866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48C149-4CB1-9671-07B7-990701EB37B3}"/>
              </a:ext>
            </a:extLst>
          </p:cNvPr>
          <p:cNvCxnSpPr>
            <a:cxnSpLocks/>
          </p:cNvCxnSpPr>
          <p:nvPr/>
        </p:nvCxnSpPr>
        <p:spPr>
          <a:xfrm flipV="1">
            <a:off x="0" y="3783328"/>
            <a:ext cx="12192000" cy="5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06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7A3-B2CE-90F8-8161-6F529E11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구현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559B-B5EB-E361-FBCE-F62FA09A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ko-KR" altLang="en-US" dirty="0"/>
              <a:t>행렬을 통한 구현</a:t>
            </a:r>
            <a:endParaRPr lang="en-US" altLang="ko-KR" dirty="0"/>
          </a:p>
          <a:p>
            <a:r>
              <a:rPr lang="en-GB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배열을 통한 구현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77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7E4-5ECB-4FF1-AE42-EC50B7A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- </a:t>
            </a:r>
            <a:r>
              <a:rPr lang="ko-KR" altLang="en-US" dirty="0"/>
              <a:t>인터페이스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F499-4863-B934-9CAF-C8026406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Add(Node a, Node b)</a:t>
            </a:r>
          </a:p>
          <a:p>
            <a:r>
              <a:rPr lang="en-US" dirty="0"/>
              <a:t>Remove(Node a, Node b)</a:t>
            </a:r>
          </a:p>
          <a:p>
            <a:r>
              <a:rPr lang="en-US" dirty="0" err="1"/>
              <a:t>FindAllRelatedNode</a:t>
            </a:r>
            <a:r>
              <a:rPr lang="en-US" dirty="0"/>
              <a:t>(Node 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938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E45E-B79F-1CB2-08D1-E65E01A5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그래프 자료구조를 배열을 이용하여 구현해보기 및 </a:t>
            </a:r>
            <a:r>
              <a:rPr lang="en-US" altLang="ko-KR" dirty="0"/>
              <a:t>BFS </a:t>
            </a:r>
            <a:r>
              <a:rPr lang="ko-KR" altLang="en-US"/>
              <a:t>순회 알고리즘 구현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8F5-F9DC-99D9-4145-AC295964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-&gt; B</a:t>
            </a:r>
          </a:p>
          <a:p>
            <a:r>
              <a:rPr lang="en-GB" dirty="0"/>
              <a:t>A -&gt; C</a:t>
            </a:r>
          </a:p>
          <a:p>
            <a:r>
              <a:rPr lang="en-GB" dirty="0"/>
              <a:t>B -&gt; A</a:t>
            </a:r>
          </a:p>
          <a:p>
            <a:r>
              <a:rPr lang="en-GB" dirty="0"/>
              <a:t>C -&gt; D</a:t>
            </a:r>
          </a:p>
          <a:p>
            <a:r>
              <a:rPr lang="en-GB" dirty="0"/>
              <a:t>D -&gt; B</a:t>
            </a:r>
          </a:p>
        </p:txBody>
      </p:sp>
    </p:spTree>
    <p:extLst>
      <p:ext uri="{BB962C8B-B14F-4D97-AF65-F5344CB8AC3E}">
        <p14:creationId xmlns:p14="http://schemas.microsoft.com/office/powerpoint/2010/main" val="353699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ACDD8-2636-462F-9BFA-E162D234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자료구조</a:t>
            </a:r>
            <a:r>
              <a:rPr lang="en-US" altLang="ko-KR" dirty="0"/>
              <a:t>(Linear Data Structure)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C619A-CF49-4BBC-839C-F499886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Array, LinkedList, Queue, Stack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선형 자료구조는 데이터를 선형적으로</a:t>
            </a:r>
            <a:r>
              <a:rPr lang="en-US" altLang="ko-KR" dirty="0"/>
              <a:t> </a:t>
            </a:r>
            <a:r>
              <a:rPr lang="ko-KR" altLang="en-US" dirty="0"/>
              <a:t>저장하며</a:t>
            </a:r>
            <a:r>
              <a:rPr lang="en-US" altLang="ko-KR" dirty="0"/>
              <a:t>, </a:t>
            </a:r>
            <a:r>
              <a:rPr lang="ko-KR" altLang="en-US" dirty="0"/>
              <a:t>모든 원소는 이전</a:t>
            </a:r>
            <a:r>
              <a:rPr lang="en-US" altLang="ko-KR" dirty="0"/>
              <a:t>(previous)</a:t>
            </a:r>
            <a:r>
              <a:rPr lang="ko-KR" altLang="en-US" dirty="0"/>
              <a:t>와 다음</a:t>
            </a:r>
            <a:r>
              <a:rPr lang="en-US" altLang="ko-KR" dirty="0"/>
              <a:t>(next) </a:t>
            </a:r>
            <a:r>
              <a:rPr lang="ko-KR" altLang="en-US" dirty="0"/>
              <a:t>원소를 가진다</a:t>
            </a:r>
            <a:r>
              <a:rPr lang="en-US" altLang="ko-KR" dirty="0"/>
              <a:t>.(first, last element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데이터가 입력되는 순서가 보존되며</a:t>
            </a:r>
            <a:r>
              <a:rPr lang="en-US" altLang="ko-KR" dirty="0"/>
              <a:t>, </a:t>
            </a:r>
            <a:r>
              <a:rPr lang="ko-KR" altLang="en-US" dirty="0"/>
              <a:t>원소 별 인덱스 번호를 부여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인덱스를 통해</a:t>
            </a:r>
            <a:r>
              <a:rPr lang="en-US" altLang="ko-KR" dirty="0"/>
              <a:t>, </a:t>
            </a:r>
            <a:r>
              <a:rPr lang="ko-KR" altLang="en-US" dirty="0"/>
              <a:t>데이터에 접근할 경우</a:t>
            </a:r>
            <a:r>
              <a:rPr lang="en-US" altLang="ko-KR" dirty="0"/>
              <a:t>, </a:t>
            </a:r>
            <a:r>
              <a:rPr lang="ko-KR" altLang="en-US" dirty="0"/>
              <a:t>상수 시간</a:t>
            </a:r>
            <a:r>
              <a:rPr lang="en-US" altLang="ko-KR" dirty="0"/>
              <a:t>(o(1))</a:t>
            </a:r>
            <a:r>
              <a:rPr lang="ko-KR" altLang="en-US" dirty="0"/>
              <a:t>으로 접근이 가능하다</a:t>
            </a:r>
            <a:r>
              <a:rPr lang="en-US" altLang="ko-KR" dirty="0"/>
              <a:t>. (LinkedList, Stack, Queue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Array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메모리 상에서 가까운 거리에 저장되기 때문에</a:t>
            </a:r>
            <a:r>
              <a:rPr lang="en-US" altLang="ko-KR" dirty="0"/>
              <a:t>, </a:t>
            </a:r>
            <a:r>
              <a:rPr lang="ko-KR" altLang="en-US" dirty="0"/>
              <a:t>캐시 </a:t>
            </a:r>
            <a:r>
              <a:rPr lang="en-US" altLang="ko-KR" dirty="0"/>
              <a:t>Data Locality</a:t>
            </a:r>
            <a:r>
              <a:rPr lang="ko-KR" altLang="en-US" dirty="0"/>
              <a:t>가 매우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5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F655-EE3B-6022-3CB0-0290F3D2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7803"/>
              </p:ext>
            </p:extLst>
          </p:nvPr>
        </p:nvGraphicFramePr>
        <p:xfrm>
          <a:off x="1826260" y="3897206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906234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12353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8001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90035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44171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7720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667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2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159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D7D1D8-7E6D-180D-AE15-2404D7E6BFDB}"/>
              </a:ext>
            </a:extLst>
          </p:cNvPr>
          <p:cNvSpPr/>
          <p:nvPr/>
        </p:nvSpPr>
        <p:spPr>
          <a:xfrm>
            <a:off x="3223260" y="1911350"/>
            <a:ext cx="5406390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BB1046-D603-3361-6525-BCDCC885D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55418"/>
              </p:ext>
            </p:extLst>
          </p:nvPr>
        </p:nvGraphicFramePr>
        <p:xfrm>
          <a:off x="4064001" y="2777913"/>
          <a:ext cx="4063998" cy="49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85442744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916469129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300966873"/>
                    </a:ext>
                  </a:extLst>
                </a:gridCol>
              </a:tblGrid>
              <a:tr h="49191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803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2A63240-8B0B-69EB-D6EE-4D1CC13D4B66}"/>
              </a:ext>
            </a:extLst>
          </p:cNvPr>
          <p:cNvSpPr/>
          <p:nvPr/>
        </p:nvSpPr>
        <p:spPr>
          <a:xfrm>
            <a:off x="3392805" y="-42756"/>
            <a:ext cx="5406390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423823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0B0B-2A20-49A0-B32E-00DDC106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Array</a:t>
            </a:r>
            <a:r>
              <a:rPr lang="en-US" altLang="ko-KR" dirty="0"/>
              <a:t> ( </a:t>
            </a:r>
            <a:r>
              <a:rPr lang="en-US" altLang="ko-KR" dirty="0" err="1"/>
              <a:t>ArrayList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4268-2B79-C7A0-1C76-FB861E3A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상에 연속적으로 데이터를 저장</a:t>
            </a:r>
            <a:endParaRPr lang="en-US" altLang="ko-KR" dirty="0"/>
          </a:p>
          <a:p>
            <a:r>
              <a:rPr lang="ko-KR" altLang="en-US" dirty="0"/>
              <a:t>인덱스를 통해</a:t>
            </a:r>
            <a:r>
              <a:rPr lang="en-US" altLang="ko-KR" dirty="0"/>
              <a:t>, </a:t>
            </a:r>
            <a:r>
              <a:rPr lang="ko-KR" altLang="en-US" dirty="0"/>
              <a:t>빠르게 데이터에 접근 가능</a:t>
            </a:r>
            <a:r>
              <a:rPr lang="en-US" altLang="ko-KR" dirty="0"/>
              <a:t>(random </a:t>
            </a:r>
            <a:r>
              <a:rPr lang="en-US" altLang="ko-KR" dirty="0" err="1"/>
              <a:t>acces</a:t>
            </a:r>
            <a:r>
              <a:rPr lang="ko-KR" altLang="en-US" dirty="0"/>
              <a:t>의 효율이 좋음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순회 시</a:t>
            </a:r>
            <a:r>
              <a:rPr lang="en-US" altLang="ko-KR" dirty="0"/>
              <a:t>, </a:t>
            </a:r>
            <a:r>
              <a:rPr lang="ko-KR" altLang="en-US" dirty="0"/>
              <a:t>캐시 효율이 높으며</a:t>
            </a:r>
            <a:r>
              <a:rPr lang="en-US" altLang="ko-KR" dirty="0"/>
              <a:t>, full scan(</a:t>
            </a:r>
            <a:r>
              <a:rPr lang="ko-KR" altLang="en-US" dirty="0"/>
              <a:t>자료 구조를 모두 순회</a:t>
            </a:r>
            <a:r>
              <a:rPr lang="en-US" altLang="ko-KR" dirty="0"/>
              <a:t>)</a:t>
            </a:r>
            <a:r>
              <a:rPr lang="ko-KR" altLang="en-US" dirty="0"/>
              <a:t>하는 경우</a:t>
            </a:r>
            <a:r>
              <a:rPr lang="en-US" altLang="ko-KR" dirty="0"/>
              <a:t>, </a:t>
            </a:r>
            <a:r>
              <a:rPr lang="ko-KR" altLang="en-US" dirty="0"/>
              <a:t>높은 성능을 보임</a:t>
            </a:r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 연산에는 매우 비효율적임</a:t>
            </a:r>
            <a:endParaRPr lang="en-US" altLang="ko-KR" dirty="0"/>
          </a:p>
          <a:p>
            <a:pPr lvl="1"/>
            <a:r>
              <a:rPr lang="ko-KR" altLang="en-US" dirty="0"/>
              <a:t>메모리 내의 원소를 재배치해야 하기 때문에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 연산이 많은 경우</a:t>
            </a:r>
            <a:r>
              <a:rPr lang="en-US" altLang="ko-KR" dirty="0"/>
              <a:t>, Array</a:t>
            </a:r>
            <a:r>
              <a:rPr lang="ko-KR" altLang="en-US" dirty="0"/>
              <a:t>를 사용하면 비효율적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1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0B0B-2A20-49A0-B32E-00DDC106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( </a:t>
            </a:r>
            <a:r>
              <a:rPr lang="en-US" altLang="ko-KR" dirty="0" err="1"/>
              <a:t>ArrayList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2050" name="Picture 2" descr="https://media.geeksforgeeks.org/wp-content/uploads/array-2.png">
            <a:extLst>
              <a:ext uri="{FF2B5EF4-FFF2-40B4-BE49-F238E27FC236}">
                <a16:creationId xmlns:a16="http://schemas.microsoft.com/office/drawing/2014/main" id="{AB2DB0F8-18F1-4131-AB11-49D54E5C9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29" y="2498735"/>
            <a:ext cx="6104409" cy="27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8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3C7A78-E6F9-6E05-51BC-36400396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96397"/>
              </p:ext>
            </p:extLst>
          </p:nvPr>
        </p:nvGraphicFramePr>
        <p:xfrm>
          <a:off x="1644398" y="2185194"/>
          <a:ext cx="70130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52680475"/>
                    </a:ext>
                  </a:extLst>
                </a:gridCol>
                <a:gridCol w="707642">
                  <a:extLst>
                    <a:ext uri="{9D8B030D-6E8A-4147-A177-3AD203B41FA5}">
                      <a16:colId xmlns:a16="http://schemas.microsoft.com/office/drawing/2014/main" val="27642074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819347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1379078223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396219558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1912301429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3760674999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3181645503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7033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2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1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3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9851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FFCB8E07-726A-5E15-895A-FE33E185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Array Memory</a:t>
            </a:r>
            <a:r>
              <a:rPr lang="ko-KR" altLang="en-US" dirty="0"/>
              <a:t> </a:t>
            </a:r>
            <a:r>
              <a:rPr lang="en-US" altLang="ko-KR" dirty="0"/>
              <a:t>Footprint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81D29-84EB-F520-6F64-7C3EAB941062}"/>
              </a:ext>
            </a:extLst>
          </p:cNvPr>
          <p:cNvSpPr txBox="1"/>
          <p:nvPr/>
        </p:nvSpPr>
        <p:spPr>
          <a:xfrm>
            <a:off x="2400300" y="5646420"/>
            <a:ext cx="52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int[4]</a:t>
            </a:r>
          </a:p>
          <a:p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9F83A7-4CA6-E74B-3C92-E22930651BBA}"/>
              </a:ext>
            </a:extLst>
          </p:cNvPr>
          <p:cNvSpPr/>
          <p:nvPr/>
        </p:nvSpPr>
        <p:spPr>
          <a:xfrm>
            <a:off x="3299460" y="1526461"/>
            <a:ext cx="365760" cy="41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1601</Words>
  <Application>Microsoft Office PowerPoint</Application>
  <PresentationFormat>Widescreen</PresentationFormat>
  <Paragraphs>298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 Unicode MS</vt:lpstr>
      <vt:lpstr>Google Sans</vt:lpstr>
      <vt:lpstr>Spoqa Han Sans</vt:lpstr>
      <vt:lpstr>맑은 고딕</vt:lpstr>
      <vt:lpstr>Arial</vt:lpstr>
      <vt:lpstr>Nunito</vt:lpstr>
      <vt:lpstr>Office 테마</vt:lpstr>
      <vt:lpstr>자료구조</vt:lpstr>
      <vt:lpstr>수업의 목표</vt:lpstr>
      <vt:lpstr>자료 구조</vt:lpstr>
      <vt:lpstr>자료 구조의 종류</vt:lpstr>
      <vt:lpstr>선형 자료구조(Linear Data Structure)</vt:lpstr>
      <vt:lpstr>PowerPoint Presentation</vt:lpstr>
      <vt:lpstr>Array ( ArrayList )</vt:lpstr>
      <vt:lpstr>Array ( ArrayList )</vt:lpstr>
      <vt:lpstr>Array Memory Footprint</vt:lpstr>
      <vt:lpstr>배열의 약점과 강점</vt:lpstr>
      <vt:lpstr>Linked List  </vt:lpstr>
      <vt:lpstr>Linked List</vt:lpstr>
      <vt:lpstr>PowerPoint Presentation</vt:lpstr>
      <vt:lpstr>PowerPoint Presentation</vt:lpstr>
      <vt:lpstr>LinkedList Memory Footprint</vt:lpstr>
      <vt:lpstr>선형 자료구조 알고리즘</vt:lpstr>
      <vt:lpstr>PowerPoint Presentation</vt:lpstr>
      <vt:lpstr>PowerPoint Presentation</vt:lpstr>
      <vt:lpstr>트리구조</vt:lpstr>
      <vt:lpstr>PowerPoint Presentation</vt:lpstr>
      <vt:lpstr>트리구조의 특징(1/2)</vt:lpstr>
      <vt:lpstr>PowerPoint Presentation</vt:lpstr>
      <vt:lpstr>PowerPoint Presentation</vt:lpstr>
      <vt:lpstr>PowerPoint Presentation</vt:lpstr>
      <vt:lpstr>트리구조의 특징(2/2)</vt:lpstr>
      <vt:lpstr>참고</vt:lpstr>
      <vt:lpstr>트리 관련 순회 알고리즘</vt:lpstr>
      <vt:lpstr>전위순회</vt:lpstr>
      <vt:lpstr>중위순회</vt:lpstr>
      <vt:lpstr>후위 순회</vt:lpstr>
      <vt:lpstr>트리구조 실습 – 이진 탐색 트리(BST)</vt:lpstr>
      <vt:lpstr>이진 검색 트리란?</vt:lpstr>
      <vt:lpstr>이진 검색 트리 삽입 연산</vt:lpstr>
      <vt:lpstr>이진 검색 트리 삭제 연산</vt:lpstr>
      <vt:lpstr>탐색</vt:lpstr>
      <vt:lpstr>이진 검색 트리의 시간 복잡도</vt:lpstr>
      <vt:lpstr>트리구조 과제</vt:lpstr>
      <vt:lpstr>그래프</vt:lpstr>
      <vt:lpstr>PowerPoint Presentation</vt:lpstr>
      <vt:lpstr>PowerPoint Presentation</vt:lpstr>
      <vt:lpstr>PowerPoint Presentation</vt:lpstr>
      <vt:lpstr>그래프</vt:lpstr>
      <vt:lpstr>그래프 자료구조(1/2)</vt:lpstr>
      <vt:lpstr>그래프 자료구조(2/2)</vt:lpstr>
      <vt:lpstr>Directed vs Undirected</vt:lpstr>
      <vt:lpstr>그래프의 구현</vt:lpstr>
      <vt:lpstr>그래프 - 인터페이스</vt:lpstr>
      <vt:lpstr>과제 – 그래프 자료구조를 배열을 이용하여 구현해보기 및 BFS 순회 알고리즘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현일 조</dc:creator>
  <cp:lastModifiedBy>lookhkh37@gmail.com</cp:lastModifiedBy>
  <cp:revision>21</cp:revision>
  <dcterms:created xsi:type="dcterms:W3CDTF">2024-09-02T03:39:46Z</dcterms:created>
  <dcterms:modified xsi:type="dcterms:W3CDTF">2024-09-13T12:13:18Z</dcterms:modified>
</cp:coreProperties>
</file>