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1" r:id="rId3"/>
    <p:sldId id="257" r:id="rId4"/>
    <p:sldId id="281" r:id="rId5"/>
    <p:sldId id="259" r:id="rId6"/>
    <p:sldId id="269" r:id="rId7"/>
    <p:sldId id="277" r:id="rId8"/>
    <p:sldId id="260" r:id="rId9"/>
    <p:sldId id="258" r:id="rId10"/>
    <p:sldId id="264" r:id="rId11"/>
    <p:sldId id="278" r:id="rId12"/>
    <p:sldId id="262" r:id="rId13"/>
    <p:sldId id="263" r:id="rId14"/>
    <p:sldId id="265" r:id="rId15"/>
    <p:sldId id="266" r:id="rId16"/>
    <p:sldId id="279" r:id="rId17"/>
    <p:sldId id="282" r:id="rId18"/>
    <p:sldId id="267" r:id="rId19"/>
    <p:sldId id="280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3A3BC-95EC-4D02-B752-F6FC9AD06ED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CB8D-1965-41E5-8096-BEC92FBFD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address / low address : </a:t>
            </a:r>
            <a:r>
              <a:rPr lang="ko-KR" altLang="en-US" dirty="0"/>
              <a:t>프로그램이 논리적으로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메모리 영역으로</a:t>
            </a:r>
            <a:r>
              <a:rPr lang="en-US" altLang="ko-KR" dirty="0"/>
              <a:t>, </a:t>
            </a:r>
            <a:r>
              <a:rPr lang="ko-KR" altLang="en-US" dirty="0"/>
              <a:t>이 영역을 넘어서는 메모리에 접근하려고 할 경우</a:t>
            </a:r>
            <a:r>
              <a:rPr lang="en-US" altLang="ko-KR" dirty="0"/>
              <a:t>, </a:t>
            </a:r>
            <a:r>
              <a:rPr lang="ko-KR" altLang="en-US" dirty="0"/>
              <a:t>운영체제에 의하여 </a:t>
            </a:r>
            <a:r>
              <a:rPr lang="en-US" altLang="ko-KR" dirty="0"/>
              <a:t>trap</a:t>
            </a:r>
            <a:r>
              <a:rPr lang="ko-KR" altLang="en-US" dirty="0"/>
              <a:t>이 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4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ECB8D-1965-41E5-8096-BEC92FBFDCA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FA1-AB85-4A2B-9382-F156AEEE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1E674-1608-4741-8EF1-BD4DC5AF8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6FFAC-0755-410E-B480-C06FD145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5B4D8-042D-459A-97CB-97D1C4F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3A430-D85B-4AF7-B6A0-0A06A572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C92E-4F42-4EA6-A5CC-DEC4979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413E-00CF-44CF-A016-DE067567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1C09-714F-4C29-82D8-AF8FBEC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69D34-DF14-4858-88EE-EFC3678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80A5D-80C5-42BA-AB50-C94085E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95495-B5D2-4F99-9CF3-50BA7DBC0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249D8-2F53-436E-AA09-D92FF72E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624B-249A-4E05-916F-C537696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2638A-F4B6-4325-A11B-A615DF7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3E113-38E4-461F-9CD3-085FAF6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A0344-A10A-413D-A423-C49EB02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79228-B075-4BE8-AAC0-8DCEB61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AAE61-BD47-49B3-9A48-36D1EDB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451D0-B902-4B0E-8812-2D78E256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A36F4-D54C-4661-8939-3F9A2054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3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CB43-F43D-43CA-847A-69F17B8B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18730-A392-4973-B802-B7A4B6BA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321B0-DBB1-4E01-8B1E-16CF8CD3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62D5F-5DD8-4988-8E21-D89893E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DBEBD-4921-457E-ADD1-A9B9E4A4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670EE-9764-461D-BB3C-EAC79014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CABD5-0D61-4FF1-882B-DB83E413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E8CB4-31A6-43F1-B0DF-EFB38EFA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3FCF6-8F99-4106-8B17-0A9D0357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8DBD4-9661-4546-BC8B-948BD28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829B-25F1-4847-96DC-7CC02F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3411-2FB4-424D-A508-E95FCF49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E1AA7-F06B-40CF-A24D-9F7B1BC4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5A6CA-519D-47FB-BB70-871E1D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4FD26F-149E-4DE9-BCE8-1BFE62E2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E5086-4359-4411-8E37-56F6ED20B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F0CB04-AEB6-4E8D-A09B-436D6CD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11EF6A-A13C-465B-A9A2-78B4464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6800F-A7D2-46CB-8088-06354E5D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027-EDA0-4C29-9856-79D7C76A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05B52-F35F-4A80-9B06-1971C80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9C9254-D2A0-47AC-9316-3893C9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CB6C8-3062-4D2E-B58C-484C03DE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B4AF3-E134-484A-949B-D70C5E4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CAB2F-CFAD-4C74-8368-F442B508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36BDC-4B8F-4107-A6F6-38771FF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B7A0C-669E-4F90-8F49-1507C213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9879-0DB3-44B4-BD4A-06986785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5C9FE-6CB5-4B5F-8E4E-F0FD1687F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02045-DC44-452F-A626-831709B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115AC-3233-41BD-B83E-3EC8B3CC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AABF0-302B-453E-B843-A500FFCE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9CAA-391B-44EF-BFD4-959866CF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872FCC-A804-4F2C-8A48-D06B94EDE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D8883-BAB0-4ECC-9E5E-9A91E056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6193EE-54D2-41E0-BF7D-D5F23CE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F345F-6826-4EA1-84F2-DD5B63FF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BC8F6B-06CA-4F07-8A03-679F70F5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6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7CE09-B40B-40C2-8390-3573301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B3A94-AC3B-4CCF-8C8C-6062B1EF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EF3E3-8F6F-4214-939E-127AC2D0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D49-6FAF-4614-8489-C1546A96FEA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37962-C387-4FCC-A011-F04CAE21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8D739-98E9-409E-82C7-2786584D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3080-5C3C-41DF-8FA3-AFE3F9884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33A7-2F52-4535-B017-3F5054800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 Threading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627EF-511B-4CEC-B680-22CE29327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10526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627-FE64-4115-9736-769365B5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 related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C200E-3423-49B1-83DA-7B17FF6E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r>
              <a:rPr lang="en-US" altLang="ko-KR" dirty="0"/>
              <a:t>Priority(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53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2D2-6E1B-3ACF-1099-6CA15CFE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</a:t>
            </a:r>
            <a:r>
              <a:rPr lang="en-GB" dirty="0" err="1"/>
              <a:t>Swtiching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E23C-BBC6-FDBB-B16E-719BE83B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40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E2F-484E-4753-B3EB-5E3B03D1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Scheduling</a:t>
            </a:r>
            <a:r>
              <a:rPr lang="ko-KR" altLang="en-US" dirty="0"/>
              <a:t> 종류</a:t>
            </a:r>
          </a:p>
        </p:txBody>
      </p:sp>
      <p:pic>
        <p:nvPicPr>
          <p:cNvPr id="2050" name="Picture 2" descr="Different types of CPU Scheduling Algorithms">
            <a:extLst>
              <a:ext uri="{FF2B5EF4-FFF2-40B4-BE49-F238E27FC236}">
                <a16:creationId xmlns:a16="http://schemas.microsoft.com/office/drawing/2014/main" id="{99B8737A-EC8B-42C4-A0D7-6C2C9FF4C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25" y="1690688"/>
            <a:ext cx="79550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83A06-B2DD-4988-BC16-9F5DC7A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Process(Thread) State</a:t>
            </a:r>
            <a:endParaRPr lang="ko-KR" altLang="en-US" dirty="0"/>
          </a:p>
        </p:txBody>
      </p:sp>
      <p:pic>
        <p:nvPicPr>
          <p:cNvPr id="4098" name="Picture 2" descr="Process State">
            <a:extLst>
              <a:ext uri="{FF2B5EF4-FFF2-40B4-BE49-F238E27FC236}">
                <a16:creationId xmlns:a16="http://schemas.microsoft.com/office/drawing/2014/main" id="{54817F3D-959C-4264-89FD-73532672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99" y="1690688"/>
            <a:ext cx="8153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6B9B5A-5A79-1840-3F86-DE80743E80F8}"/>
              </a:ext>
            </a:extLst>
          </p:cNvPr>
          <p:cNvSpPr/>
          <p:nvPr/>
        </p:nvSpPr>
        <p:spPr>
          <a:xfrm>
            <a:off x="1714501" y="3135086"/>
            <a:ext cx="3477986" cy="2383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8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037C-5141-4F04-BA12-CD4AD21D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Intensive vs IO Intensive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BB24B-A8CB-4F34-95D5-5CF8E794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CPU and I/O Bound Processes:</a:t>
            </a:r>
            <a:r>
              <a:rPr lang="en-US" altLang="ko-KR" dirty="0"/>
              <a:t> If the process is intensive in terms of CPU operations, then it is called CPU bound process. Similarly, If the process is intensive in terms of I/O operations then it is called I/O bound process.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8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4160-CA35-486B-80D2-2CA55C0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Thread?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A6328-59CA-4AA4-8A2B-86699FF9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Threads are also called lightweight processes as they possess some of the properties of processes</a:t>
            </a:r>
          </a:p>
          <a:p>
            <a:pPr lvl="1"/>
            <a:r>
              <a:rPr lang="ko-KR" altLang="en-US" dirty="0"/>
              <a:t>쓰레드가 개발되기 이전에는</a:t>
            </a:r>
            <a:r>
              <a:rPr lang="en-US" altLang="ko-KR" dirty="0"/>
              <a:t>, </a:t>
            </a:r>
            <a:r>
              <a:rPr lang="ko-KR" altLang="en-US" dirty="0"/>
              <a:t>병렬 프로그래밍을 실현하기 위하여</a:t>
            </a:r>
            <a:r>
              <a:rPr lang="en-US" altLang="ko-KR" dirty="0"/>
              <a:t>, process</a:t>
            </a:r>
            <a:r>
              <a:rPr lang="ko-KR" altLang="en-US" dirty="0"/>
              <a:t>를 </a:t>
            </a:r>
            <a:r>
              <a:rPr lang="en-US" altLang="ko-KR" dirty="0"/>
              <a:t>fork</a:t>
            </a:r>
            <a:r>
              <a:rPr lang="ko-KR" altLang="en-US" dirty="0"/>
              <a:t>하여 사용하였으나</a:t>
            </a:r>
            <a:r>
              <a:rPr lang="en-US" altLang="ko-KR" dirty="0"/>
              <a:t>, </a:t>
            </a:r>
            <a:r>
              <a:rPr lang="ko-KR" altLang="en-US" dirty="0"/>
              <a:t>이는 곧 자원의 소비가 커짐을 의미함</a:t>
            </a:r>
            <a:endParaRPr lang="en-US" altLang="ko-KR" dirty="0"/>
          </a:p>
          <a:p>
            <a:pPr lvl="1"/>
            <a:r>
              <a:rPr lang="ko-KR" altLang="en-US" dirty="0"/>
              <a:t>쓰레드는 프로세스에 비하여 가벼우며</a:t>
            </a:r>
            <a:r>
              <a:rPr lang="en-US" altLang="ko-KR" dirty="0"/>
              <a:t>, </a:t>
            </a:r>
            <a:r>
              <a:rPr lang="ko-KR" altLang="en-US" dirty="0"/>
              <a:t>생성 비용이 낮으며</a:t>
            </a:r>
            <a:r>
              <a:rPr lang="en-US" altLang="ko-KR" dirty="0"/>
              <a:t>, </a:t>
            </a:r>
            <a:r>
              <a:rPr lang="ko-KR" altLang="en-US" dirty="0"/>
              <a:t>동일한 프로세스에 속하는 쓰레드는 프로세스의 공통 자원을 나눠서 사용이 가능하여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Each thread belongs to exactly one process and a process can have multiple threads</a:t>
            </a:r>
          </a:p>
          <a:p>
            <a:r>
              <a:rPr lang="ko-KR" altLang="en-US" dirty="0"/>
              <a:t>현대 운영체제의 기본 스케줄링 단위로</a:t>
            </a:r>
            <a:r>
              <a:rPr lang="en-US" altLang="ko-KR" dirty="0"/>
              <a:t>, </a:t>
            </a:r>
            <a:r>
              <a:rPr lang="ko-KR" altLang="en-US" dirty="0"/>
              <a:t>쓰레드가 생성되면</a:t>
            </a:r>
            <a:r>
              <a:rPr lang="en-US" altLang="ko-KR" dirty="0"/>
              <a:t>, TCB(Thread Control Block)</a:t>
            </a:r>
            <a:r>
              <a:rPr lang="ko-KR" altLang="en-US" dirty="0"/>
              <a:t>이 생성됨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41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8F265-D0FD-5E53-0954-742CFE3C9548}"/>
              </a:ext>
            </a:extLst>
          </p:cNvPr>
          <p:cNvSpPr/>
          <p:nvPr/>
        </p:nvSpPr>
        <p:spPr>
          <a:xfrm>
            <a:off x="1338347" y="1011551"/>
            <a:ext cx="8052646" cy="4060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445CA-A51E-36C9-E114-D657BFED4083}"/>
              </a:ext>
            </a:extLst>
          </p:cNvPr>
          <p:cNvSpPr/>
          <p:nvPr/>
        </p:nvSpPr>
        <p:spPr>
          <a:xfrm>
            <a:off x="1559173" y="876494"/>
            <a:ext cx="7684579" cy="113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HEAP, DATA, TEXT, File Handler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423AE-3814-BE7C-9325-B194BE9BCD0D}"/>
              </a:ext>
            </a:extLst>
          </p:cNvPr>
          <p:cNvSpPr/>
          <p:nvPr/>
        </p:nvSpPr>
        <p:spPr>
          <a:xfrm>
            <a:off x="1436278" y="2513307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C2EEE-B2BC-A7C8-32E7-23E699D740FF}"/>
              </a:ext>
            </a:extLst>
          </p:cNvPr>
          <p:cNvSpPr/>
          <p:nvPr/>
        </p:nvSpPr>
        <p:spPr>
          <a:xfrm>
            <a:off x="2801007" y="253799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3BA24-BFCF-0C2A-5768-0E3A53124B7E}"/>
              </a:ext>
            </a:extLst>
          </p:cNvPr>
          <p:cNvSpPr/>
          <p:nvPr/>
        </p:nvSpPr>
        <p:spPr>
          <a:xfrm>
            <a:off x="4292350" y="2537990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8A591-767B-FFF3-0ED7-309F4554443E}"/>
              </a:ext>
            </a:extLst>
          </p:cNvPr>
          <p:cNvSpPr/>
          <p:nvPr/>
        </p:nvSpPr>
        <p:spPr>
          <a:xfrm>
            <a:off x="1547518" y="3781961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022C-644D-09F6-714C-B2DFA6D2C216}"/>
              </a:ext>
            </a:extLst>
          </p:cNvPr>
          <p:cNvSpPr/>
          <p:nvPr/>
        </p:nvSpPr>
        <p:spPr>
          <a:xfrm>
            <a:off x="2880131" y="372213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4CE56-1135-E0F8-351C-FE0849CB58BE}"/>
              </a:ext>
            </a:extLst>
          </p:cNvPr>
          <p:cNvSpPr/>
          <p:nvPr/>
        </p:nvSpPr>
        <p:spPr>
          <a:xfrm>
            <a:off x="4406852" y="3742549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C36D2C-B7D0-F910-D756-C138935D1D64}"/>
              </a:ext>
            </a:extLst>
          </p:cNvPr>
          <p:cNvSpPr/>
          <p:nvPr/>
        </p:nvSpPr>
        <p:spPr>
          <a:xfrm rot="18605721">
            <a:off x="1945073" y="2072716"/>
            <a:ext cx="1197953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47DC7F-290A-C828-BB7C-46AE9B80E5C4}"/>
              </a:ext>
            </a:extLst>
          </p:cNvPr>
          <p:cNvSpPr/>
          <p:nvPr/>
        </p:nvSpPr>
        <p:spPr>
          <a:xfrm rot="13922370">
            <a:off x="4541769" y="2042142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E49A64-C13C-986D-B4C2-3E34C55C1FE7}"/>
              </a:ext>
            </a:extLst>
          </p:cNvPr>
          <p:cNvSpPr txBox="1"/>
          <p:nvPr/>
        </p:nvSpPr>
        <p:spPr>
          <a:xfrm>
            <a:off x="1398919" y="299182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391E5-5054-EB75-A5A8-315434DBF2E3}"/>
              </a:ext>
            </a:extLst>
          </p:cNvPr>
          <p:cNvSpPr txBox="1"/>
          <p:nvPr/>
        </p:nvSpPr>
        <p:spPr>
          <a:xfrm>
            <a:off x="2942725" y="2936789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27369-09B6-419C-28CA-A56CDF2182DF}"/>
              </a:ext>
            </a:extLst>
          </p:cNvPr>
          <p:cNvSpPr txBox="1"/>
          <p:nvPr/>
        </p:nvSpPr>
        <p:spPr>
          <a:xfrm>
            <a:off x="4455838" y="2938787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2BBFA-11E5-C601-1BCB-89D3AD690C5B}"/>
              </a:ext>
            </a:extLst>
          </p:cNvPr>
          <p:cNvSpPr/>
          <p:nvPr/>
        </p:nvSpPr>
        <p:spPr>
          <a:xfrm>
            <a:off x="5742870" y="2627799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A94F3C-CB37-9111-71B7-B02109A1DD7F}"/>
              </a:ext>
            </a:extLst>
          </p:cNvPr>
          <p:cNvSpPr/>
          <p:nvPr/>
        </p:nvSpPr>
        <p:spPr>
          <a:xfrm>
            <a:off x="5857372" y="3832358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8301F-56D1-E934-D367-1700B2E57438}"/>
              </a:ext>
            </a:extLst>
          </p:cNvPr>
          <p:cNvSpPr txBox="1"/>
          <p:nvPr/>
        </p:nvSpPr>
        <p:spPr>
          <a:xfrm>
            <a:off x="5796983" y="2908146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D12806-F1E1-ADEB-D080-4700033D8725}"/>
              </a:ext>
            </a:extLst>
          </p:cNvPr>
          <p:cNvSpPr/>
          <p:nvPr/>
        </p:nvSpPr>
        <p:spPr>
          <a:xfrm rot="13922370">
            <a:off x="5615373" y="1898224"/>
            <a:ext cx="1197952" cy="4789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98453FE-A29E-0DF2-53B9-99ADF5895D97}"/>
              </a:ext>
            </a:extLst>
          </p:cNvPr>
          <p:cNvSpPr/>
          <p:nvPr/>
        </p:nvSpPr>
        <p:spPr>
          <a:xfrm>
            <a:off x="7331968" y="2712371"/>
            <a:ext cx="1058078" cy="2019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494CCA-48FB-D663-2253-7E6250BD1AEF}"/>
              </a:ext>
            </a:extLst>
          </p:cNvPr>
          <p:cNvSpPr/>
          <p:nvPr/>
        </p:nvSpPr>
        <p:spPr>
          <a:xfrm>
            <a:off x="7465419" y="3916930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BB3BC-7B70-7C8B-2343-4657354FFD00}"/>
              </a:ext>
            </a:extLst>
          </p:cNvPr>
          <p:cNvSpPr txBox="1"/>
          <p:nvPr/>
        </p:nvSpPr>
        <p:spPr>
          <a:xfrm>
            <a:off x="7517560" y="2928151"/>
            <a:ext cx="7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67536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899002-04F6-F10B-094B-AD8BF2005224}"/>
              </a:ext>
            </a:extLst>
          </p:cNvPr>
          <p:cNvSpPr/>
          <p:nvPr/>
        </p:nvSpPr>
        <p:spPr>
          <a:xfrm>
            <a:off x="1438956" y="4073884"/>
            <a:ext cx="1212395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0CF7F-7E90-8423-A040-FC427FCA0EA9}"/>
              </a:ext>
            </a:extLst>
          </p:cNvPr>
          <p:cNvSpPr/>
          <p:nvPr/>
        </p:nvSpPr>
        <p:spPr>
          <a:xfrm>
            <a:off x="3665168" y="4073884"/>
            <a:ext cx="1159924" cy="1785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1878AA-651C-D80C-79DA-B52662A501D9}"/>
              </a:ext>
            </a:extLst>
          </p:cNvPr>
          <p:cNvSpPr/>
          <p:nvPr/>
        </p:nvSpPr>
        <p:spPr>
          <a:xfrm>
            <a:off x="5968091" y="4003114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345D06-6EFD-329C-3788-6B79D4FF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1" y="2692369"/>
            <a:ext cx="5832022" cy="109401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5C13E7-E737-02F0-E8E3-77C92A80EEB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6CAE5-FB85-5342-7F6E-C88723484624}"/>
              </a:ext>
            </a:extLst>
          </p:cNvPr>
          <p:cNvSpPr txBox="1"/>
          <p:nvPr/>
        </p:nvSpPr>
        <p:spPr>
          <a:xfrm>
            <a:off x="1651739" y="42103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730845-3A52-2343-0566-30B14AA310C7}"/>
              </a:ext>
            </a:extLst>
          </p:cNvPr>
          <p:cNvSpPr txBox="1"/>
          <p:nvPr/>
        </p:nvSpPr>
        <p:spPr>
          <a:xfrm>
            <a:off x="3829048" y="439503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46AFF-083A-6F0E-BDCB-E4E34CA07C8B}"/>
              </a:ext>
            </a:extLst>
          </p:cNvPr>
          <p:cNvSpPr txBox="1"/>
          <p:nvPr/>
        </p:nvSpPr>
        <p:spPr>
          <a:xfrm>
            <a:off x="6096000" y="422687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8D02B5-4D17-4F41-F7EE-94F7B71C5184}"/>
              </a:ext>
            </a:extLst>
          </p:cNvPr>
          <p:cNvSpPr/>
          <p:nvPr/>
        </p:nvSpPr>
        <p:spPr>
          <a:xfrm>
            <a:off x="1110342" y="2651040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97AD0-D33F-0258-C54D-1F533700FB0C}"/>
              </a:ext>
            </a:extLst>
          </p:cNvPr>
          <p:cNvSpPr/>
          <p:nvPr/>
        </p:nvSpPr>
        <p:spPr>
          <a:xfrm>
            <a:off x="4193119" y="76868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8F186-9F59-CFD8-EB86-6ED83DF97E04}"/>
              </a:ext>
            </a:extLst>
          </p:cNvPr>
          <p:cNvSpPr/>
          <p:nvPr/>
        </p:nvSpPr>
        <p:spPr>
          <a:xfrm>
            <a:off x="1672777" y="4820855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4A720-19E4-B48B-E586-5BD376FDE096}"/>
              </a:ext>
            </a:extLst>
          </p:cNvPr>
          <p:cNvSpPr/>
          <p:nvPr/>
        </p:nvSpPr>
        <p:spPr>
          <a:xfrm>
            <a:off x="3849542" y="4855514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E70413-A162-C21A-2154-EAC09B9517C2}"/>
              </a:ext>
            </a:extLst>
          </p:cNvPr>
          <p:cNvSpPr/>
          <p:nvPr/>
        </p:nvSpPr>
        <p:spPr>
          <a:xfrm>
            <a:off x="6268589" y="4820855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A92D77-E649-5C44-0D28-67BFC1DACABC}"/>
              </a:ext>
            </a:extLst>
          </p:cNvPr>
          <p:cNvSpPr/>
          <p:nvPr/>
        </p:nvSpPr>
        <p:spPr>
          <a:xfrm>
            <a:off x="8275945" y="4073884"/>
            <a:ext cx="1279072" cy="192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F9AA76-90E5-1A93-455F-434B4865B117}"/>
              </a:ext>
            </a:extLst>
          </p:cNvPr>
          <p:cNvSpPr/>
          <p:nvPr/>
        </p:nvSpPr>
        <p:spPr>
          <a:xfrm>
            <a:off x="8519893" y="4750087"/>
            <a:ext cx="791176" cy="6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AF2864-C31C-BB89-3DE8-81978E36C093}"/>
              </a:ext>
            </a:extLst>
          </p:cNvPr>
          <p:cNvSpPr txBox="1"/>
          <p:nvPr/>
        </p:nvSpPr>
        <p:spPr>
          <a:xfrm>
            <a:off x="8340327" y="407388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1</a:t>
            </a:r>
          </a:p>
        </p:txBody>
      </p:sp>
    </p:spTree>
    <p:extLst>
      <p:ext uri="{BB962C8B-B14F-4D97-AF65-F5344CB8AC3E}">
        <p14:creationId xmlns:p14="http://schemas.microsoft.com/office/powerpoint/2010/main" val="239172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6FF9-D34D-33B3-B9D4-600FADF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TCB(Thread Control Block)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EC3B-EFCE-88FF-CC0E-C9C57743A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76" y="2079798"/>
            <a:ext cx="6225395" cy="41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0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889B7-B06B-F441-C1E0-A1E27C8A882B}"/>
              </a:ext>
            </a:extLst>
          </p:cNvPr>
          <p:cNvSpPr/>
          <p:nvPr/>
        </p:nvSpPr>
        <p:spPr>
          <a:xfrm>
            <a:off x="4543120" y="53067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9F3E5-E6BC-DC67-A1F6-9C554B8AAB8D}"/>
              </a:ext>
            </a:extLst>
          </p:cNvPr>
          <p:cNvSpPr/>
          <p:nvPr/>
        </p:nvSpPr>
        <p:spPr>
          <a:xfrm>
            <a:off x="4397829" y="4294414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162CDB9-2996-CEAC-B2B8-B33674A8B644}"/>
              </a:ext>
            </a:extLst>
          </p:cNvPr>
          <p:cNvSpPr/>
          <p:nvPr/>
        </p:nvSpPr>
        <p:spPr>
          <a:xfrm>
            <a:off x="5008484" y="2866085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EB45A78D-5405-034C-CFBD-63EF3BFE0AA2}"/>
              </a:ext>
            </a:extLst>
          </p:cNvPr>
          <p:cNvSpPr/>
          <p:nvPr/>
        </p:nvSpPr>
        <p:spPr>
          <a:xfrm rot="19377461">
            <a:off x="6607936" y="2927316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AE870-1C20-CFDE-337A-8B45765C8A1B}"/>
              </a:ext>
            </a:extLst>
          </p:cNvPr>
          <p:cNvSpPr/>
          <p:nvPr/>
        </p:nvSpPr>
        <p:spPr>
          <a:xfrm>
            <a:off x="6479721" y="4229519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37ACE-45CA-29C9-E77F-10A95F7FEDCC}"/>
              </a:ext>
            </a:extLst>
          </p:cNvPr>
          <p:cNvSpPr/>
          <p:nvPr/>
        </p:nvSpPr>
        <p:spPr>
          <a:xfrm>
            <a:off x="2315937" y="4120662"/>
            <a:ext cx="1698171" cy="2032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Thread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29DBE2C-F096-CF64-1DDC-8AE4E1359CD6}"/>
              </a:ext>
            </a:extLst>
          </p:cNvPr>
          <p:cNvSpPr/>
          <p:nvPr/>
        </p:nvSpPr>
        <p:spPr>
          <a:xfrm rot="1657603">
            <a:off x="3789704" y="2869443"/>
            <a:ext cx="383721" cy="8735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71DDE2-340F-4C2D-BB33-64BFFB25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운영체제가 이를 관리하도록 하는 것</a:t>
            </a:r>
          </a:p>
        </p:txBody>
      </p:sp>
    </p:spTree>
    <p:extLst>
      <p:ext uri="{BB962C8B-B14F-4D97-AF65-F5344CB8AC3E}">
        <p14:creationId xmlns:p14="http://schemas.microsoft.com/office/powerpoint/2010/main" val="85349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PU - Discord Emoji">
            <a:extLst>
              <a:ext uri="{FF2B5EF4-FFF2-40B4-BE49-F238E27FC236}">
                <a16:creationId xmlns:a16="http://schemas.microsoft.com/office/drawing/2014/main" id="{EF93D76B-C35B-4DD4-B9FF-AF10FE17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4973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877C098-38DA-8E2D-12E5-83A47BFE5E56}"/>
              </a:ext>
            </a:extLst>
          </p:cNvPr>
          <p:cNvSpPr/>
          <p:nvPr/>
        </p:nvSpPr>
        <p:spPr>
          <a:xfrm>
            <a:off x="1772652" y="4981075"/>
            <a:ext cx="9192127" cy="137962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BD733-B293-BDB9-713B-72B6A8E18593}"/>
              </a:ext>
            </a:extLst>
          </p:cNvPr>
          <p:cNvSpPr/>
          <p:nvPr/>
        </p:nvSpPr>
        <p:spPr>
          <a:xfrm>
            <a:off x="772814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D2FAA-DA20-8AE0-001F-CB4605AD6F7B}"/>
              </a:ext>
            </a:extLst>
          </p:cNvPr>
          <p:cNvSpPr/>
          <p:nvPr/>
        </p:nvSpPr>
        <p:spPr>
          <a:xfrm>
            <a:off x="2434532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DE01B-7071-99E8-E86F-AF9D186BDF72}"/>
              </a:ext>
            </a:extLst>
          </p:cNvPr>
          <p:cNvSpPr/>
          <p:nvPr/>
        </p:nvSpPr>
        <p:spPr>
          <a:xfrm>
            <a:off x="4162928" y="5116431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TCB#3</a:t>
            </a:r>
          </a:p>
        </p:txBody>
      </p:sp>
      <p:pic>
        <p:nvPicPr>
          <p:cNvPr id="2054" name="Picture 6" descr="관리자 - 무료 사람들개 아이콘">
            <a:extLst>
              <a:ext uri="{FF2B5EF4-FFF2-40B4-BE49-F238E27FC236}">
                <a16:creationId xmlns:a16="http://schemas.microsoft.com/office/drawing/2014/main" id="{BB0C9275-BCB6-42A9-5240-B5C42610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5" y="2815391"/>
            <a:ext cx="1379621" cy="1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BC6DE67-4E9E-040F-365E-37D7E0D0EEAE}"/>
              </a:ext>
            </a:extLst>
          </p:cNvPr>
          <p:cNvSpPr/>
          <p:nvPr/>
        </p:nvSpPr>
        <p:spPr>
          <a:xfrm>
            <a:off x="5382128" y="497304"/>
            <a:ext cx="5342021" cy="137962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56301-1854-A8FF-CE31-878ADB9CB8AB}"/>
              </a:ext>
            </a:extLst>
          </p:cNvPr>
          <p:cNvSpPr/>
          <p:nvPr/>
        </p:nvSpPr>
        <p:spPr>
          <a:xfrm>
            <a:off x="5999746" y="5141496"/>
            <a:ext cx="1219200" cy="96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TCB#0</a:t>
            </a:r>
          </a:p>
        </p:txBody>
      </p:sp>
    </p:spTree>
    <p:extLst>
      <p:ext uri="{BB962C8B-B14F-4D97-AF65-F5344CB8AC3E}">
        <p14:creationId xmlns:p14="http://schemas.microsoft.com/office/powerpoint/2010/main" val="313228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398E-7C51-323F-A4CF-091BF0A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3DC8-4EE4-697B-0CFC-2CF9358E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스레드 모델</a:t>
            </a:r>
            <a:r>
              <a:rPr lang="en-US" altLang="ko-KR" dirty="0"/>
              <a:t>(Multi-Thread Model) </a:t>
            </a:r>
            <a:r>
              <a:rPr lang="ko-KR" altLang="en-US" dirty="0"/>
              <a:t>조사해오기</a:t>
            </a:r>
            <a:endParaRPr lang="en-US" altLang="ko-KR" dirty="0"/>
          </a:p>
          <a:p>
            <a:pPr lvl="1"/>
            <a:r>
              <a:rPr lang="ko-KR" altLang="en-US" dirty="0"/>
              <a:t>커널의 쓰레드와 어플리케이션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수준의 쓰레드</a:t>
            </a:r>
            <a:r>
              <a:rPr lang="en-US" altLang="ko-KR" dirty="0"/>
              <a:t>(ex java Thread) </a:t>
            </a:r>
            <a:r>
              <a:rPr lang="ko-KR" altLang="en-US" dirty="0"/>
              <a:t>사이의 관계를 매핑하는 모델로</a:t>
            </a:r>
            <a:r>
              <a:rPr lang="en-US" altLang="ko-KR" dirty="0"/>
              <a:t>, </a:t>
            </a:r>
            <a:r>
              <a:rPr lang="ko-KR" altLang="en-US" dirty="0"/>
              <a:t>다대다</a:t>
            </a:r>
            <a:r>
              <a:rPr lang="en-US" altLang="ko-KR" dirty="0"/>
              <a:t>, </a:t>
            </a:r>
            <a:r>
              <a:rPr lang="ko-KR" altLang="en-US" dirty="0"/>
              <a:t>다대일</a:t>
            </a:r>
            <a:r>
              <a:rPr lang="en-US" altLang="ko-KR" dirty="0"/>
              <a:t>, </a:t>
            </a:r>
            <a:r>
              <a:rPr lang="ko-KR" altLang="en-US" dirty="0"/>
              <a:t>일대일 모델이 존재하는데</a:t>
            </a:r>
            <a:r>
              <a:rPr lang="en-US" altLang="ko-KR" dirty="0"/>
              <a:t>, </a:t>
            </a:r>
            <a:r>
              <a:rPr lang="ko-KR" altLang="en-US" dirty="0"/>
              <a:t>이에 대하여 조사하고 정리하기</a:t>
            </a:r>
            <a:endParaRPr lang="en-US" altLang="ko-KR" dirty="0"/>
          </a:p>
          <a:p>
            <a:r>
              <a:rPr lang="en-US" altLang="ko-KR" dirty="0"/>
              <a:t>Work</a:t>
            </a:r>
            <a:r>
              <a:rPr lang="ko-KR" altLang="en-US" dirty="0"/>
              <a:t> </a:t>
            </a:r>
            <a:r>
              <a:rPr lang="en-US" altLang="ko-KR" dirty="0"/>
              <a:t>Stealing </a:t>
            </a:r>
            <a:r>
              <a:rPr lang="ko-KR" altLang="en-US" dirty="0"/>
              <a:t>모델 조사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5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1D07-D653-1300-73BE-6FB3CD68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</a:t>
            </a:r>
            <a:r>
              <a:rPr lang="en-US" altLang="ko-KR" dirty="0"/>
              <a:t>(Concurrency Issue)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3442-D5C6-99BC-6E33-5E2CD8DF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멀티쓰레드 상황에서 충분한 동기화가 되어 있지 않은 경우</a:t>
            </a:r>
            <a:r>
              <a:rPr lang="en-US" altLang="ko-KR" dirty="0"/>
              <a:t>, </a:t>
            </a:r>
            <a:r>
              <a:rPr lang="ko-KR" altLang="en-US" dirty="0"/>
              <a:t>발생할 수 있는 이상 현상</a:t>
            </a:r>
            <a:endParaRPr lang="en-US" altLang="ko-KR" dirty="0"/>
          </a:p>
          <a:p>
            <a:r>
              <a:rPr lang="ko-KR" altLang="en-US" dirty="0"/>
              <a:t>동시성 이슈는</a:t>
            </a:r>
            <a:r>
              <a:rPr lang="en-US" altLang="ko-KR" dirty="0"/>
              <a:t>, </a:t>
            </a:r>
            <a:r>
              <a:rPr lang="ko-KR" altLang="en-US" dirty="0"/>
              <a:t>상황에 따라서 발생할 수도 있고</a:t>
            </a:r>
            <a:r>
              <a:rPr lang="en-US" altLang="ko-KR" dirty="0"/>
              <a:t>, </a:t>
            </a:r>
            <a:r>
              <a:rPr lang="ko-KR" altLang="en-US" dirty="0"/>
              <a:t>발생하지 않을 수도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쓰레드 스케줄링 및 상황에 따라 다르기 때문에</a:t>
            </a:r>
            <a:r>
              <a:rPr lang="en-US" altLang="ko-KR" dirty="0"/>
              <a:t>, </a:t>
            </a:r>
            <a:r>
              <a:rPr lang="ko-KR" altLang="en-US" dirty="0"/>
              <a:t>한 번 발생할 경우</a:t>
            </a:r>
            <a:r>
              <a:rPr lang="en-US" altLang="ko-KR" dirty="0"/>
              <a:t>, </a:t>
            </a:r>
            <a:r>
              <a:rPr lang="ko-KR" altLang="en-US" dirty="0"/>
              <a:t>디버깅이 매우 어려움</a:t>
            </a:r>
            <a:endParaRPr lang="en-US" altLang="ko-KR" dirty="0"/>
          </a:p>
          <a:p>
            <a:r>
              <a:rPr lang="ko-KR" altLang="en-US" dirty="0"/>
              <a:t>종류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경쟁조건</a:t>
            </a:r>
            <a:r>
              <a:rPr lang="en-US" altLang="ko-KR" dirty="0"/>
              <a:t>(Race condition)</a:t>
            </a:r>
          </a:p>
          <a:p>
            <a:pPr lvl="1"/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</a:p>
          <a:p>
            <a:pPr lvl="1"/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기아</a:t>
            </a:r>
            <a:r>
              <a:rPr lang="en-US" altLang="ko-KR" dirty="0"/>
              <a:t>(Starvation)</a:t>
            </a:r>
          </a:p>
          <a:p>
            <a:pPr lvl="1"/>
            <a:r>
              <a:rPr lang="ko-KR" altLang="en-US" dirty="0"/>
              <a:t>메모리  가시성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92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BC56-D60F-C07B-FE90-6ACA067D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조건</a:t>
            </a:r>
            <a:r>
              <a:rPr lang="en-US" altLang="ko-KR" dirty="0"/>
              <a:t>(Race Condition)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9018-AC87-1E6F-0EAE-55ABCD3C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쓰레드 스케줄링 상태에 따라서 결과가 달라지는 현상</a:t>
            </a:r>
            <a:endParaRPr lang="en-US" altLang="ko-KR" dirty="0"/>
          </a:p>
          <a:p>
            <a:r>
              <a:rPr lang="ko-KR" altLang="en-US" dirty="0"/>
              <a:t>동기화되지 않은 공유 변수에 여러 쓰레드가 동시에 접근하여</a:t>
            </a:r>
            <a:r>
              <a:rPr lang="en-US" altLang="ko-KR" dirty="0"/>
              <a:t>, </a:t>
            </a:r>
            <a:r>
              <a:rPr lang="ko-KR" altLang="en-US" dirty="0"/>
              <a:t>데이터를 조작하는 경우</a:t>
            </a:r>
            <a:r>
              <a:rPr lang="en-US" altLang="ko-KR" dirty="0"/>
              <a:t>, </a:t>
            </a:r>
            <a:r>
              <a:rPr lang="ko-KR" altLang="en-US" dirty="0"/>
              <a:t>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238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4A02-624D-5E8F-0B5C-6B83907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데드락</a:t>
            </a:r>
            <a:r>
              <a:rPr lang="en-US" altLang="ko-KR" dirty="0"/>
              <a:t>(Dead Lock)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8080-761A-FE73-EB1D-CBF05925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34" y="1690689"/>
            <a:ext cx="11983366" cy="5101998"/>
          </a:xfrm>
        </p:spPr>
        <p:txBody>
          <a:bodyPr/>
          <a:lstStyle/>
          <a:p>
            <a:r>
              <a:rPr lang="ko-KR" altLang="en-US" sz="2000" dirty="0"/>
              <a:t>두 개 이상의 쓰레드가 락을 획득한 채로</a:t>
            </a:r>
            <a:r>
              <a:rPr lang="en-US" altLang="ko-KR" sz="2000" dirty="0"/>
              <a:t>, </a:t>
            </a:r>
            <a:r>
              <a:rPr lang="ko-KR" altLang="en-US" sz="2000" dirty="0"/>
              <a:t>락을 놓지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쓰레드가 점유한 락을 기다리는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발생할 수 있음</a:t>
            </a:r>
            <a:r>
              <a:rPr lang="en-US" altLang="ko-KR" sz="2000" dirty="0"/>
              <a:t>.</a:t>
            </a:r>
          </a:p>
          <a:p>
            <a:endParaRPr lang="en-GB" dirty="0"/>
          </a:p>
        </p:txBody>
      </p:sp>
      <p:pic>
        <p:nvPicPr>
          <p:cNvPr id="2052" name="Picture 4" descr="Introduction of Deadlock in Operating System - GeeksforGeeks">
            <a:extLst>
              <a:ext uri="{FF2B5EF4-FFF2-40B4-BE49-F238E27FC236}">
                <a16:creationId xmlns:a16="http://schemas.microsoft.com/office/drawing/2014/main" id="{E75D6684-81F0-4373-C1DE-B8ED3BF4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86" y="2593813"/>
            <a:ext cx="52863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92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식사하는 철학자 문제 - 나무위키">
            <a:extLst>
              <a:ext uri="{FF2B5EF4-FFF2-40B4-BE49-F238E27FC236}">
                <a16:creationId xmlns:a16="http://schemas.microsoft.com/office/drawing/2014/main" id="{854A272A-2445-96A3-CF06-1C0D67E3A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43" y="965618"/>
            <a:ext cx="5039779" cy="51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3342F-F111-F99F-BE2B-A95D621548FC}"/>
              </a:ext>
            </a:extLst>
          </p:cNvPr>
          <p:cNvSpPr txBox="1"/>
          <p:nvPr/>
        </p:nvSpPr>
        <p:spPr>
          <a:xfrm>
            <a:off x="718457" y="270588"/>
            <a:ext cx="465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식사하는 철학자 문제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91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458A-9FE4-C07D-0888-7B8153F5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라이브락</a:t>
            </a:r>
            <a:r>
              <a:rPr lang="en-US" altLang="ko-KR" dirty="0"/>
              <a:t>(</a:t>
            </a:r>
            <a:r>
              <a:rPr lang="en-US" altLang="ko-KR" dirty="0" err="1"/>
              <a:t>livelock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C0C6-A31E-967E-C534-9B29F5B4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A </a:t>
            </a:r>
            <a:r>
              <a:rPr lang="en-US" altLang="ko-KR" b="1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 is similar to a deadlock, except that the states of the processes involved in the </a:t>
            </a:r>
            <a:r>
              <a:rPr lang="en-US" altLang="ko-KR" b="0" i="0" dirty="0" err="1">
                <a:solidFill>
                  <a:srgbClr val="3B4045"/>
                </a:solidFill>
                <a:effectLst/>
                <a:latin typeface="-apple-system"/>
              </a:rPr>
              <a:t>livelock</a:t>
            </a:r>
            <a:r>
              <a:rPr lang="en-US" altLang="ko-KR" b="0" i="0" dirty="0">
                <a:solidFill>
                  <a:srgbClr val="3B4045"/>
                </a:solidFill>
                <a:effectLst/>
                <a:latin typeface="-apple-system"/>
              </a:rPr>
              <a:t> constantly change with regard to one another, </a:t>
            </a:r>
            <a:r>
              <a:rPr lang="en-US" altLang="ko-KR" sz="3600" b="1" i="0" dirty="0">
                <a:solidFill>
                  <a:srgbClr val="3B4045"/>
                </a:solidFill>
                <a:effectLst/>
                <a:latin typeface="-apple-system"/>
              </a:rPr>
              <a:t>none progressing</a:t>
            </a:r>
          </a:p>
          <a:p>
            <a:r>
              <a:rPr lang="ko-KR" altLang="en-US" sz="2400" dirty="0"/>
              <a:t>활동성</a:t>
            </a:r>
            <a:r>
              <a:rPr lang="en-US" altLang="ko-KR" sz="2400" dirty="0"/>
              <a:t>(liveness)</a:t>
            </a:r>
            <a:r>
              <a:rPr lang="ko-KR" altLang="en-US" sz="2400" dirty="0"/>
              <a:t>에 문제가 발생한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라이브락에 걸렸다고 볼 수 있음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000" dirty="0"/>
              <a:t>여러 쓰레드가 특정 조건에서만 그 다음 행동이 가능하도록 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쓰레드가 서로 다른 상태로 계속 변경하는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라이브락에 빠질 수 있음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활동성이란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원하는 행동이 결국에는 행해진다는 의미로</a:t>
            </a:r>
            <a:r>
              <a:rPr lang="en-US" altLang="ko-KR" sz="2000" dirty="0"/>
              <a:t>, </a:t>
            </a:r>
            <a:r>
              <a:rPr lang="ko-KR" altLang="en-US" sz="2000" dirty="0"/>
              <a:t>코드가 무한 반복에 빠진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활동성에 장애가 발생했다고 볼 수 있음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무한 반복문에 빠진 코드</a:t>
            </a:r>
            <a:endParaRPr lang="en-US" altLang="ko-KR" sz="1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3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3C48-D1E6-6268-29C0-9545CE9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기아 상태</a:t>
            </a:r>
            <a:r>
              <a:rPr lang="en-US" altLang="ko-KR" dirty="0"/>
              <a:t>(Starvation)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8A32-032F-48BC-430A-2941F61E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쓰레드가 자원을 오랜시간</a:t>
            </a:r>
            <a:r>
              <a:rPr lang="en-US" altLang="ko-KR" dirty="0"/>
              <a:t>, </a:t>
            </a:r>
            <a:r>
              <a:rPr lang="ko-KR" altLang="en-US" dirty="0"/>
              <a:t>혹은 영원히 할당받지 못하는 경우</a:t>
            </a:r>
            <a:r>
              <a:rPr lang="en-US" altLang="ko-KR" dirty="0"/>
              <a:t>, </a:t>
            </a:r>
            <a:r>
              <a:rPr lang="ko-KR" altLang="en-US" dirty="0"/>
              <a:t>기아 상태에 빠질 수 있음</a:t>
            </a:r>
            <a:endParaRPr lang="en-US" altLang="ko-KR" dirty="0"/>
          </a:p>
          <a:p>
            <a:r>
              <a:rPr lang="ko-KR" altLang="en-US" dirty="0"/>
              <a:t>쓰레드에는 우선순위를 설정할 수 있는 기능이 있는데</a:t>
            </a:r>
            <a:r>
              <a:rPr lang="en-US" altLang="ko-KR" dirty="0"/>
              <a:t>, </a:t>
            </a:r>
            <a:r>
              <a:rPr lang="ko-KR" altLang="en-US" dirty="0"/>
              <a:t>이를 잘 못 활용할 경우</a:t>
            </a:r>
            <a:r>
              <a:rPr lang="en-US" altLang="ko-KR" dirty="0"/>
              <a:t>, </a:t>
            </a:r>
            <a:r>
              <a:rPr lang="ko-KR" altLang="en-US" dirty="0"/>
              <a:t>자원이 충분치 않다면</a:t>
            </a:r>
            <a:r>
              <a:rPr lang="en-US" altLang="ko-KR" dirty="0"/>
              <a:t>, </a:t>
            </a:r>
            <a:r>
              <a:rPr lang="ko-KR" altLang="en-US" dirty="0"/>
              <a:t>우선순위가 낮은 쓰레드는 영원히 스케줄러에게 </a:t>
            </a:r>
            <a:r>
              <a:rPr lang="en-US" altLang="ko-KR" dirty="0"/>
              <a:t>CPU </a:t>
            </a:r>
            <a:r>
              <a:rPr lang="ko-KR" altLang="en-US" dirty="0"/>
              <a:t>및 자원을 할당받지 못할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30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39BA-5E04-3401-B903-3F2A067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visibility (</a:t>
            </a:r>
            <a:r>
              <a:rPr lang="ko-KR" altLang="en-US" dirty="0"/>
              <a:t>메모리 가시성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179A-C093-6634-27CD-737A83EE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복수의 쓰레드가 특정 공유 변수의 값을 변경할 때</a:t>
            </a:r>
            <a:r>
              <a:rPr lang="en-US" altLang="ko-KR" dirty="0"/>
              <a:t>, </a:t>
            </a:r>
            <a:r>
              <a:rPr lang="ko-KR" altLang="en-US" dirty="0"/>
              <a:t>임의의 쓰레드가 변경한 값을</a:t>
            </a:r>
            <a:r>
              <a:rPr lang="en-US" altLang="ko-KR" dirty="0"/>
              <a:t>, </a:t>
            </a:r>
            <a:r>
              <a:rPr lang="ko-KR" altLang="en-US" dirty="0"/>
              <a:t>그 외의 쓰레드가 보지 못하는 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가시성에 문제가 생길 수 있는 경우는 다양하며</a:t>
            </a:r>
            <a:r>
              <a:rPr lang="en-US" altLang="ko-KR" dirty="0"/>
              <a:t>, </a:t>
            </a:r>
            <a:r>
              <a:rPr lang="ko-KR" altLang="en-US" dirty="0"/>
              <a:t>예측 불가능하기 떄문에</a:t>
            </a:r>
            <a:r>
              <a:rPr lang="en-US" altLang="ko-KR" dirty="0"/>
              <a:t>, </a:t>
            </a:r>
            <a:r>
              <a:rPr lang="ko-KR" altLang="en-US" dirty="0"/>
              <a:t>처음부터 제대로 만드는 것이 중요하다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 컴파일러의 성능 향상을 위한</a:t>
            </a:r>
            <a:r>
              <a:rPr lang="en-US" altLang="ko-KR" dirty="0"/>
              <a:t>, </a:t>
            </a:r>
            <a:r>
              <a:rPr lang="ko-KR" altLang="en-US" dirty="0"/>
              <a:t>재배치</a:t>
            </a:r>
            <a:r>
              <a:rPr lang="en-US" altLang="ko-KR" dirty="0"/>
              <a:t>, JVM,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구조 등</a:t>
            </a:r>
            <a:r>
              <a:rPr lang="en-US" altLang="ko-KR" dirty="0"/>
              <a:t>, </a:t>
            </a:r>
            <a:r>
              <a:rPr lang="ko-KR" altLang="en-US" dirty="0"/>
              <a:t>다양하기 때문에</a:t>
            </a:r>
            <a:r>
              <a:rPr lang="en-US" altLang="ko-KR" dirty="0"/>
              <a:t>, </a:t>
            </a:r>
            <a:r>
              <a:rPr lang="ko-KR" altLang="en-US" dirty="0"/>
              <a:t>항상 조심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두 개 이상의 </a:t>
            </a:r>
            <a:r>
              <a:rPr lang="en-US" altLang="ko-KR" dirty="0"/>
              <a:t>CPU</a:t>
            </a:r>
            <a:r>
              <a:rPr lang="ko-KR" altLang="en-US" dirty="0"/>
              <a:t>에서 처리할 때</a:t>
            </a:r>
            <a:r>
              <a:rPr lang="en-US" altLang="ko-KR" dirty="0"/>
              <a:t>, </a:t>
            </a:r>
            <a:r>
              <a:rPr lang="ko-KR" altLang="en-US" dirty="0"/>
              <a:t>변경 내용을</a:t>
            </a:r>
            <a:r>
              <a:rPr lang="en-US" altLang="ko-KR" dirty="0"/>
              <a:t>, </a:t>
            </a:r>
            <a:r>
              <a:rPr lang="ko-KR" altLang="en-US" dirty="0"/>
              <a:t>공유 메모리에 적용하지 않거나</a:t>
            </a:r>
            <a:r>
              <a:rPr lang="en-US" altLang="ko-KR" dirty="0"/>
              <a:t>, </a:t>
            </a:r>
            <a:r>
              <a:rPr lang="ko-KR" altLang="en-US" dirty="0"/>
              <a:t>혹은 하더라도</a:t>
            </a:r>
            <a:r>
              <a:rPr lang="en-US" altLang="ko-KR" dirty="0"/>
              <a:t>, </a:t>
            </a:r>
            <a:r>
              <a:rPr lang="ko-KR" altLang="en-US" dirty="0"/>
              <a:t>변수를 캐시해서 읽는 경우</a:t>
            </a:r>
            <a:r>
              <a:rPr lang="en-US" altLang="ko-KR" dirty="0"/>
              <a:t>, </a:t>
            </a:r>
            <a:r>
              <a:rPr lang="ko-KR" altLang="en-US" dirty="0"/>
              <a:t>발생할 수 있다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75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998-485D-FB91-0895-5E9458DF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B2D6-8CAF-DF82-EFEF-FD9E6C76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코드 </a:t>
            </a:r>
            <a:r>
              <a:rPr lang="en-US" altLang="ko-KR" dirty="0"/>
              <a:t>: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UnVisibleField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4BA38-CD13-8FC1-4B04-C37E879ECA77}"/>
              </a:ext>
            </a:extLst>
          </p:cNvPr>
          <p:cNvSpPr txBox="1"/>
          <p:nvPr/>
        </p:nvSpPr>
        <p:spPr>
          <a:xfrm>
            <a:off x="1273629" y="2824843"/>
            <a:ext cx="9348107" cy="403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2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9C-7AB7-42A6-8AC9-4953582E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What dose it mean to execute a program?</a:t>
            </a:r>
            <a:endParaRPr lang="ko-KR" altLang="en-US" sz="4000" dirty="0"/>
          </a:p>
        </p:txBody>
      </p:sp>
      <p:pic>
        <p:nvPicPr>
          <p:cNvPr id="1026" name="Picture 2" descr="Stack Memory">
            <a:extLst>
              <a:ext uri="{FF2B5EF4-FFF2-40B4-BE49-F238E27FC236}">
                <a16:creationId xmlns:a16="http://schemas.microsoft.com/office/drawing/2014/main" id="{4675F823-DC35-4DCF-AF8A-DAE34D9705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25" y="1564849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2A664-FA96-4DBF-8985-D1F66DDC563F}"/>
              </a:ext>
            </a:extLst>
          </p:cNvPr>
          <p:cNvSpPr txBox="1"/>
          <p:nvPr/>
        </p:nvSpPr>
        <p:spPr>
          <a:xfrm>
            <a:off x="7032396" y="1564849"/>
            <a:ext cx="4939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process memory is divided into four sections for efficient operation: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b="1" dirty="0"/>
              <a:t>The text category</a:t>
            </a:r>
            <a:r>
              <a:rPr lang="en-US" altLang="ko-KR" dirty="0"/>
              <a:t> is composed of integrated program code, which is read from fixed storage when the program is launched.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The data class</a:t>
            </a:r>
            <a:r>
              <a:rPr lang="en-US" altLang="ko-KR" dirty="0"/>
              <a:t> is made up of global and static variables, distributed and executed before the main action.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1" dirty="0"/>
              <a:t>Heap</a:t>
            </a:r>
            <a:r>
              <a:rPr lang="en-US" altLang="ko-KR" dirty="0"/>
              <a:t> is used for flexible, or dynamic memory allocation and is managed by calls to new, delete, malloc, free, etc.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1" dirty="0"/>
              <a:t>The stack </a:t>
            </a:r>
            <a:r>
              <a:rPr lang="en-US" altLang="ko-KR" dirty="0"/>
              <a:t>is used for local variables. The space in the stack is reserved for local variables when it is announced.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6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C2E5-BABF-B510-CAE0-14D7C892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동시성 이슈 방지 </a:t>
            </a:r>
            <a:r>
              <a:rPr lang="en-US" altLang="ko-KR" dirty="0"/>
              <a:t>: </a:t>
            </a:r>
            <a:r>
              <a:rPr lang="ko-KR" altLang="en-US" dirty="0"/>
              <a:t>쓰레드간의 동기화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20B0-B088-E5A2-CE08-3EBE0BB0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복수의 쓰레드가 동시에 접근하고</a:t>
            </a:r>
            <a:r>
              <a:rPr lang="en-US" altLang="ko-KR" dirty="0"/>
              <a:t>, </a:t>
            </a:r>
            <a:r>
              <a:rPr lang="ko-KR" altLang="en-US" dirty="0"/>
              <a:t>공유 메모리에 값을 변경할 수 있는 경우</a:t>
            </a:r>
            <a:r>
              <a:rPr lang="en-US" altLang="ko-KR" dirty="0"/>
              <a:t>, </a:t>
            </a:r>
            <a:r>
              <a:rPr lang="ko-KR" altLang="en-US" dirty="0"/>
              <a:t>반드시</a:t>
            </a:r>
            <a:r>
              <a:rPr lang="en-US" altLang="ko-KR" dirty="0"/>
              <a:t>(</a:t>
            </a:r>
            <a:r>
              <a:rPr lang="ko-KR" altLang="en-US" dirty="0"/>
              <a:t>무조건</a:t>
            </a:r>
            <a:r>
              <a:rPr lang="en-US" altLang="ko-KR" dirty="0"/>
              <a:t>) </a:t>
            </a:r>
            <a:r>
              <a:rPr lang="ko-KR" altLang="en-US" dirty="0"/>
              <a:t>접근을 동기화 시켜주어야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동기화가 적절히 이루어지게 되면</a:t>
            </a:r>
            <a:r>
              <a:rPr lang="en-US" altLang="ko-KR" dirty="0"/>
              <a:t>, </a:t>
            </a:r>
            <a:r>
              <a:rPr lang="ko-KR" altLang="en-US" dirty="0"/>
              <a:t>위에서 언급한 재배치 문제나</a:t>
            </a:r>
            <a:r>
              <a:rPr lang="en-US" altLang="ko-KR" dirty="0"/>
              <a:t>, </a:t>
            </a:r>
            <a:r>
              <a:rPr lang="ko-KR" altLang="en-US" dirty="0"/>
              <a:t>메모리 가시성 문제</a:t>
            </a:r>
            <a:r>
              <a:rPr lang="en-US" altLang="ko-KR" dirty="0"/>
              <a:t>, </a:t>
            </a:r>
            <a:r>
              <a:rPr lang="ko-KR" altLang="en-US" dirty="0"/>
              <a:t>경쟁 조건과 같은 문제를 예방할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적절치 못하게 동기화를 수행한 경우</a:t>
            </a:r>
            <a:r>
              <a:rPr lang="en-US" altLang="ko-KR" dirty="0"/>
              <a:t>, </a:t>
            </a:r>
            <a:r>
              <a:rPr lang="ko-KR" altLang="en-US" dirty="0"/>
              <a:t>데드락</a:t>
            </a:r>
            <a:r>
              <a:rPr lang="en-US" altLang="ko-KR" dirty="0"/>
              <a:t>, </a:t>
            </a:r>
            <a:r>
              <a:rPr lang="ko-KR" altLang="en-US" dirty="0"/>
              <a:t>라이브락</a:t>
            </a:r>
            <a:r>
              <a:rPr lang="en-US" altLang="ko-KR" dirty="0"/>
              <a:t>, </a:t>
            </a:r>
            <a:r>
              <a:rPr lang="ko-KR" altLang="en-US" dirty="0"/>
              <a:t>기아 등의 문제가 발생할 수 있기 때문에</a:t>
            </a:r>
            <a:r>
              <a:rPr lang="en-US" altLang="ko-KR" dirty="0"/>
              <a:t>, </a:t>
            </a:r>
            <a:r>
              <a:rPr lang="ko-KR" altLang="en-US" dirty="0"/>
              <a:t>정확히 알고 사용해야 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15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96D-5B0C-FA2B-2EB8-C9514A2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7878-CFC4-2E15-F335-D7E19C49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600" b="1" dirty="0"/>
              <a:t>임계구역</a:t>
            </a:r>
            <a:r>
              <a:rPr lang="ko-KR" altLang="en-US" sz="2600" dirty="0"/>
              <a:t>은 멀티스레드 환경에서 공유 자원에 동시에 접근하면 데이터의 일관성이 깨질 수 있기 때문에</a:t>
            </a:r>
            <a:r>
              <a:rPr lang="en-US" altLang="ko-KR" sz="2600" dirty="0"/>
              <a:t>, </a:t>
            </a:r>
            <a:r>
              <a:rPr lang="ko-KR" altLang="en-US" sz="2600" b="1" dirty="0"/>
              <a:t>공유 자원에 대한 접근을 제한</a:t>
            </a:r>
            <a:r>
              <a:rPr lang="ko-KR" altLang="en-US" sz="2600" dirty="0"/>
              <a:t>하는 구역</a:t>
            </a:r>
            <a:endParaRPr lang="en-US" altLang="ko-KR" sz="2600" dirty="0"/>
          </a:p>
          <a:p>
            <a:r>
              <a:rPr lang="ko-KR" altLang="en-US" sz="2600" dirty="0"/>
              <a:t>이 구역에 들어가기 위해서는 락</a:t>
            </a:r>
            <a:r>
              <a:rPr lang="en-US" altLang="ko-KR" sz="2600" dirty="0"/>
              <a:t>(</a:t>
            </a:r>
            <a:r>
              <a:rPr lang="ko-KR" altLang="en-US" sz="2600" dirty="0"/>
              <a:t>열쇠</a:t>
            </a:r>
            <a:r>
              <a:rPr lang="en-US" altLang="ko-KR" sz="2600" dirty="0"/>
              <a:t>)</a:t>
            </a:r>
            <a:r>
              <a:rPr lang="ko-KR" altLang="en-US" sz="2600" dirty="0"/>
              <a:t>가 필요하며</a:t>
            </a:r>
            <a:r>
              <a:rPr lang="en-US" altLang="ko-KR" sz="2600" dirty="0"/>
              <a:t>, </a:t>
            </a:r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쓰레드의 접근을 직렬화하도록 한다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이를 통해</a:t>
            </a:r>
            <a:r>
              <a:rPr lang="en-US" altLang="ko-KR" sz="2600" dirty="0"/>
              <a:t>, </a:t>
            </a:r>
            <a:r>
              <a:rPr lang="ko-KR" altLang="en-US" sz="2600" dirty="0"/>
              <a:t>동시에 여러 쓰레드가 접근하여 발생할 수 있는 문제를 방지할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다만</a:t>
            </a:r>
            <a:r>
              <a:rPr lang="en-US" altLang="ko-KR" sz="2600" dirty="0"/>
              <a:t>, </a:t>
            </a:r>
            <a:r>
              <a:rPr lang="ko-KR" altLang="en-US" sz="2600" b="1" dirty="0"/>
              <a:t>락 획득 순서가 일정치 않은 경우</a:t>
            </a:r>
            <a:r>
              <a:rPr lang="en-US" altLang="ko-KR" sz="2600" dirty="0"/>
              <a:t>, </a:t>
            </a:r>
            <a:r>
              <a:rPr lang="ko-KR" altLang="en-US" sz="2600" dirty="0"/>
              <a:t>데드락이 발생할 수 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자바에서는 </a:t>
            </a:r>
            <a:r>
              <a:rPr lang="en-US" altLang="ko-KR" sz="2600" dirty="0">
                <a:latin typeface="Arial Unicode MS"/>
              </a:rPr>
              <a:t>S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ynchronized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키워드를 통해</a:t>
            </a:r>
            <a:r>
              <a:rPr kumimoji="0" lang="en-US" altLang="ko-KR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임계 구역을 만들 수 있으며</a:t>
            </a:r>
            <a:r>
              <a:rPr lang="en-US" altLang="ko-KR" sz="2600" dirty="0">
                <a:latin typeface="Arial Unicode MS"/>
              </a:rPr>
              <a:t>, </a:t>
            </a:r>
            <a:r>
              <a:rPr lang="ko-KR" altLang="en-US" sz="2600" dirty="0">
                <a:latin typeface="Arial Unicode MS"/>
              </a:rPr>
              <a:t>이외에도 다양한 동기화 도구가 존재한다</a:t>
            </a:r>
            <a:r>
              <a:rPr lang="en-US" altLang="ko-KR" sz="2600" dirty="0">
                <a:latin typeface="Arial Unicode MS"/>
              </a:rPr>
              <a:t>.</a:t>
            </a:r>
          </a:p>
          <a:p>
            <a:pPr lvl="1"/>
            <a:r>
              <a:rPr lang="en-GB" altLang="ko-KR" sz="1900" dirty="0"/>
              <a:t>Semaphore</a:t>
            </a:r>
          </a:p>
          <a:p>
            <a:pPr lvl="1"/>
            <a:r>
              <a:rPr lang="en-GB" altLang="ko-KR" sz="1900" b="0" i="0" dirty="0" err="1">
                <a:solidFill>
                  <a:srgbClr val="333333"/>
                </a:solidFill>
                <a:effectLst/>
                <a:latin typeface="Noto Sans KR"/>
              </a:rPr>
              <a:t>CountDownLatch</a:t>
            </a:r>
            <a:endParaRPr lang="en-GB" altLang="ko-KR" sz="19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475E9-0CC4-7AAD-86A8-E687C6B8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2153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7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5A3FDC-5AAB-6879-7EEC-4DB53053DB2A}"/>
              </a:ext>
            </a:extLst>
          </p:cNvPr>
          <p:cNvSpPr/>
          <p:nvPr/>
        </p:nvSpPr>
        <p:spPr>
          <a:xfrm>
            <a:off x="6196693" y="2160815"/>
            <a:ext cx="2539093" cy="2656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84CA5E9-ACA7-8C63-65C9-EE2641A2D930}"/>
              </a:ext>
            </a:extLst>
          </p:cNvPr>
          <p:cNvSpPr/>
          <p:nvPr/>
        </p:nvSpPr>
        <p:spPr>
          <a:xfrm>
            <a:off x="212271" y="2160815"/>
            <a:ext cx="2563586" cy="237580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08D82C2-AE90-3558-DB99-AFF4D0D19D59}"/>
              </a:ext>
            </a:extLst>
          </p:cNvPr>
          <p:cNvSpPr/>
          <p:nvPr/>
        </p:nvSpPr>
        <p:spPr>
          <a:xfrm>
            <a:off x="3135086" y="2209801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28F040D-725A-7917-265D-5D9E6397D771}"/>
              </a:ext>
            </a:extLst>
          </p:cNvPr>
          <p:cNvSpPr/>
          <p:nvPr/>
        </p:nvSpPr>
        <p:spPr>
          <a:xfrm>
            <a:off x="3135085" y="3080658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875F361-33D1-A119-0306-D85227B69076}"/>
              </a:ext>
            </a:extLst>
          </p:cNvPr>
          <p:cNvSpPr/>
          <p:nvPr/>
        </p:nvSpPr>
        <p:spPr>
          <a:xfrm>
            <a:off x="3135084" y="3951515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089F05-1D9C-2A1F-3F7B-C061676CF8F2}"/>
              </a:ext>
            </a:extLst>
          </p:cNvPr>
          <p:cNvCxnSpPr/>
          <p:nvPr/>
        </p:nvCxnSpPr>
        <p:spPr>
          <a:xfrm>
            <a:off x="59354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7F7F15F-7032-B0DA-4CF5-FF4D20583182}"/>
              </a:ext>
            </a:extLst>
          </p:cNvPr>
          <p:cNvSpPr/>
          <p:nvPr/>
        </p:nvSpPr>
        <p:spPr>
          <a:xfrm>
            <a:off x="6594019" y="2653393"/>
            <a:ext cx="1570265" cy="173627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Shard Field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9CCD36F-AB25-D170-052E-DB15643D8560}"/>
              </a:ext>
            </a:extLst>
          </p:cNvPr>
          <p:cNvSpPr/>
          <p:nvPr/>
        </p:nvSpPr>
        <p:spPr>
          <a:xfrm>
            <a:off x="9405259" y="2403023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5962876-79CF-5724-AFC3-693AAFD7E01D}"/>
              </a:ext>
            </a:extLst>
          </p:cNvPr>
          <p:cNvSpPr/>
          <p:nvPr/>
        </p:nvSpPr>
        <p:spPr>
          <a:xfrm>
            <a:off x="8352065" y="3269116"/>
            <a:ext cx="1053194" cy="3946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F3D3BB-AA5D-13DE-E9E4-FEC41705FD0B}"/>
              </a:ext>
            </a:extLst>
          </p:cNvPr>
          <p:cNvSpPr/>
          <p:nvPr/>
        </p:nvSpPr>
        <p:spPr>
          <a:xfrm>
            <a:off x="9405258" y="1664494"/>
            <a:ext cx="1869621" cy="66130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 descr="이모티콘 자물쇠 PNG 이미지 | PNGWing">
            <a:extLst>
              <a:ext uri="{FF2B5EF4-FFF2-40B4-BE49-F238E27FC236}">
                <a16:creationId xmlns:a16="http://schemas.microsoft.com/office/drawing/2014/main" id="{7BECE8EC-515F-43CA-A732-9C5BC531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99" y="2316276"/>
            <a:ext cx="797379" cy="7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BC5-26C8-0225-E3CF-8C870C97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1 : </a:t>
            </a:r>
            <a:r>
              <a:rPr lang="ko-KR" altLang="en-US" dirty="0"/>
              <a:t>임계구역</a:t>
            </a:r>
            <a:r>
              <a:rPr lang="en-US" altLang="ko-KR" dirty="0"/>
              <a:t>(Critical section)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13A6-1BEA-BED4-06C6-8F71B628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임계구역은 병렬성을 제한하고</a:t>
            </a:r>
            <a:r>
              <a:rPr lang="en-US" altLang="ko-KR" dirty="0"/>
              <a:t>, </a:t>
            </a:r>
            <a:r>
              <a:rPr lang="ko-KR" altLang="en-US" dirty="0"/>
              <a:t>이로 인하여 병렬 프로그램의 성능을 저하시킬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반드시 필요한 부분만 임계구역으로 설정해야 하며</a:t>
            </a:r>
            <a:r>
              <a:rPr lang="en-US" altLang="ko-KR" dirty="0"/>
              <a:t>, </a:t>
            </a:r>
            <a:r>
              <a:rPr lang="ko-KR" altLang="en-US" dirty="0"/>
              <a:t>그 크기는 가능한 작아야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가능하면</a:t>
            </a:r>
            <a:r>
              <a:rPr lang="en-US" altLang="ko-KR" dirty="0"/>
              <a:t>, </a:t>
            </a:r>
            <a:r>
              <a:rPr lang="ko-KR" altLang="en-US" dirty="0"/>
              <a:t>시간이 오래 걸리는 작업은</a:t>
            </a:r>
            <a:r>
              <a:rPr lang="en-US" altLang="ko-KR" dirty="0"/>
              <a:t>, </a:t>
            </a:r>
            <a:r>
              <a:rPr lang="ko-KR" altLang="en-US" dirty="0"/>
              <a:t>임계구역에서 제외하는 편이 유리하다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변수가 복수개이면서</a:t>
            </a:r>
            <a:r>
              <a:rPr lang="en-US" altLang="ko-KR" dirty="0"/>
              <a:t>, </a:t>
            </a:r>
            <a:r>
              <a:rPr lang="ko-KR" altLang="en-US" dirty="0"/>
              <a:t>서로가 서로에게 의존성을 가지고 있다면</a:t>
            </a:r>
            <a:r>
              <a:rPr lang="en-US" altLang="ko-KR" dirty="0"/>
              <a:t>,</a:t>
            </a:r>
            <a:r>
              <a:rPr lang="ko-KR" altLang="en-US" dirty="0"/>
              <a:t> 관련 있는 모든 변수를 임계구역에 넣어</a:t>
            </a:r>
            <a:r>
              <a:rPr lang="en-US" altLang="ko-KR" dirty="0"/>
              <a:t>, </a:t>
            </a:r>
            <a:r>
              <a:rPr lang="ko-KR" altLang="en-US" dirty="0"/>
              <a:t>한 번에 수정해야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46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FE9B-10F8-01A8-2F07-F559446E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원자성</a:t>
            </a:r>
            <a:r>
              <a:rPr lang="en-US" altLang="ko-KR" dirty="0"/>
              <a:t>, </a:t>
            </a:r>
            <a:r>
              <a:rPr lang="ko-KR" altLang="en-US" dirty="0"/>
              <a:t>원자적 연산</a:t>
            </a:r>
            <a:r>
              <a:rPr lang="en-US" altLang="ko-KR" dirty="0"/>
              <a:t>, </a:t>
            </a:r>
            <a:r>
              <a:rPr lang="ko-KR" altLang="en-US" dirty="0"/>
              <a:t>단일연산</a:t>
            </a:r>
            <a:r>
              <a:rPr lang="en-US" altLang="ko-KR" dirty="0"/>
              <a:t>, Atomicity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D7C5-885A-3C15-8877-4076032E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상태를 표현할 때</a:t>
            </a:r>
            <a:r>
              <a:rPr lang="en-US" altLang="ko-KR" dirty="0"/>
              <a:t>, </a:t>
            </a:r>
            <a:r>
              <a:rPr lang="ko-KR" altLang="en-US" dirty="0"/>
              <a:t>상태란</a:t>
            </a:r>
            <a:r>
              <a:rPr lang="en-US" altLang="ko-KR" dirty="0"/>
              <a:t>, </a:t>
            </a:r>
            <a:r>
              <a:rPr lang="ko-KR" altLang="en-US" dirty="0"/>
              <a:t>결국 객체의 멤버 변수의 상태의 합과 같다고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객체의 상태를 이루는 멤버 변수 각각이 서로에게 의존성을 가진 경우</a:t>
            </a:r>
            <a:r>
              <a:rPr lang="en-US" altLang="ko-KR" dirty="0"/>
              <a:t>,</a:t>
            </a:r>
            <a:r>
              <a:rPr lang="ko-KR" altLang="en-US" dirty="0"/>
              <a:t> 혹은 관련이 있는 경우</a:t>
            </a:r>
            <a:r>
              <a:rPr lang="en-US" altLang="ko-KR" dirty="0"/>
              <a:t>, </a:t>
            </a:r>
            <a:r>
              <a:rPr lang="ko-KR" altLang="en-US" dirty="0"/>
              <a:t>이를 변경하고자 할 때는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복합 연산을 처리할 때는 반드시</a:t>
            </a:r>
            <a:r>
              <a:rPr lang="en-US" altLang="ko-KR" dirty="0"/>
              <a:t>, </a:t>
            </a:r>
            <a:r>
              <a:rPr lang="ko-KR" altLang="en-US" dirty="0"/>
              <a:t>원자적으로 처리해 주어야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값을 확인하고</a:t>
            </a:r>
            <a:r>
              <a:rPr lang="en-US" altLang="ko-KR" dirty="0"/>
              <a:t>, </a:t>
            </a:r>
            <a:r>
              <a:rPr lang="ko-KR" altLang="en-US" dirty="0"/>
              <a:t>조건에 부합할 경우에만 특정 행동을 하는 로직</a:t>
            </a:r>
            <a:r>
              <a:rPr lang="en-US" altLang="ko-KR" dirty="0"/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NotSafeSingletonFactory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170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E800-E657-EF5B-B7D9-D3720BB2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2 : </a:t>
            </a:r>
            <a:r>
              <a:rPr lang="ko-KR" altLang="en-US" dirty="0"/>
              <a:t>메모리 가시성 확보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A2EE-D285-99A4-5A8D-505C8AE6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자바에서는 메모리 가시성을 보장하기 위하여 </a:t>
            </a:r>
            <a:r>
              <a:rPr lang="en-US" altLang="ko-KR" dirty="0"/>
              <a:t>volatile </a:t>
            </a:r>
            <a:r>
              <a:rPr lang="ko-KR" altLang="en-US" dirty="0"/>
              <a:t>키워드를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키워드가 붙은 변수의 경우</a:t>
            </a:r>
            <a:r>
              <a:rPr lang="en-US" altLang="ko-KR" dirty="0"/>
              <a:t>, </a:t>
            </a:r>
            <a:r>
              <a:rPr lang="ko-KR" altLang="en-US" dirty="0"/>
              <a:t>임의의 쓰레드가 본 키워드가 붙은 변수를 변경하는 경우</a:t>
            </a:r>
            <a:r>
              <a:rPr lang="en-US" altLang="ko-KR" dirty="0"/>
              <a:t>, </a:t>
            </a:r>
            <a:r>
              <a:rPr lang="ko-KR" altLang="en-US" dirty="0"/>
              <a:t>다른 스레드가 변경 사항을 바로 볼 수 있도록 언어 차원에서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곧</a:t>
            </a:r>
            <a:r>
              <a:rPr lang="en-US" altLang="ko-KR" dirty="0"/>
              <a:t>, </a:t>
            </a:r>
            <a:r>
              <a:rPr lang="ko-KR" altLang="en-US" dirty="0"/>
              <a:t>약한 동기화 수준으로</a:t>
            </a:r>
            <a:r>
              <a:rPr lang="en-US" altLang="ko-KR" dirty="0"/>
              <a:t>, </a:t>
            </a:r>
            <a:r>
              <a:rPr lang="ko-KR" altLang="en-US" dirty="0"/>
              <a:t>시기적절히 사용한다면</a:t>
            </a:r>
            <a:r>
              <a:rPr lang="en-US" altLang="ko-KR" dirty="0"/>
              <a:t>, </a:t>
            </a:r>
            <a:r>
              <a:rPr lang="ko-KR" altLang="en-US" dirty="0"/>
              <a:t>어플리케이션의 성능을 높일 수 있음</a:t>
            </a:r>
            <a:r>
              <a:rPr lang="en-US" altLang="ko-KR" dirty="0"/>
              <a:t>.</a:t>
            </a:r>
          </a:p>
          <a:p>
            <a:r>
              <a:rPr lang="en-US" dirty="0"/>
              <a:t>Ex 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VisibleField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223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7876-5722-A372-F81B-2C4B9BEB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기법 </a:t>
            </a:r>
            <a:r>
              <a:rPr lang="en-US" altLang="ko-KR" dirty="0"/>
              <a:t>3 : </a:t>
            </a:r>
            <a:r>
              <a:rPr lang="ko-KR" altLang="en-US" dirty="0"/>
              <a:t>위임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B9A6-626C-C035-25B7-D12B1445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Volatile </a:t>
            </a:r>
            <a:r>
              <a:rPr lang="ko-KR" altLang="en-US" dirty="0"/>
              <a:t>키워드 등으로는 동기화가 부족한 경우</a:t>
            </a:r>
            <a:r>
              <a:rPr lang="en-US" altLang="ko-KR" dirty="0"/>
              <a:t>, synchronized </a:t>
            </a:r>
            <a:r>
              <a:rPr lang="ko-KR" altLang="en-US" dirty="0"/>
              <a:t>같은 키워드를 이용하여</a:t>
            </a:r>
            <a:r>
              <a:rPr lang="en-US" altLang="ko-KR" dirty="0"/>
              <a:t>, </a:t>
            </a:r>
            <a:r>
              <a:rPr lang="ko-KR" altLang="en-US" dirty="0"/>
              <a:t>명시적으로 임계구역을 설정하여 동기화를 맞춰줄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제대로 사용하지 못하면</a:t>
            </a:r>
            <a:r>
              <a:rPr lang="en-US" altLang="ko-KR" dirty="0"/>
              <a:t>, </a:t>
            </a:r>
            <a:r>
              <a:rPr lang="ko-KR" altLang="en-US" dirty="0"/>
              <a:t>어플리케이션의 병렬 처리 정도를 낮추어 성능이 떨어질 수 있고</a:t>
            </a:r>
            <a:r>
              <a:rPr lang="en-US" altLang="ko-KR" dirty="0"/>
              <a:t>, </a:t>
            </a:r>
            <a:r>
              <a:rPr lang="ko-KR" altLang="en-US" dirty="0"/>
              <a:t>심한 경우 데드락 등의 활동성에 문제가 발생할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객체의 상태를 올바르게 유지하기 위하여</a:t>
            </a:r>
            <a:r>
              <a:rPr lang="en-US" altLang="ko-KR" dirty="0"/>
              <a:t>, </a:t>
            </a:r>
            <a:r>
              <a:rPr lang="ko-KR" altLang="en-US" dirty="0"/>
              <a:t>이미 내부적으로 동기화가 되어 있는 클래스를 이용하여</a:t>
            </a:r>
            <a:r>
              <a:rPr lang="en-US" altLang="ko-KR" dirty="0"/>
              <a:t>, </a:t>
            </a:r>
            <a:r>
              <a:rPr lang="ko-KR" altLang="en-US" dirty="0"/>
              <a:t>명시적인 락의 사용 없이도</a:t>
            </a:r>
            <a:r>
              <a:rPr lang="en-US" altLang="ko-KR" dirty="0"/>
              <a:t>, </a:t>
            </a:r>
            <a:r>
              <a:rPr lang="ko-KR" altLang="en-US" dirty="0"/>
              <a:t>동기화를 수행할 수 있음</a:t>
            </a:r>
            <a:r>
              <a:rPr lang="en-US" altLang="ko-KR" dirty="0"/>
              <a:t>.</a:t>
            </a:r>
          </a:p>
          <a:p>
            <a:r>
              <a:rPr lang="en-GB" dirty="0"/>
              <a:t>Ex)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LowPerformanceCache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HighPerformanceCache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4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5AC3-58B6-4B79-226B-3754656F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Stack Memory">
            <a:extLst>
              <a:ext uri="{FF2B5EF4-FFF2-40B4-BE49-F238E27FC236}">
                <a16:creationId xmlns:a16="http://schemas.microsoft.com/office/drawing/2014/main" id="{C08914BA-844C-D426-0DA7-ABFD817323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53" y="1690688"/>
            <a:ext cx="5695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5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EDD0-8B33-40D2-92D7-E971F1B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ED73-44DC-4E76-B2FC-6161B7E9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운영체제의 의하여 관리되는 </a:t>
            </a:r>
            <a:r>
              <a:rPr lang="ko-KR" altLang="en-US" dirty="0" err="1"/>
              <a:t>자료구조로써</a:t>
            </a:r>
            <a:r>
              <a:rPr lang="en-US" altLang="ko-KR" dirty="0"/>
              <a:t>, </a:t>
            </a:r>
            <a:r>
              <a:rPr lang="ko-KR" altLang="en-US" dirty="0"/>
              <a:t>프로그램을 시작하는데 필요한 데이터 및 컨텍스트 정보</a:t>
            </a:r>
            <a:r>
              <a:rPr lang="en-US" altLang="ko-KR" dirty="0"/>
              <a:t>(</a:t>
            </a:r>
            <a:r>
              <a:rPr lang="ko-KR" altLang="en-US" dirty="0"/>
              <a:t>레지스터 정보</a:t>
            </a:r>
            <a:r>
              <a:rPr lang="en-US" altLang="ko-KR" dirty="0"/>
              <a:t>, PC(program counter) </a:t>
            </a:r>
            <a:r>
              <a:rPr lang="ko-KR" altLang="en-US" dirty="0"/>
              <a:t>등이 저장된다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ACE-AF1E-DA6B-03B6-A3DD8630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PCB(Process Control Block)</a:t>
            </a:r>
          </a:p>
        </p:txBody>
      </p:sp>
      <p:pic>
        <p:nvPicPr>
          <p:cNvPr id="4" name="Picture 2" descr="Process Control Block in Operating System">
            <a:extLst>
              <a:ext uri="{FF2B5EF4-FFF2-40B4-BE49-F238E27FC236}">
                <a16:creationId xmlns:a16="http://schemas.microsoft.com/office/drawing/2014/main" id="{0ABC1478-3EBD-18F5-57FF-F8D97A363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06" y="1980744"/>
            <a:ext cx="55991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0BFB02-BE37-5813-38B8-829472EEE429}"/>
              </a:ext>
            </a:extLst>
          </p:cNvPr>
          <p:cNvSpPr/>
          <p:nvPr/>
        </p:nvSpPr>
        <p:spPr>
          <a:xfrm>
            <a:off x="1475015" y="3113499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51B5D-B228-010B-E517-8A3652B92B1B}"/>
              </a:ext>
            </a:extLst>
          </p:cNvPr>
          <p:cNvSpPr/>
          <p:nvPr/>
        </p:nvSpPr>
        <p:spPr>
          <a:xfrm>
            <a:off x="4465863" y="3132890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A17B-EAD5-BA37-C99E-734BA5DFDF1C}"/>
              </a:ext>
            </a:extLst>
          </p:cNvPr>
          <p:cNvSpPr/>
          <p:nvPr/>
        </p:nvSpPr>
        <p:spPr>
          <a:xfrm>
            <a:off x="7402286" y="3113499"/>
            <a:ext cx="2286000" cy="3028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2A8E6-8CD2-70DF-68A0-EAF75DF2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0" y="3155145"/>
            <a:ext cx="2044989" cy="1655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C3349-F56C-C485-A7DE-6A6DE730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68" y="3189646"/>
            <a:ext cx="2044989" cy="165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D567E8-020B-F44A-DEB0-0B3C7D30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04" y="3189646"/>
            <a:ext cx="2044989" cy="16553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45D3E7-DA87-0C0B-FFA9-056D5EAE5EF6}"/>
              </a:ext>
            </a:extLst>
          </p:cNvPr>
          <p:cNvSpPr/>
          <p:nvPr/>
        </p:nvSpPr>
        <p:spPr>
          <a:xfrm>
            <a:off x="3726993" y="2223197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17AFE-6CAE-2984-731D-2163F08830A5}"/>
              </a:ext>
            </a:extLst>
          </p:cNvPr>
          <p:cNvSpPr/>
          <p:nvPr/>
        </p:nvSpPr>
        <p:spPr>
          <a:xfrm>
            <a:off x="2212521" y="1600200"/>
            <a:ext cx="6858000" cy="579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557B7-0994-061D-A6E3-5C03CD25882B}"/>
              </a:ext>
            </a:extLst>
          </p:cNvPr>
          <p:cNvSpPr txBox="1"/>
          <p:nvPr/>
        </p:nvSpPr>
        <p:spPr>
          <a:xfrm>
            <a:off x="2085810" y="503754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C3F6C-1761-FCEC-FE6D-DCDCFB8A4718}"/>
              </a:ext>
            </a:extLst>
          </p:cNvPr>
          <p:cNvSpPr txBox="1"/>
          <p:nvPr/>
        </p:nvSpPr>
        <p:spPr>
          <a:xfrm>
            <a:off x="5184320" y="500620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A272C-84DA-34F3-6081-7115916EB3EA}"/>
              </a:ext>
            </a:extLst>
          </p:cNvPr>
          <p:cNvSpPr txBox="1"/>
          <p:nvPr/>
        </p:nvSpPr>
        <p:spPr>
          <a:xfrm>
            <a:off x="8120743" y="503783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 :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BF999-AF55-8BE4-C7BD-FAC1067154AE}"/>
              </a:ext>
            </a:extLst>
          </p:cNvPr>
          <p:cNvSpPr/>
          <p:nvPr/>
        </p:nvSpPr>
        <p:spPr>
          <a:xfrm>
            <a:off x="1110342" y="2651040"/>
            <a:ext cx="9282792" cy="395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94B55-F22A-908C-6140-A8D8345A8208}"/>
              </a:ext>
            </a:extLst>
          </p:cNvPr>
          <p:cNvSpPr/>
          <p:nvPr/>
        </p:nvSpPr>
        <p:spPr>
          <a:xfrm>
            <a:off x="379640" y="2179864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CBF9D-0FA9-0E04-82DB-76E8835EF474}"/>
              </a:ext>
            </a:extLst>
          </p:cNvPr>
          <p:cNvSpPr/>
          <p:nvPr/>
        </p:nvSpPr>
        <p:spPr>
          <a:xfrm>
            <a:off x="7011759" y="2281604"/>
            <a:ext cx="2471058" cy="1094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8286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C132-B5BF-4228-BA51-9DA608A2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Programing?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606A2-26E5-4B49-B359-513BD9C9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프로세스가 메모리에 동시에 상주할 수 있으며</a:t>
            </a:r>
            <a:r>
              <a:rPr lang="en-US" altLang="ko-KR" dirty="0"/>
              <a:t>,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운영체제는 미리 정의된 알고리즘에 의하여 프로세스를 선택하고</a:t>
            </a:r>
            <a:r>
              <a:rPr lang="en-US" altLang="ko-KR" dirty="0"/>
              <a:t>, CPU</a:t>
            </a:r>
            <a:r>
              <a:rPr lang="ko-KR" altLang="en-US" dirty="0"/>
              <a:t>를 할당한다</a:t>
            </a:r>
            <a:endParaRPr lang="en-US" altLang="ko-KR" dirty="0"/>
          </a:p>
          <a:p>
            <a:r>
              <a:rPr lang="ko-KR" altLang="en-US" dirty="0"/>
              <a:t>코어를 하나만 가진 </a:t>
            </a:r>
            <a:r>
              <a:rPr lang="en-US" altLang="ko-KR" dirty="0"/>
              <a:t>CPU</a:t>
            </a:r>
            <a:r>
              <a:rPr lang="ko-KR" altLang="en-US" dirty="0"/>
              <a:t>는 한 순간 하나의 프로세스만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운영체제는 </a:t>
            </a:r>
            <a:r>
              <a:rPr lang="en-US" altLang="ko-KR" dirty="0"/>
              <a:t>Process Scheduling</a:t>
            </a:r>
            <a:r>
              <a:rPr lang="ko-KR" altLang="en-US" dirty="0"/>
              <a:t>을 통하여</a:t>
            </a:r>
            <a:r>
              <a:rPr lang="en-US" altLang="ko-KR" dirty="0"/>
              <a:t>, </a:t>
            </a:r>
            <a:r>
              <a:rPr lang="ko-KR" altLang="en-US" dirty="0"/>
              <a:t>가능한 </a:t>
            </a:r>
            <a:r>
              <a:rPr lang="en-US" altLang="ko-KR" dirty="0"/>
              <a:t>‘</a:t>
            </a:r>
            <a:r>
              <a:rPr lang="ko-KR" altLang="en-US" dirty="0"/>
              <a:t>공평하게</a:t>
            </a:r>
            <a:r>
              <a:rPr lang="en-US" altLang="ko-KR" dirty="0"/>
              <a:t>’ CPU</a:t>
            </a:r>
            <a:r>
              <a:rPr lang="ko-KR" altLang="en-US" dirty="0"/>
              <a:t>를 프로세스에게 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6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5E64-9051-47C0-B27C-DF22848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Scheduling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1FD8B-3774-4A25-A90F-E2138C58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Scheduling of processes/work is done to finish the work on time</a:t>
            </a:r>
          </a:p>
          <a:p>
            <a:r>
              <a:rPr lang="en-US" altLang="ko-KR" b="1" dirty="0"/>
              <a:t>CPU Scheduling</a:t>
            </a:r>
            <a:r>
              <a:rPr lang="en-US" altLang="ko-KR" dirty="0"/>
              <a:t> is a process that allows one process to use the CPU while another process is delayed (in standby) due to unavailability of any resources such as I / O </a:t>
            </a:r>
            <a:r>
              <a:rPr lang="en-US" altLang="ko-KR" dirty="0" err="1"/>
              <a:t>etc</a:t>
            </a:r>
            <a:r>
              <a:rPr lang="en-US" altLang="ko-KR" dirty="0"/>
              <a:t>, thus making full use of the CPU</a:t>
            </a:r>
          </a:p>
          <a:p>
            <a:r>
              <a:rPr lang="en-US" altLang="ko-KR" dirty="0"/>
              <a:t>The purpose of CPU Scheduling is to make the system more efficient, faster, and fairer.</a:t>
            </a:r>
          </a:p>
          <a:p>
            <a:r>
              <a:rPr lang="en-US" altLang="ko-KR" dirty="0"/>
              <a:t>It decides which task (or process) the CPU should work on at any given time</a:t>
            </a:r>
          </a:p>
          <a:p>
            <a:r>
              <a:rPr lang="en-US" altLang="ko-KR" dirty="0"/>
              <a:t>This is important because a CPU can only handle one task at a time, but there are usually many tasks that need to be processed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2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1571</Words>
  <Application>Microsoft Office PowerPoint</Application>
  <PresentationFormat>Widescreen</PresentationFormat>
  <Paragraphs>159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-apple-system</vt:lpstr>
      <vt:lpstr>Arial Unicode MS</vt:lpstr>
      <vt:lpstr>Noto Sans KR</vt:lpstr>
      <vt:lpstr>맑은 고딕</vt:lpstr>
      <vt:lpstr>Arial</vt:lpstr>
      <vt:lpstr>Office 테마</vt:lpstr>
      <vt:lpstr>Multi Threading</vt:lpstr>
      <vt:lpstr>What dose it mean to execute a program?</vt:lpstr>
      <vt:lpstr>What dose it mean to execute a program?</vt:lpstr>
      <vt:lpstr>PowerPoint Presentation</vt:lpstr>
      <vt:lpstr>프로세스란?</vt:lpstr>
      <vt:lpstr>PCB(Process Control Block)</vt:lpstr>
      <vt:lpstr>PowerPoint Presentation</vt:lpstr>
      <vt:lpstr>Multi Programing?</vt:lpstr>
      <vt:lpstr>CPU Scheduling</vt:lpstr>
      <vt:lpstr>CPU Scheduling related issues</vt:lpstr>
      <vt:lpstr>Context Swtiching</vt:lpstr>
      <vt:lpstr>CPU Scheduling 종류</vt:lpstr>
      <vt:lpstr>Process(Thread) State</vt:lpstr>
      <vt:lpstr>CPU Intensive vs IO Intensive</vt:lpstr>
      <vt:lpstr>What is Thread?</vt:lpstr>
      <vt:lpstr>PowerPoint Presentation</vt:lpstr>
      <vt:lpstr>PowerPoint Presentation</vt:lpstr>
      <vt:lpstr>TCB(Thread Control Block)</vt:lpstr>
      <vt:lpstr>PowerPoint Presentation</vt:lpstr>
      <vt:lpstr>PowerPoint Presentation</vt:lpstr>
      <vt:lpstr>과제 </vt:lpstr>
      <vt:lpstr>동시성 이슈(Concurrency Issue)</vt:lpstr>
      <vt:lpstr>경쟁 조건(Race Condition)</vt:lpstr>
      <vt:lpstr>데드락(Dead Lock)</vt:lpstr>
      <vt:lpstr>PowerPoint Presentation</vt:lpstr>
      <vt:lpstr>라이브락(livelock)</vt:lpstr>
      <vt:lpstr>기아 상태(Starvation)</vt:lpstr>
      <vt:lpstr>Memory visibility (메모리 가시성)</vt:lpstr>
      <vt:lpstr>PowerPoint Presentation</vt:lpstr>
      <vt:lpstr>동시성 이슈 방지 : 쓰레드간의 동기화</vt:lpstr>
      <vt:lpstr>동기화 기법 1 : 임계구역(Critical section)</vt:lpstr>
      <vt:lpstr>PowerPoint Presentation</vt:lpstr>
      <vt:lpstr>동기화 기법 1 : 임계구역(Critical section)</vt:lpstr>
      <vt:lpstr>원자성, 원자적 연산, 단일연산, Atomicity</vt:lpstr>
      <vt:lpstr>동기화 기법 2 : 메모리 가시성 확보</vt:lpstr>
      <vt:lpstr>동기화 기법 3 : 위임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>현일 조</dc:creator>
  <cp:lastModifiedBy>lookhkh37@gmail.com</cp:lastModifiedBy>
  <cp:revision>13</cp:revision>
  <dcterms:created xsi:type="dcterms:W3CDTF">2024-09-20T10:09:08Z</dcterms:created>
  <dcterms:modified xsi:type="dcterms:W3CDTF">2024-09-24T12:53:52Z</dcterms:modified>
</cp:coreProperties>
</file>