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7F7AD-AE11-4731-A53E-C99A7413EF88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D46A6-41A9-4F9A-8865-9E94BB1A6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812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D46A6-41A9-4F9A-8865-9E94BB1A69B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96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A7FE5-5C2C-4B8F-374D-F0CCA4D3F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79220-B440-57C5-158E-AD2035536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84825-63DD-FF23-F32C-DBAFD1FD1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44A0-21D8-4D39-AECA-51C4B68079AE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5D264-F204-C2A5-5D40-5DA38640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73B2A-7473-B0B1-B000-7E5E6DE3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78A7-2EC0-4CDB-B8DC-C5404269E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72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BA97-9CBE-8086-956C-671E7C24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61302-5276-DBF5-F8C2-158DCEE91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C2470-85B9-ECF8-D1C8-541FA301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44A0-21D8-4D39-AECA-51C4B68079AE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3DB08-F8CD-C561-D4FC-EA4E83C0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5F049-6ED9-35FE-1520-4FC83D8A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78A7-2EC0-4CDB-B8DC-C5404269E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02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FF73D-C228-2770-7C97-79D70DD67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21619-FDC9-67C3-28DF-9B341F5B2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F5E8E-7478-1325-2254-1264D85A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44A0-21D8-4D39-AECA-51C4B68079AE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7DAA6-E2BF-CBE6-F77A-4BFDB7C2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860A4-C6AA-AD3B-237E-219C6FF1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78A7-2EC0-4CDB-B8DC-C5404269E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42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B650-0A4B-164B-88D9-60AB64F64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1F5E-0E7D-6CEE-2DDE-9AB8842BF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3AC2B-4C22-9116-DFC1-9BF9C3C8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44A0-21D8-4D39-AECA-51C4B68079AE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AB9FE-7C71-383F-D84A-108FA34E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9E97B-97E8-E544-B596-06B01DBE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78A7-2EC0-4CDB-B8DC-C5404269E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82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B98EC-43C4-4913-DC35-CE5D60BD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98A38-C6A9-F1DB-FCD5-9D822A2EE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F769C-F967-F0A2-D51C-1FEF1D61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44A0-21D8-4D39-AECA-51C4B68079AE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469F3-8826-E79C-04D4-85624C4B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E9BDE-CDF5-ADA5-853B-844A7F5C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78A7-2EC0-4CDB-B8DC-C5404269E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15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BDF8-4719-D8A4-532A-5011F5DD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30B3F-FE24-9319-F5CD-0650F087C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07134-4991-35CC-D8B3-52E913008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C0C43-5636-92EA-04B2-8CD12A5C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44A0-21D8-4D39-AECA-51C4B68079AE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5D8F1-AC5C-29E0-653B-DEF4E1BC0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87682-24EC-CDEE-1670-C242F7FC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78A7-2EC0-4CDB-B8DC-C5404269E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55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5095-3D05-E30A-A008-F93206023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A54ED-C603-DBE5-CBF5-441808033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8526F-722B-EE5C-DFD4-7A92AEF52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32664-45C1-1B1C-88D6-594B9F1BB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82520-3C47-1B61-A324-4FD10DB81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D72659-B516-561E-15DE-A8796639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44A0-21D8-4D39-AECA-51C4B68079AE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3F8ED-DD43-9FA1-71B8-B0A0886B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645285-9A1A-9AF9-BF97-380A682D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78A7-2EC0-4CDB-B8DC-C5404269E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01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109C-8070-6E58-95F1-04AB07A9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D6A8F-67AA-59B4-A226-47D9D5A6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44A0-21D8-4D39-AECA-51C4B68079AE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2A65C-7370-A31A-9030-833C2279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5D60E-8671-A531-ECC4-5A8D4C5D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78A7-2EC0-4CDB-B8DC-C5404269E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00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F4DF4-C79D-3885-191B-4BB013897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44A0-21D8-4D39-AECA-51C4B68079AE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ED833-1768-0A28-FCC7-2C5895399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7D1E3-BC03-E14E-003E-95933E9B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78A7-2EC0-4CDB-B8DC-C5404269E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1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78E7-FB14-CC68-7384-9DCC0DCF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B9EE5-A3DF-7897-F94C-C4F37C30D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9EEC5-06FE-19D9-E917-D338CC85D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92722-B546-AF7F-AB70-703C4DE6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44A0-21D8-4D39-AECA-51C4B68079AE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DECE6-059F-B4AC-E2F6-A836686E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BEBCA-E1CB-ADF5-EDA4-E011E983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78A7-2EC0-4CDB-B8DC-C5404269E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33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B2A0-A85C-F5C4-4E8E-CEDBA7DD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2FA90-EBBD-6718-6721-AAC629E10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1134C-135F-EC7D-49C7-5ED7B8877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59E64-042D-FA10-3BA6-798092FE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44A0-21D8-4D39-AECA-51C4B68079AE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D0BCD-D843-A373-E836-35B9C01A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B303F-F7AE-4B32-C435-62374E674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78A7-2EC0-4CDB-B8DC-C5404269E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97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D287C-2550-3CA6-31E0-F79F88CCF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9E9D2-41B8-3156-4DFD-EC20DF78C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EC7E3-51CA-8C01-55E0-51BE2965A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BE44A0-21D8-4D39-AECA-51C4B68079AE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FEED8-F977-F831-7B23-9DCE8CC7B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E4A92-563B-F031-0626-F3D5FBEBA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5C78A7-2EC0-4CDB-B8DC-C5404269E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40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ADBA-99A6-BFA5-63A7-ADB4B9692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TDD </a:t>
            </a:r>
            <a:r>
              <a:rPr lang="ko-KR" altLang="en-US" dirty="0"/>
              <a:t>개발</a:t>
            </a:r>
            <a:br>
              <a:rPr lang="en-US" altLang="ko-KR" dirty="0"/>
            </a:br>
            <a:r>
              <a:rPr lang="en-US" altLang="ko-KR" dirty="0"/>
              <a:t>Test Driven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5256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56BD-4028-09E3-E9D0-456454A0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: </a:t>
            </a:r>
            <a:r>
              <a:rPr lang="ko-KR" altLang="en-US" dirty="0"/>
              <a:t>도전</a:t>
            </a:r>
            <a:r>
              <a:rPr lang="en-US" altLang="ko-KR" dirty="0"/>
              <a:t>! </a:t>
            </a:r>
            <a:r>
              <a:rPr lang="ko-KR" altLang="en-US" dirty="0"/>
              <a:t>패스워드</a:t>
            </a:r>
            <a:r>
              <a:rPr lang="en-US" altLang="ko-KR" dirty="0"/>
              <a:t> </a:t>
            </a:r>
            <a:r>
              <a:rPr lang="ko-KR" altLang="en-US" dirty="0"/>
              <a:t>유효성 검증기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687E-8FD4-B0B7-C607-D04F3A7CA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회원가입 기능 개발</a:t>
            </a:r>
            <a:endParaRPr lang="en-US" altLang="ko-KR" sz="1800" dirty="0"/>
          </a:p>
          <a:p>
            <a:r>
              <a:rPr lang="ko-KR" altLang="en-US" sz="1800" dirty="0"/>
              <a:t>회원가입 시</a:t>
            </a:r>
            <a:r>
              <a:rPr lang="en-US" altLang="ko-KR" sz="1800" dirty="0"/>
              <a:t>, </a:t>
            </a:r>
            <a:r>
              <a:rPr lang="ko-KR" altLang="en-US" sz="1800" dirty="0"/>
              <a:t>사용자가 제공한 패스워드가</a:t>
            </a:r>
            <a:r>
              <a:rPr lang="en-US" altLang="ko-KR" sz="1800" dirty="0"/>
              <a:t>, </a:t>
            </a:r>
            <a:r>
              <a:rPr lang="ko-KR" altLang="en-US" sz="1800" dirty="0"/>
              <a:t>정책에 맞는지 확인하고</a:t>
            </a:r>
            <a:r>
              <a:rPr lang="en-US" altLang="ko-KR" sz="1800" dirty="0"/>
              <a:t>, </a:t>
            </a:r>
            <a:r>
              <a:rPr lang="ko-KR" altLang="en-US" sz="1800" dirty="0"/>
              <a:t>패스워드의 정책 준수 정도를 </a:t>
            </a:r>
            <a:r>
              <a:rPr lang="en-US" altLang="ko-KR" sz="1800" dirty="0"/>
              <a:t>‘</a:t>
            </a:r>
            <a:r>
              <a:rPr lang="ko-KR" altLang="en-US" sz="1800" dirty="0"/>
              <a:t>약함</a:t>
            </a:r>
            <a:r>
              <a:rPr lang="en-US" altLang="ko-KR" sz="1800" dirty="0"/>
              <a:t>‘, ‘</a:t>
            </a:r>
            <a:r>
              <a:rPr lang="ko-KR" altLang="en-US" sz="1800" dirty="0"/>
              <a:t>중간</a:t>
            </a:r>
            <a:r>
              <a:rPr lang="en-US" altLang="ko-KR" sz="1800" dirty="0"/>
              <a:t>‘, ‘</a:t>
            </a:r>
            <a:r>
              <a:rPr lang="ko-KR" altLang="en-US" sz="1800" dirty="0"/>
              <a:t>강함</a:t>
            </a:r>
            <a:r>
              <a:rPr lang="en-US" altLang="ko-KR" sz="1800" dirty="0"/>
              <a:t>’, ‘</a:t>
            </a:r>
            <a:r>
              <a:rPr lang="ko-KR" altLang="en-US" sz="1800" dirty="0"/>
              <a:t>사용불가</a:t>
            </a:r>
            <a:r>
              <a:rPr lang="en-US" altLang="ko-KR" sz="1800" dirty="0"/>
              <a:t>＇</a:t>
            </a:r>
          </a:p>
          <a:p>
            <a:r>
              <a:rPr lang="ko-KR" altLang="en-US" sz="1800" dirty="0"/>
              <a:t>패스워드가 정책을 모두 준수하는 경우</a:t>
            </a:r>
            <a:r>
              <a:rPr lang="en-US" altLang="ko-KR" sz="1800" dirty="0"/>
              <a:t>, </a:t>
            </a:r>
            <a:r>
              <a:rPr lang="ko-KR" altLang="en-US" sz="1800" dirty="0"/>
              <a:t>강함</a:t>
            </a:r>
            <a:endParaRPr lang="en-US" altLang="ko-KR" sz="1800" dirty="0"/>
          </a:p>
          <a:p>
            <a:r>
              <a:rPr lang="ko-KR" altLang="en-US" sz="1800" dirty="0"/>
              <a:t>패스워드가 정책을 두 개 준수하는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중간</a:t>
            </a:r>
            <a:endParaRPr lang="en-US" altLang="ko-KR" sz="1800" dirty="0"/>
          </a:p>
          <a:p>
            <a:r>
              <a:rPr lang="ko-KR" altLang="en-US" sz="1800" dirty="0"/>
              <a:t>패스워드가 정책을 하나 준수하는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약함</a:t>
            </a:r>
            <a:endParaRPr lang="en-US" altLang="ko-KR" sz="1800" dirty="0"/>
          </a:p>
          <a:p>
            <a:r>
              <a:rPr lang="ko-KR" altLang="en-US" sz="1800" dirty="0"/>
              <a:t>패스워드가 정책을 하나도 준수하지 못한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사용 불가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패스워드 정책</a:t>
            </a:r>
            <a:r>
              <a:rPr lang="en-US" altLang="ko-KR" sz="1800" dirty="0"/>
              <a:t>(3</a:t>
            </a:r>
            <a:r>
              <a:rPr lang="ko-KR" altLang="en-US" sz="1800" dirty="0"/>
              <a:t>개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1. </a:t>
            </a:r>
            <a:r>
              <a:rPr lang="ko-KR" altLang="en-US" sz="1800" dirty="0"/>
              <a:t>영어와 특수문자</a:t>
            </a:r>
            <a:r>
              <a:rPr lang="en-US" altLang="ko-KR" sz="1800" dirty="0"/>
              <a:t>, </a:t>
            </a:r>
            <a:r>
              <a:rPr lang="ko-KR" altLang="en-US" sz="1800" dirty="0"/>
              <a:t>숫자가 최소 하나 이상 포함되어야 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2. </a:t>
            </a:r>
            <a:r>
              <a:rPr lang="ko-KR" altLang="en-US" sz="1800" dirty="0"/>
              <a:t>영어는 대문자와 소문자가 최소 하나 이상 포함되어야 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3. ‘*’</a:t>
            </a:r>
            <a:r>
              <a:rPr lang="ko-KR" altLang="en-US" sz="1800" dirty="0"/>
              <a:t>를 반드시 하나 이상 포함해야 한다</a:t>
            </a:r>
            <a:r>
              <a:rPr lang="en-US" altLang="ko-KR" sz="1800" dirty="0"/>
              <a:t>.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762369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B31CF1-FF8B-A1A9-39D7-7FC941D6683B}"/>
              </a:ext>
            </a:extLst>
          </p:cNvPr>
          <p:cNvSpPr/>
          <p:nvPr/>
        </p:nvSpPr>
        <p:spPr>
          <a:xfrm>
            <a:off x="4712208" y="1444752"/>
            <a:ext cx="7086600" cy="41330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D5BA9-B0D0-8B5A-A7F6-10E582712E27}"/>
              </a:ext>
            </a:extLst>
          </p:cNvPr>
          <p:cNvSpPr txBox="1"/>
          <p:nvPr/>
        </p:nvSpPr>
        <p:spPr>
          <a:xfrm>
            <a:off x="7479792" y="910828"/>
            <a:ext cx="39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PasswordChecker</a:t>
            </a:r>
            <a:endParaRPr lang="en-GB" dirty="0"/>
          </a:p>
        </p:txBody>
      </p:sp>
      <p:sp>
        <p:nvSpPr>
          <p:cNvPr id="6" name="Decagon 5">
            <a:extLst>
              <a:ext uri="{FF2B5EF4-FFF2-40B4-BE49-F238E27FC236}">
                <a16:creationId xmlns:a16="http://schemas.microsoft.com/office/drawing/2014/main" id="{FF89F07D-B7AE-4E6B-F332-3C22EAD017AA}"/>
              </a:ext>
            </a:extLst>
          </p:cNvPr>
          <p:cNvSpPr/>
          <p:nvPr/>
        </p:nvSpPr>
        <p:spPr>
          <a:xfrm>
            <a:off x="152400" y="2852928"/>
            <a:ext cx="1335024" cy="1636776"/>
          </a:xfrm>
          <a:prstGeom prst="dec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클라이언트</a:t>
            </a:r>
            <a:endParaRPr lang="en-GB" sz="16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B7C16E9-556D-9107-BA27-3A901EB051DF}"/>
              </a:ext>
            </a:extLst>
          </p:cNvPr>
          <p:cNvSpPr/>
          <p:nvPr/>
        </p:nvSpPr>
        <p:spPr>
          <a:xfrm>
            <a:off x="1928622" y="3022093"/>
            <a:ext cx="2661666" cy="8138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문자열 입력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414BC8-BB43-6953-AA67-401E69B04770}"/>
              </a:ext>
            </a:extLst>
          </p:cNvPr>
          <p:cNvSpPr/>
          <p:nvPr/>
        </p:nvSpPr>
        <p:spPr>
          <a:xfrm>
            <a:off x="5303520" y="1911096"/>
            <a:ext cx="1190244" cy="3200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SingleUnitPasswordPolicy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3D03A7-892F-C2A6-575E-F36E2829214E}"/>
              </a:ext>
            </a:extLst>
          </p:cNvPr>
          <p:cNvSpPr txBox="1"/>
          <p:nvPr/>
        </p:nvSpPr>
        <p:spPr>
          <a:xfrm>
            <a:off x="448056" y="346793"/>
            <a:ext cx="5376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* 1. </a:t>
            </a:r>
            <a:r>
              <a:rPr kumimoji="0" lang="ko-KR" altLang="ko-KR" sz="1200" b="1" i="1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영어</a:t>
            </a:r>
            <a:r>
              <a:rPr kumimoji="0" lang="ko-KR" altLang="ko-KR" sz="1200" b="1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1" i="1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대문자</a:t>
            </a:r>
            <a:r>
              <a:rPr kumimoji="0" lang="ko-KR" altLang="ko-KR" sz="1200" b="1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1" i="1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소문자 구분 </a:t>
            </a:r>
            <a:r>
              <a:rPr kumimoji="0" lang="ko-KR" altLang="ko-KR" sz="1200" b="1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X)</a:t>
            </a:r>
            <a:r>
              <a:rPr kumimoji="0" lang="ko-KR" altLang="ko-KR" sz="1200" b="1" i="1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 특수문자</a:t>
            </a:r>
            <a:r>
              <a:rPr kumimoji="0" lang="ko-KR" altLang="ko-KR" sz="1200" b="1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1" i="1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숫자가 최소 하나 이상 포함되어야 한다</a:t>
            </a:r>
            <a:r>
              <a:rPr kumimoji="0" lang="ko-KR" altLang="ko-KR" sz="1200" b="1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200" b="1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200" b="1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* 2. </a:t>
            </a:r>
            <a:r>
              <a:rPr kumimoji="0" lang="ko-KR" altLang="ko-KR" sz="1200" b="1" i="1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영어는 대문자와 소문자가 최소 하나 이상 포함되어야 한다</a:t>
            </a:r>
            <a:r>
              <a:rPr kumimoji="0" lang="ko-KR" altLang="ko-KR" sz="1200" b="1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200" b="1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200" b="1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* 3. ‘*’</a:t>
            </a:r>
            <a:r>
              <a:rPr kumimoji="0" lang="ko-KR" altLang="ko-KR" sz="1200" b="1" i="1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반드시 하나 이상 포함해야 한다</a:t>
            </a:r>
            <a:r>
              <a:rPr kumimoji="0" lang="ko-KR" altLang="ko-KR" sz="1200" b="1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200" b="1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200" b="1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* 4. </a:t>
            </a:r>
            <a:r>
              <a:rPr kumimoji="0" lang="ko-KR" altLang="ko-KR" sz="1200" b="1" i="1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패스워드는 </a:t>
            </a:r>
            <a:r>
              <a:rPr kumimoji="0" lang="ko-KR" altLang="ko-KR" sz="1200" b="1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'[',']'</a:t>
            </a:r>
            <a:r>
              <a:rPr kumimoji="0" lang="ko-KR" altLang="ko-KR" sz="1200" b="1" i="1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감사있어야 한다</a:t>
            </a:r>
            <a:r>
              <a:rPr kumimoji="0" lang="ko-KR" altLang="ko-KR" sz="1200" b="1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. [asdasdasd]</a:t>
            </a:r>
            <a:endParaRPr kumimoji="0" lang="ko-KR" altLang="ko-KR" sz="3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AB5F5D4-9758-0131-602D-CD1CE204673F}"/>
              </a:ext>
            </a:extLst>
          </p:cNvPr>
          <p:cNvSpPr/>
          <p:nvPr/>
        </p:nvSpPr>
        <p:spPr>
          <a:xfrm rot="10800000">
            <a:off x="2615184" y="4764024"/>
            <a:ext cx="1801368" cy="8138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필터 결과 반환</a:t>
            </a:r>
            <a:endParaRPr lang="en-GB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B23030-7C59-6302-A4B6-11B76011D672}"/>
              </a:ext>
            </a:extLst>
          </p:cNvPr>
          <p:cNvSpPr/>
          <p:nvPr/>
        </p:nvSpPr>
        <p:spPr>
          <a:xfrm>
            <a:off x="5665470" y="1911096"/>
            <a:ext cx="1190244" cy="3200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SingleUnitPasswordPolicy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B1D9B5-E4C4-1F97-E661-44002BCC55AE}"/>
              </a:ext>
            </a:extLst>
          </p:cNvPr>
          <p:cNvSpPr/>
          <p:nvPr/>
        </p:nvSpPr>
        <p:spPr>
          <a:xfrm>
            <a:off x="6227064" y="1911096"/>
            <a:ext cx="1190244" cy="3200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SingleUnitPasswordPolicy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01BE889-1076-7C89-DD3A-2AAC67F35F30}"/>
              </a:ext>
            </a:extLst>
          </p:cNvPr>
          <p:cNvSpPr/>
          <p:nvPr/>
        </p:nvSpPr>
        <p:spPr>
          <a:xfrm rot="10800000">
            <a:off x="1902799" y="3814876"/>
            <a:ext cx="2661666" cy="8138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반환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70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2F14-1269-52CB-70C8-1866CDFB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</a:t>
            </a:r>
            <a:r>
              <a:rPr lang="ko-KR" altLang="en-US" dirty="0"/>
              <a:t>이전의 개발 프로세스</a:t>
            </a:r>
            <a:endParaRPr lang="en-GB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8C208CA-A3BC-6307-B657-9C8070E2C912}"/>
              </a:ext>
            </a:extLst>
          </p:cNvPr>
          <p:cNvSpPr/>
          <p:nvPr/>
        </p:nvSpPr>
        <p:spPr>
          <a:xfrm>
            <a:off x="1185672" y="2651760"/>
            <a:ext cx="2770632" cy="132556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요구사항 수집</a:t>
            </a:r>
            <a:endParaRPr lang="en-GB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FF1BBE1-FB54-C127-9C28-8630BD025E92}"/>
              </a:ext>
            </a:extLst>
          </p:cNvPr>
          <p:cNvSpPr/>
          <p:nvPr/>
        </p:nvSpPr>
        <p:spPr>
          <a:xfrm>
            <a:off x="4602480" y="2651760"/>
            <a:ext cx="2770632" cy="132556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설계</a:t>
            </a:r>
            <a:endParaRPr lang="en-GB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9BF9903-D557-E168-FB54-18DBEBFDBE02}"/>
              </a:ext>
            </a:extLst>
          </p:cNvPr>
          <p:cNvSpPr/>
          <p:nvPr/>
        </p:nvSpPr>
        <p:spPr>
          <a:xfrm>
            <a:off x="8019288" y="2638615"/>
            <a:ext cx="2770632" cy="132556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</a:t>
            </a:r>
            <a:endParaRPr lang="en-GB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6C8E5FE-C9D7-40D7-24C5-4FC229EE4A5F}"/>
              </a:ext>
            </a:extLst>
          </p:cNvPr>
          <p:cNvSpPr/>
          <p:nvPr/>
        </p:nvSpPr>
        <p:spPr>
          <a:xfrm>
            <a:off x="8019288" y="4605525"/>
            <a:ext cx="2770632" cy="132556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테스트</a:t>
            </a:r>
            <a:endParaRPr lang="en-GB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7988E66-94E1-BA4F-F3D9-90DB60F97531}"/>
              </a:ext>
            </a:extLst>
          </p:cNvPr>
          <p:cNvSpPr/>
          <p:nvPr/>
        </p:nvSpPr>
        <p:spPr>
          <a:xfrm>
            <a:off x="4602480" y="4605525"/>
            <a:ext cx="2770632" cy="132556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디버깅</a:t>
            </a:r>
            <a:r>
              <a:rPr lang="en-US" altLang="ko-KR" dirty="0">
                <a:sym typeface="Wingdings" panose="05000000000000000000" pitchFamily="2" charset="2"/>
              </a:rPr>
              <a:t></a:t>
            </a:r>
            <a:r>
              <a:rPr lang="ko-KR" altLang="en-US" dirty="0"/>
              <a:t>수정</a:t>
            </a:r>
            <a:endParaRPr lang="en-GB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C58CDA0-5595-A635-E23C-76A3A7045584}"/>
              </a:ext>
            </a:extLst>
          </p:cNvPr>
          <p:cNvSpPr/>
          <p:nvPr/>
        </p:nvSpPr>
        <p:spPr>
          <a:xfrm>
            <a:off x="4105656" y="3182112"/>
            <a:ext cx="420624" cy="320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0B88E46-B614-F1AA-5CB4-82F7939A226A}"/>
              </a:ext>
            </a:extLst>
          </p:cNvPr>
          <p:cNvSpPr/>
          <p:nvPr/>
        </p:nvSpPr>
        <p:spPr>
          <a:xfrm>
            <a:off x="7449312" y="3182112"/>
            <a:ext cx="420624" cy="320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8813832-8B39-E461-0340-7C5CC0C0B493}"/>
              </a:ext>
            </a:extLst>
          </p:cNvPr>
          <p:cNvSpPr/>
          <p:nvPr/>
        </p:nvSpPr>
        <p:spPr>
          <a:xfrm rot="5400000">
            <a:off x="9284208" y="4124831"/>
            <a:ext cx="420624" cy="320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CFC766D-71C7-61EE-683C-55531EB674D8}"/>
              </a:ext>
            </a:extLst>
          </p:cNvPr>
          <p:cNvSpPr/>
          <p:nvPr/>
        </p:nvSpPr>
        <p:spPr>
          <a:xfrm rot="10800000">
            <a:off x="7449312" y="4833556"/>
            <a:ext cx="420624" cy="320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DAF6558-75A3-631F-FBD1-1C8564B82324}"/>
              </a:ext>
            </a:extLst>
          </p:cNvPr>
          <p:cNvSpPr/>
          <p:nvPr/>
        </p:nvSpPr>
        <p:spPr>
          <a:xfrm>
            <a:off x="7485888" y="5268306"/>
            <a:ext cx="420624" cy="320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1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58B0-C087-962E-84CB-84998EF6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AC2D7-5717-3951-1097-29E34E7EB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</a:t>
            </a:r>
            <a:r>
              <a:rPr lang="ko-KR" altLang="en-US" dirty="0"/>
              <a:t>폭 넓은 테스트가 불가능하다</a:t>
            </a:r>
            <a:r>
              <a:rPr lang="en-US" altLang="ko-KR" dirty="0"/>
              <a:t>.</a:t>
            </a:r>
          </a:p>
          <a:p>
            <a:r>
              <a:rPr lang="en-US" dirty="0"/>
              <a:t>2. </a:t>
            </a:r>
            <a:r>
              <a:rPr lang="ko-KR" altLang="en-US" dirty="0"/>
              <a:t>회귀 테스트가 어렵다</a:t>
            </a:r>
            <a:r>
              <a:rPr lang="en-US" altLang="ko-KR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127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6390-8821-406F-6C3F-A951FC8F3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81" y="0"/>
            <a:ext cx="10515600" cy="1325563"/>
          </a:xfrm>
        </p:spPr>
        <p:txBody>
          <a:bodyPr/>
          <a:lstStyle/>
          <a:p>
            <a:r>
              <a:rPr lang="ko-KR" altLang="en-US" dirty="0"/>
              <a:t>폭포수 모델</a:t>
            </a:r>
            <a:endParaRPr lang="en-GB" dirty="0"/>
          </a:p>
        </p:txBody>
      </p:sp>
      <p:pic>
        <p:nvPicPr>
          <p:cNvPr id="1026" name="Picture 2" descr="폭포 모델 - FineProxy 용어집">
            <a:extLst>
              <a:ext uri="{FF2B5EF4-FFF2-40B4-BE49-F238E27FC236}">
                <a16:creationId xmlns:a16="http://schemas.microsoft.com/office/drawing/2014/main" id="{EEF04607-5FC1-6E28-BA2B-9735AEE2E3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465768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49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84D7-7FD3-5D7E-44B3-C2D6C18F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코드가 없다면</a:t>
            </a:r>
            <a:r>
              <a:rPr lang="en-US" altLang="ko-KR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8C20A-F836-51D1-7BD4-0BF774D4F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 절차가 복잡할 경우</a:t>
            </a:r>
            <a:r>
              <a:rPr lang="en-US" altLang="ko-KR" dirty="0"/>
              <a:t>, </a:t>
            </a:r>
            <a:r>
              <a:rPr lang="ko-KR" altLang="en-US" dirty="0"/>
              <a:t>기능 변경에 부담이 커지며</a:t>
            </a:r>
            <a:r>
              <a:rPr lang="en-US" altLang="ko-KR" dirty="0"/>
              <a:t>, </a:t>
            </a:r>
            <a:r>
              <a:rPr lang="ko-KR" altLang="en-US" dirty="0"/>
              <a:t>이로 인하여</a:t>
            </a:r>
            <a:r>
              <a:rPr lang="en-US" altLang="ko-KR" dirty="0"/>
              <a:t>, </a:t>
            </a:r>
            <a:r>
              <a:rPr lang="ko-KR" altLang="en-US" dirty="0"/>
              <a:t>기능 추가 시</a:t>
            </a:r>
            <a:r>
              <a:rPr lang="en-US" altLang="ko-KR" dirty="0"/>
              <a:t>,</a:t>
            </a:r>
            <a:r>
              <a:rPr lang="ko-KR" altLang="en-US" dirty="0"/>
              <a:t> 코드의 품질 유지가 어려워 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테스트 환경 구축의 어려움</a:t>
            </a:r>
            <a:endParaRPr lang="en-US" altLang="ko-KR" dirty="0"/>
          </a:p>
          <a:p>
            <a:pPr lvl="1"/>
            <a:r>
              <a:rPr lang="ko-KR" altLang="en-US" dirty="0"/>
              <a:t>웹 어플리케이션 개발 시</a:t>
            </a:r>
            <a:r>
              <a:rPr lang="en-US" altLang="ko-KR" dirty="0"/>
              <a:t>, </a:t>
            </a:r>
            <a:r>
              <a:rPr lang="ko-KR" altLang="en-US" dirty="0"/>
              <a:t>웹 서버에 코드를 배포한 이후</a:t>
            </a:r>
            <a:r>
              <a:rPr lang="en-US" altLang="ko-KR" dirty="0"/>
              <a:t>, </a:t>
            </a:r>
            <a:r>
              <a:rPr lang="ko-KR" altLang="en-US" dirty="0"/>
              <a:t>웹 브라우저 같은 어플리케이션을 이용해</a:t>
            </a:r>
            <a:r>
              <a:rPr lang="en-US" altLang="ko-KR" dirty="0"/>
              <a:t>, </a:t>
            </a:r>
            <a:r>
              <a:rPr lang="ko-KR" altLang="en-US" dirty="0"/>
              <a:t>직접 버튼을 누르는 등의 직접적인 테스트는 많은 시간이 소요됨</a:t>
            </a:r>
            <a:endParaRPr lang="en-US" altLang="ko-KR" dirty="0"/>
          </a:p>
          <a:p>
            <a:r>
              <a:rPr lang="ko-KR" altLang="en-US" dirty="0"/>
              <a:t>다양한 환경 및 조건에서 테스트 수행이 어려움</a:t>
            </a:r>
            <a:endParaRPr lang="en-US" altLang="ko-KR" dirty="0"/>
          </a:p>
          <a:p>
            <a:pPr lvl="1"/>
            <a:r>
              <a:rPr lang="ko-KR" altLang="en-US" dirty="0"/>
              <a:t>기능 중</a:t>
            </a:r>
            <a:r>
              <a:rPr lang="en-US" altLang="ko-KR" dirty="0"/>
              <a:t>, </a:t>
            </a:r>
            <a:r>
              <a:rPr lang="ko-KR" altLang="en-US" dirty="0"/>
              <a:t>외부 연동 기능이 존재하는 경우</a:t>
            </a:r>
            <a:r>
              <a:rPr lang="en-US" altLang="ko-KR" dirty="0"/>
              <a:t>, </a:t>
            </a:r>
            <a:r>
              <a:rPr lang="ko-KR" altLang="en-US" dirty="0"/>
              <a:t>다양한 상황에 대하여 테스트가 어려움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586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CF2CB-6B73-C4D2-E94F-AD897BE6F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</a:t>
            </a:r>
            <a:r>
              <a:rPr lang="ko-KR" altLang="en-US" dirty="0"/>
              <a:t>의 도래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CA2EE-2FCA-A549-72CB-C286A58ED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켄트백이라는 사람이 주창</a:t>
            </a:r>
            <a:endParaRPr lang="en-US" altLang="ko-KR" dirty="0"/>
          </a:p>
          <a:p>
            <a:pPr lvl="1"/>
            <a:r>
              <a:rPr lang="ko-KR" altLang="en-US" dirty="0"/>
              <a:t>자세한 내용은 구글에 </a:t>
            </a:r>
            <a:r>
              <a:rPr lang="en-US" altLang="ko-KR" dirty="0"/>
              <a:t>TDD </a:t>
            </a:r>
            <a:r>
              <a:rPr lang="ko-KR" altLang="en-US" dirty="0"/>
              <a:t>검색하면</a:t>
            </a:r>
            <a:r>
              <a:rPr lang="en-US" altLang="ko-KR" dirty="0"/>
              <a:t>, </a:t>
            </a:r>
            <a:r>
              <a:rPr lang="ko-KR" altLang="en-US" dirty="0"/>
              <a:t>많은 자료가 이미 존재</a:t>
            </a:r>
            <a:endParaRPr lang="en-US" altLang="ko-KR" dirty="0"/>
          </a:p>
          <a:p>
            <a:pPr marL="457200" lvl="1" indent="0">
              <a:buNone/>
            </a:pPr>
            <a:endParaRPr lang="en-GB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TDD</a:t>
            </a:r>
            <a:r>
              <a:rPr lang="ko-KR" altLang="en-US" dirty="0"/>
              <a:t>는 테스트부터 작성하고</a:t>
            </a:r>
            <a:r>
              <a:rPr lang="en-US" altLang="ko-KR" dirty="0"/>
              <a:t>, </a:t>
            </a:r>
            <a:r>
              <a:rPr lang="ko-KR" altLang="en-US" dirty="0"/>
              <a:t>구현을 작성한다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테스트코드를 먼저 작성하고</a:t>
            </a:r>
            <a:r>
              <a:rPr lang="en-US" altLang="ko-KR" dirty="0"/>
              <a:t>, </a:t>
            </a:r>
            <a:r>
              <a:rPr lang="ko-KR" altLang="en-US" dirty="0"/>
              <a:t>테스트코드가 성공하기 위한 코드를 작성한다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383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002F9F-7427-5D3B-0AB2-9B2B7B6B9582}"/>
              </a:ext>
            </a:extLst>
          </p:cNvPr>
          <p:cNvSpPr/>
          <p:nvPr/>
        </p:nvSpPr>
        <p:spPr>
          <a:xfrm>
            <a:off x="768096" y="2569464"/>
            <a:ext cx="2798064" cy="2029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테스트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526129-C599-7644-D4C0-FFF749CEAE04}"/>
              </a:ext>
            </a:extLst>
          </p:cNvPr>
          <p:cNvSpPr/>
          <p:nvPr/>
        </p:nvSpPr>
        <p:spPr>
          <a:xfrm>
            <a:off x="4498848" y="2569464"/>
            <a:ext cx="2798064" cy="2029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구현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9D49D0-3884-EF83-2502-2B5533199CF6}"/>
              </a:ext>
            </a:extLst>
          </p:cNvPr>
          <p:cNvSpPr/>
          <p:nvPr/>
        </p:nvSpPr>
        <p:spPr>
          <a:xfrm>
            <a:off x="8229600" y="2575560"/>
            <a:ext cx="2798064" cy="2029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리팩터링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BE6FFF-59B0-7935-D607-19A893D9DB18}"/>
              </a:ext>
            </a:extLst>
          </p:cNvPr>
          <p:cNvCxnSpPr>
            <a:stCxn id="6" idx="2"/>
          </p:cNvCxnSpPr>
          <p:nvPr/>
        </p:nvCxnSpPr>
        <p:spPr>
          <a:xfrm>
            <a:off x="9628632" y="4605528"/>
            <a:ext cx="0" cy="8046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7870F7-4AC5-119A-E481-687B05117059}"/>
              </a:ext>
            </a:extLst>
          </p:cNvPr>
          <p:cNvCxnSpPr>
            <a:cxnSpLocks/>
          </p:cNvCxnSpPr>
          <p:nvPr/>
        </p:nvCxnSpPr>
        <p:spPr>
          <a:xfrm flipH="1">
            <a:off x="2103120" y="5404104"/>
            <a:ext cx="75255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65D6B1-93D8-8EAA-34A7-FD05D84075AD}"/>
              </a:ext>
            </a:extLst>
          </p:cNvPr>
          <p:cNvCxnSpPr/>
          <p:nvPr/>
        </p:nvCxnSpPr>
        <p:spPr>
          <a:xfrm flipV="1">
            <a:off x="2103120" y="4599432"/>
            <a:ext cx="0" cy="804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3CE42E-AD71-3673-F2C8-6ECAB4705733}"/>
              </a:ext>
            </a:extLst>
          </p:cNvPr>
          <p:cNvCxnSpPr>
            <a:cxnSpLocks/>
          </p:cNvCxnSpPr>
          <p:nvPr/>
        </p:nvCxnSpPr>
        <p:spPr>
          <a:xfrm>
            <a:off x="3660648" y="3590544"/>
            <a:ext cx="7437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EC389D-028C-A33F-8C63-E6428E279E5B}"/>
              </a:ext>
            </a:extLst>
          </p:cNvPr>
          <p:cNvCxnSpPr>
            <a:cxnSpLocks/>
          </p:cNvCxnSpPr>
          <p:nvPr/>
        </p:nvCxnSpPr>
        <p:spPr>
          <a:xfrm>
            <a:off x="7424928" y="3590544"/>
            <a:ext cx="7437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21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6E28-CD91-A69B-F03D-90D4AA73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</a:t>
            </a:r>
            <a:r>
              <a:rPr lang="en-US" altLang="ko-KR" dirty="0"/>
              <a:t>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109C7-AF09-C99D-1471-E1BED8D15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테스트코드도 유지보수의 대상이기 때문에</a:t>
            </a:r>
            <a:r>
              <a:rPr lang="en-US" altLang="ko-KR" dirty="0"/>
              <a:t>, </a:t>
            </a:r>
            <a:r>
              <a:rPr lang="ko-KR" altLang="en-US" dirty="0"/>
              <a:t>지속적으로 코드 품질 유지를 해주어야 함</a:t>
            </a:r>
            <a:endParaRPr lang="en-US" altLang="ko-KR" dirty="0"/>
          </a:p>
          <a:p>
            <a:r>
              <a:rPr lang="ko-KR" altLang="en-US" dirty="0"/>
              <a:t>딱 작성한 테스트 만큼만 구현해야 한다</a:t>
            </a:r>
            <a:r>
              <a:rPr lang="en-US" altLang="ko-KR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755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C47C-51B5-DCC8-3351-A0F5190A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TDD</a:t>
            </a:r>
            <a:r>
              <a:rPr lang="ko-KR" altLang="en-US" dirty="0"/>
              <a:t>의 장점</a:t>
            </a:r>
            <a:r>
              <a:rPr lang="en-US" altLang="ko-KR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D4C7F-F6D4-42F5-B810-3B82715C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테스트코드가 쌓이다보면</a:t>
            </a:r>
            <a:r>
              <a:rPr lang="en-US" altLang="ko-KR" dirty="0"/>
              <a:t>, </a:t>
            </a:r>
            <a:r>
              <a:rPr lang="ko-KR" altLang="en-US" dirty="0"/>
              <a:t>개발자는 코드에 자신을 가지고</a:t>
            </a:r>
            <a:r>
              <a:rPr lang="en-US" altLang="ko-KR" dirty="0"/>
              <a:t>, </a:t>
            </a:r>
            <a:r>
              <a:rPr lang="ko-KR" altLang="en-US" dirty="0"/>
              <a:t>코드의 변경을 수행할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코드로 테스트를 작성하면</a:t>
            </a:r>
            <a:r>
              <a:rPr lang="en-US" altLang="ko-KR" dirty="0"/>
              <a:t>, </a:t>
            </a:r>
            <a:r>
              <a:rPr lang="ko-KR" altLang="en-US" dirty="0"/>
              <a:t>직접 버튼을 누르거나</a:t>
            </a:r>
            <a:r>
              <a:rPr lang="en-US" altLang="ko-KR" dirty="0"/>
              <a:t>, API</a:t>
            </a:r>
            <a:r>
              <a:rPr lang="ko-KR" altLang="en-US" dirty="0"/>
              <a:t>를 호출하는 방식에 비하여 훨씬 빠르게 테스트 수행이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코드로 테스트를 작성하면</a:t>
            </a:r>
            <a:r>
              <a:rPr lang="en-US" altLang="ko-KR" dirty="0"/>
              <a:t>, </a:t>
            </a:r>
            <a:r>
              <a:rPr lang="ko-KR" altLang="en-US" dirty="0"/>
              <a:t>더욱 세밀하게 테스트가 가능하여</a:t>
            </a:r>
            <a:r>
              <a:rPr lang="en-US" altLang="ko-KR" dirty="0"/>
              <a:t>, </a:t>
            </a:r>
            <a:r>
              <a:rPr lang="ko-KR" altLang="en-US" dirty="0"/>
              <a:t>혹시 모를 버그를 잡을 가능성이 높아진다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테스트코드를 작성하기 쉽게 하기 위해서는</a:t>
            </a:r>
            <a:r>
              <a:rPr lang="en-US" altLang="ko-KR" dirty="0"/>
              <a:t>, </a:t>
            </a:r>
            <a:r>
              <a:rPr lang="ko-KR" altLang="en-US" dirty="0"/>
              <a:t>코드의 응집성은 최대한으로 높이되</a:t>
            </a:r>
            <a:r>
              <a:rPr lang="en-US" altLang="ko-KR" dirty="0"/>
              <a:t>, </a:t>
            </a:r>
            <a:r>
              <a:rPr lang="ko-KR" altLang="en-US" dirty="0"/>
              <a:t>모듈간의 의존성은 최소화해야 한다</a:t>
            </a:r>
            <a:r>
              <a:rPr lang="en-US" altLang="ko-KR" dirty="0"/>
              <a:t>. </a:t>
            </a:r>
            <a:r>
              <a:rPr lang="ko-KR" altLang="en-US" dirty="0"/>
              <a:t>이는 곧</a:t>
            </a:r>
            <a:r>
              <a:rPr lang="en-US" altLang="ko-KR" dirty="0"/>
              <a:t>, </a:t>
            </a:r>
            <a:r>
              <a:rPr lang="ko-KR" altLang="en-US" dirty="0"/>
              <a:t>유지보수하기 좋은 코드 작성으로 이어질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039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427</Words>
  <Application>Microsoft Office PowerPoint</Application>
  <PresentationFormat>Widescreen</PresentationFormat>
  <Paragraphs>56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Unicode MS</vt:lpstr>
      <vt:lpstr>맑은 고딕</vt:lpstr>
      <vt:lpstr>Arial</vt:lpstr>
      <vt:lpstr>Wingdings</vt:lpstr>
      <vt:lpstr>Office Theme</vt:lpstr>
      <vt:lpstr>TDD 개발 Test Driven Development</vt:lpstr>
      <vt:lpstr>TDD 이전의 개발 프로세스</vt:lpstr>
      <vt:lpstr>PowerPoint Presentation</vt:lpstr>
      <vt:lpstr>폭포수 모델</vt:lpstr>
      <vt:lpstr>테스트 코드가 없다면?</vt:lpstr>
      <vt:lpstr>TDD의 도래</vt:lpstr>
      <vt:lpstr>PowerPoint Presentation</vt:lpstr>
      <vt:lpstr>주의!</vt:lpstr>
      <vt:lpstr>TDD의 장점?</vt:lpstr>
      <vt:lpstr>과제 : 도전! 패스워드 유효성 검증기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lookhkh37@gmail.com</dc:creator>
  <cp:lastModifiedBy>lookhkh37@gmail.com</cp:lastModifiedBy>
  <cp:revision>3</cp:revision>
  <dcterms:created xsi:type="dcterms:W3CDTF">2024-08-16T07:14:40Z</dcterms:created>
  <dcterms:modified xsi:type="dcterms:W3CDTF">2024-08-21T12:19:19Z</dcterms:modified>
</cp:coreProperties>
</file>