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60" r:id="rId6"/>
    <p:sldId id="272" r:id="rId7"/>
    <p:sldId id="259" r:id="rId8"/>
    <p:sldId id="261" r:id="rId9"/>
    <p:sldId id="262" r:id="rId10"/>
    <p:sldId id="263" r:id="rId11"/>
    <p:sldId id="279" r:id="rId12"/>
    <p:sldId id="273" r:id="rId13"/>
    <p:sldId id="264" r:id="rId14"/>
    <p:sldId id="265" r:id="rId15"/>
    <p:sldId id="266" r:id="rId16"/>
    <p:sldId id="268" r:id="rId17"/>
    <p:sldId id="274" r:id="rId18"/>
    <p:sldId id="267" r:id="rId19"/>
    <p:sldId id="275" r:id="rId20"/>
    <p:sldId id="276" r:id="rId21"/>
    <p:sldId id="277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92" autoAdjust="0"/>
  </p:normalViewPr>
  <p:slideViewPr>
    <p:cSldViewPr snapToGrid="0">
      <p:cViewPr varScale="1">
        <p:scale>
          <a:sx n="79" d="100"/>
          <a:sy n="79" d="100"/>
        </p:scale>
        <p:origin x="18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344B2-E1FE-4EC9-834E-ABA976E8AAB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1EE8-9D4E-4E3A-AEDC-629A45F41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0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전략패턴에서 전략에 의존하는 클라이언트 환경을 컨택스트라고</a:t>
            </a:r>
            <a:r>
              <a:rPr lang="en-US" altLang="ko-KR" dirty="0"/>
              <a:t>, </a:t>
            </a:r>
            <a:r>
              <a:rPr lang="ko-KR" altLang="en-US" dirty="0"/>
              <a:t>부릅니다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  <a:r>
              <a:rPr lang="en-US" altLang="ko-KR" dirty="0"/>
              <a:t>, Context </a:t>
            </a:r>
            <a:r>
              <a:rPr lang="ko-KR" altLang="en-US" dirty="0"/>
              <a:t>클래스와 </a:t>
            </a:r>
            <a:r>
              <a:rPr lang="en-US" altLang="ko-KR" dirty="0"/>
              <a:t>Strategy </a:t>
            </a:r>
            <a:r>
              <a:rPr lang="ko-KR" altLang="en-US" dirty="0"/>
              <a:t>클래스가 연결이 되어있는데</a:t>
            </a:r>
            <a:r>
              <a:rPr lang="en-US" altLang="ko-KR" dirty="0"/>
              <a:t>, Context</a:t>
            </a:r>
            <a:r>
              <a:rPr lang="ko-KR" altLang="en-US" dirty="0"/>
              <a:t>에 붙은 다이아몬드 표시는</a:t>
            </a:r>
            <a:r>
              <a:rPr lang="en-US" altLang="ko-KR" dirty="0"/>
              <a:t>, Context</a:t>
            </a:r>
            <a:r>
              <a:rPr lang="ko-KR" altLang="en-US" dirty="0"/>
              <a:t>와 </a:t>
            </a:r>
            <a:r>
              <a:rPr lang="en-US" altLang="ko-KR" dirty="0"/>
              <a:t>Strategy</a:t>
            </a:r>
            <a:r>
              <a:rPr lang="ko-KR" altLang="en-US" dirty="0"/>
              <a:t>가 집합관계로 이루어져있다는 의미로</a:t>
            </a:r>
            <a:r>
              <a:rPr lang="en-US" altLang="ko-KR" dirty="0"/>
              <a:t>, Context </a:t>
            </a:r>
            <a:r>
              <a:rPr lang="ko-KR" altLang="en-US" dirty="0"/>
              <a:t>내부에</a:t>
            </a:r>
            <a:r>
              <a:rPr lang="en-US" altLang="ko-KR" dirty="0"/>
              <a:t>, Strategy </a:t>
            </a:r>
            <a:r>
              <a:rPr lang="ko-KR" altLang="en-US" dirty="0"/>
              <a:t>인터페이스를 포함하고 있다는 의미입니다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점선 화살표는</a:t>
            </a:r>
            <a:r>
              <a:rPr lang="en-US" altLang="ko-KR" dirty="0"/>
              <a:t>, </a:t>
            </a:r>
            <a:r>
              <a:rPr lang="ko-KR" altLang="en-US" dirty="0"/>
              <a:t>각 인터페이스를 구현한 클래스이며</a:t>
            </a:r>
            <a:r>
              <a:rPr lang="en-US" altLang="ko-KR" dirty="0"/>
              <a:t>, </a:t>
            </a:r>
            <a:r>
              <a:rPr lang="ko-KR" altLang="en-US" dirty="0"/>
              <a:t>각각이 하나의 구현 클래스임을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Strategy 1, 2,3</a:t>
            </a:r>
            <a:r>
              <a:rPr lang="ko-KR" altLang="en-US" dirty="0"/>
              <a:t>은 각각</a:t>
            </a:r>
            <a:r>
              <a:rPr lang="en-US" altLang="ko-KR" dirty="0"/>
              <a:t>, Strategy </a:t>
            </a:r>
            <a:r>
              <a:rPr lang="ko-KR" altLang="en-US" dirty="0"/>
              <a:t>인터페이스 위치에 들어갈 수 있습니다</a:t>
            </a:r>
            <a:r>
              <a:rPr lang="en-US" altLang="ko-KR" dirty="0"/>
              <a:t>.</a:t>
            </a:r>
            <a:endParaRPr lang="en-GB" altLang="ko-K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74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3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객체의 상태가 변했을 때</a:t>
            </a:r>
            <a:r>
              <a:rPr lang="en-US" altLang="ko-KR" dirty="0"/>
              <a:t>, </a:t>
            </a:r>
            <a:r>
              <a:rPr lang="ko-KR" altLang="en-US" dirty="0"/>
              <a:t>여기에 관심을 가지고 있는 객체에게 변경내용을 쉽게 전파하기 위해서는 </a:t>
            </a:r>
            <a:r>
              <a:rPr lang="en-US" altLang="ko-KR" dirty="0"/>
              <a:t>??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0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보시면</a:t>
            </a:r>
            <a:r>
              <a:rPr lang="en-US" altLang="ko-KR" dirty="0"/>
              <a:t>, Subject</a:t>
            </a:r>
            <a:r>
              <a:rPr lang="ko-KR" altLang="en-US" dirty="0"/>
              <a:t>는 옵저버들이 관심을 가지고 있는 객체이면서 동시에</a:t>
            </a:r>
            <a:r>
              <a:rPr lang="en-US" altLang="ko-KR" dirty="0"/>
              <a:t>, </a:t>
            </a:r>
            <a:r>
              <a:rPr lang="ko-KR" altLang="en-US" dirty="0"/>
              <a:t>옵저버를 관리하는 객체입니다</a:t>
            </a:r>
            <a:r>
              <a:rPr lang="en-US" altLang="ko-KR" dirty="0"/>
              <a:t>. Subject </a:t>
            </a:r>
            <a:r>
              <a:rPr lang="ko-KR" altLang="en-US" dirty="0"/>
              <a:t>인터페이스는 옵저버를 추가하거나</a:t>
            </a:r>
            <a:r>
              <a:rPr lang="en-US" altLang="ko-KR" dirty="0"/>
              <a:t>, </a:t>
            </a:r>
            <a:r>
              <a:rPr lang="ko-KR" altLang="en-US" dirty="0"/>
              <a:t>삭제할 수 있고</a:t>
            </a:r>
            <a:r>
              <a:rPr lang="en-US" altLang="ko-KR" dirty="0"/>
              <a:t>,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변경사항이 생길 때마다 옵저버들에게 변경된 사항을 통지하게 됩니다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2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기능이 추가되어</a:t>
            </a:r>
            <a:r>
              <a:rPr lang="en-US" altLang="ko-KR" dirty="0"/>
              <a:t>, </a:t>
            </a:r>
            <a:r>
              <a:rPr lang="ko-KR" altLang="en-US" dirty="0"/>
              <a:t>위치가 변경될 때마다</a:t>
            </a:r>
            <a:r>
              <a:rPr lang="en-US" altLang="ko-KR" dirty="0"/>
              <a:t>, </a:t>
            </a:r>
            <a:r>
              <a:rPr lang="ko-KR" altLang="en-US" dirty="0"/>
              <a:t>이메일과 </a:t>
            </a:r>
            <a:r>
              <a:rPr lang="en-US" altLang="ko-KR" dirty="0" err="1"/>
              <a:t>sms</a:t>
            </a:r>
            <a:r>
              <a:rPr lang="en-US" altLang="ko-KR" dirty="0"/>
              <a:t>, </a:t>
            </a:r>
            <a:r>
              <a:rPr lang="ko-KR" altLang="en-US" dirty="0"/>
              <a:t>카톡을 보내야 한다는 요구사항이 추가되었다고 가정하겠습니다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SMS, </a:t>
            </a:r>
            <a:r>
              <a:rPr lang="ko-KR" altLang="en-US" dirty="0"/>
              <a:t>카톡 발송을 위한 클래스를 각각 만들고</a:t>
            </a:r>
            <a:r>
              <a:rPr lang="en-US" altLang="ko-KR" dirty="0"/>
              <a:t>, </a:t>
            </a:r>
            <a:r>
              <a:rPr lang="ko-KR" altLang="en-US" dirty="0"/>
              <a:t>이를 옵저버로 변경하여</a:t>
            </a:r>
            <a:r>
              <a:rPr lang="en-US" altLang="ko-KR" dirty="0"/>
              <a:t>, </a:t>
            </a:r>
            <a:r>
              <a:rPr lang="ko-KR" altLang="en-US" dirty="0"/>
              <a:t>변경될 때마다</a:t>
            </a:r>
            <a:r>
              <a:rPr lang="en-US" altLang="ko-KR" dirty="0"/>
              <a:t>, </a:t>
            </a:r>
            <a:r>
              <a:rPr lang="ko-KR" altLang="en-US" dirty="0"/>
              <a:t>메시지를 보내보겠습니다</a:t>
            </a:r>
            <a:r>
              <a:rPr lang="en-US" altLang="ko-KR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52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4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6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다이어그램을 살펴보면</a:t>
            </a:r>
            <a:r>
              <a:rPr lang="en-US" altLang="ko-KR" dirty="0"/>
              <a:t>,  </a:t>
            </a:r>
            <a:r>
              <a:rPr lang="ko-KR" altLang="en-US" dirty="0"/>
              <a:t>조금 복잡한데요</a:t>
            </a:r>
            <a:r>
              <a:rPr lang="en-US" altLang="ko-KR" dirty="0"/>
              <a:t>, Component</a:t>
            </a:r>
            <a:r>
              <a:rPr lang="ko-KR" altLang="en-US" dirty="0"/>
              <a:t> 라고 하는 인터페이스를 구현한 </a:t>
            </a:r>
            <a:r>
              <a:rPr lang="en-US" altLang="ko-KR" dirty="0" err="1"/>
              <a:t>ConcreteComponent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여기에 새로운 기능을 추가하고 싶다면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Component </a:t>
            </a:r>
            <a:r>
              <a:rPr lang="ko-KR" altLang="en-US" dirty="0"/>
              <a:t>인터페이스를 구현한 </a:t>
            </a:r>
            <a:r>
              <a:rPr lang="en-US" altLang="ko-KR" dirty="0"/>
              <a:t>Decorator</a:t>
            </a:r>
            <a:r>
              <a:rPr lang="ko-KR" altLang="en-US" dirty="0"/>
              <a:t> 클래스를 만들고</a:t>
            </a:r>
            <a:r>
              <a:rPr lang="en-US" altLang="ko-KR" dirty="0"/>
              <a:t>, </a:t>
            </a:r>
            <a:r>
              <a:rPr lang="ko-KR" altLang="en-US" dirty="0"/>
              <a:t>여기에</a:t>
            </a:r>
            <a:r>
              <a:rPr lang="en-US" altLang="ko-KR" dirty="0"/>
              <a:t>, </a:t>
            </a:r>
            <a:r>
              <a:rPr lang="ko-KR" altLang="en-US" dirty="0"/>
              <a:t>기능을 추가하고자 하는 </a:t>
            </a:r>
            <a:r>
              <a:rPr lang="en-US" altLang="ko-KR" dirty="0"/>
              <a:t>Component </a:t>
            </a:r>
            <a:r>
              <a:rPr lang="ko-KR" altLang="en-US" dirty="0"/>
              <a:t>인터페이스를 구현한 </a:t>
            </a:r>
            <a:r>
              <a:rPr lang="en-US" altLang="ko-KR" dirty="0"/>
              <a:t>Concrete Class</a:t>
            </a:r>
            <a:r>
              <a:rPr lang="ko-KR" altLang="en-US" dirty="0"/>
              <a:t>를 멤버 변수로 둡니다</a:t>
            </a:r>
            <a:r>
              <a:rPr lang="en-US" altLang="ko-KR" dirty="0"/>
              <a:t>. </a:t>
            </a:r>
            <a:r>
              <a:rPr lang="ko-KR" altLang="en-US" dirty="0"/>
              <a:t>이건</a:t>
            </a:r>
            <a:r>
              <a:rPr lang="en-US" altLang="ko-KR" dirty="0"/>
              <a:t>, </a:t>
            </a:r>
            <a:r>
              <a:rPr lang="ko-KR" altLang="en-US" dirty="0"/>
              <a:t>실제로 보여드리는 편이 빠를 거 같습니다</a:t>
            </a:r>
            <a:r>
              <a:rPr lang="en-US" altLang="ko-KR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2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, </a:t>
            </a:r>
            <a:r>
              <a:rPr lang="ko-KR" altLang="en-US" dirty="0"/>
              <a:t>좌표에 대한</a:t>
            </a:r>
            <a:r>
              <a:rPr lang="en-US" altLang="ko-KR" dirty="0"/>
              <a:t>, </a:t>
            </a:r>
            <a:r>
              <a:rPr lang="ko-KR" altLang="en-US" dirty="0"/>
              <a:t>유효성 검증 로직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0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1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5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1EE8-9D4E-4E3A-AEDC-629A45F41D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24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8403-302F-2ED3-6C8A-787B15AF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6C032-5C11-D166-4707-682213507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C9F6-FA5F-04AF-8922-68884FD2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C2A8-FEC4-67E2-B38F-921F62E0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151C-25EA-F4B1-5992-B3BA7AEB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5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E192-22A7-CF0C-984E-7DC59DC8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961B-24CD-A979-7427-8C4DA054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9088-F5BF-F3C1-104F-955D4A6F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9EBE-8155-A7A4-3F4E-1D6E4192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CCE1-50B6-A5D2-9968-E6DCCB76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8B48F-2C02-9B41-0D7A-FED39ACC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BA8E4-A43B-F175-1A8A-51AABB2D4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EA2A-4F46-1188-1A6B-E3B4EC7C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1949-F3F7-AF51-FE84-3C2C6130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2E352-F0BD-3BDA-C8F2-03AB19AB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2CA7-CEB4-FD51-BE46-9F8413A3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6B46-3235-CEDD-74BF-27F76B45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8A0F-1ACC-A34D-6E54-D8253FBF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0F55-FC42-7CB4-ABDD-77576E30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EF2A-DAFC-EEDB-DB25-3D9F6D98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8F67-EAA7-EFC7-D3CB-BB8673C7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293EA-00E6-995D-0641-0E7DCDA8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9AB4-070E-1003-0AAA-4276BC8E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2C6-02D0-6D70-C515-1B7510AA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0CF1-5F36-457F-F25B-F71F9C59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4FE9-619D-2BB5-4B8A-CE526166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11E0-BFCA-121D-7B8C-A2329ABE0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CA381-D169-E103-4978-DD18A06C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A572-06BB-9AC2-71A8-6CA47B59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DA4F4-5B73-B97C-BB18-1FD5C2DE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48DE-A43C-A3D5-307B-EA6BA7ED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B961-D067-9B46-FE51-61ED3917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6624-153E-F413-E975-8B8775FB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AB633-BD3E-E9D2-0A3C-E3E665DC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1ED68-4BBA-627C-1BF1-6C3938024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34685-3F1D-5DA2-8D5E-2B3F48557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493AB-7824-940F-789B-47059415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AADFC-A9E5-B1CE-2A0A-9A57B0F2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B889D-5B0A-AA14-BCC3-586D8A8F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84D0-DE07-19CE-0EA2-5606EDC3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60BD8-B3F7-0B27-AD36-FE253B11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9660B-5850-BC72-B781-6F22996E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344C-262B-5BA8-F4A2-D9A9B07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2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C9901-2DFA-57B4-3E1E-E0B7DC8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D3804-38C4-10CE-E5B0-1BED769F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AE48-112B-3FC6-D25B-4FFF32C4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5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E8E7-1B6E-6EF6-46E5-6C147FA9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25CF-F451-CA7A-2038-AA3FDC10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3D823-7551-1109-766E-292606070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8D7E9-CCB5-955F-A7EC-8DF602BB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9967-9387-01C7-8BD0-C7A67DD7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40E0F-7566-7D1C-1AD0-0EF1CC7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6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50ED-DBEB-7439-9166-C2CFE287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4B008-3286-4F8F-F1B9-8C0A31DE2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6F99-AABB-5D81-EEE0-BC7DFF4EA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2F12-93B1-B9F1-AAA6-53E2CA36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1C76-9CB0-973A-0880-3676DE15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60F5-7F5F-4B8F-EE43-67FF1DD6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28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C82C-D491-CBE9-4885-4A363963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2E17-F35F-0650-4379-C5ACC612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5113-FAA7-F8A2-2072-22E1ECB0B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03B47-EC1E-4399-980F-81597B99824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27C7-E3DA-46C0-7E72-08844A0DE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D0D8-C788-0B00-B5C9-8FFFCEAF0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4BD38-52D4-4AC2-8626-866156720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7DD2-CE3F-9D9B-6ABA-881480DE1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EC6D-EF42-86B8-D637-5571559D8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조현일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57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2296-9160-1042-D430-5E867ADD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메서드 패턴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D722-6CD7-52C4-4106-6CFD82F9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공통되는 로직에 대하여</a:t>
            </a:r>
            <a:r>
              <a:rPr lang="en-US" altLang="ko-KR" dirty="0"/>
              <a:t>, </a:t>
            </a:r>
            <a:r>
              <a:rPr lang="ko-KR" altLang="en-US" dirty="0"/>
              <a:t>어떻게 하면</a:t>
            </a:r>
            <a:r>
              <a:rPr lang="en-US" altLang="ko-KR" dirty="0"/>
              <a:t>, </a:t>
            </a:r>
            <a:r>
              <a:rPr lang="ko-KR" altLang="en-US" dirty="0"/>
              <a:t>중복을 제거할 수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상속을 사용하기 때문에</a:t>
            </a:r>
            <a:r>
              <a:rPr lang="en-US" altLang="ko-KR" dirty="0"/>
              <a:t>, </a:t>
            </a:r>
            <a:r>
              <a:rPr lang="ko-KR" altLang="en-US" dirty="0"/>
              <a:t>확장성에 제약이 있음</a:t>
            </a:r>
            <a:r>
              <a:rPr lang="en-US" altLang="ko-KR" dirty="0"/>
              <a:t>. </a:t>
            </a:r>
            <a:r>
              <a:rPr lang="ko-KR" altLang="en-US" dirty="0"/>
              <a:t>잘못쓰면</a:t>
            </a:r>
            <a:r>
              <a:rPr lang="en-US" altLang="ko-KR" dirty="0"/>
              <a:t>, </a:t>
            </a:r>
            <a:r>
              <a:rPr lang="ko-KR" altLang="en-US" dirty="0"/>
              <a:t>코드가 더 복잡해질 수도 있음</a:t>
            </a:r>
            <a:r>
              <a:rPr lang="en-US" altLang="ko-KR" dirty="0"/>
              <a:t>.</a:t>
            </a:r>
            <a:endParaRPr lang="en-GB" dirty="0"/>
          </a:p>
        </p:txBody>
      </p:sp>
      <p:pic>
        <p:nvPicPr>
          <p:cNvPr id="4098" name="Picture 2" descr="Java] 템플릿 메서드 패턴(Template Method Pattern)">
            <a:extLst>
              <a:ext uri="{FF2B5EF4-FFF2-40B4-BE49-F238E27FC236}">
                <a16:creationId xmlns:a16="http://schemas.microsoft.com/office/drawing/2014/main" id="{49084A86-9846-CA2E-606C-D8B294FF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40" y="3429000"/>
            <a:ext cx="4925920" cy="321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3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] 템플릿 메서드 패턴(Template Method Pattern)">
            <a:extLst>
              <a:ext uri="{FF2B5EF4-FFF2-40B4-BE49-F238E27FC236}">
                <a16:creationId xmlns:a16="http://schemas.microsoft.com/office/drawing/2014/main" id="{66FAEEF5-35AA-1D88-3B79-B05A0682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72" y="966215"/>
            <a:ext cx="8315120" cy="542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1F72-A7E8-06B7-AB87-545ED51A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9A85-B6D6-AD98-CE4F-CA715F00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 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FBEDB-23FF-2307-BA7F-B6BB2300C73A}"/>
              </a:ext>
            </a:extLst>
          </p:cNvPr>
          <p:cNvSpPr/>
          <p:nvPr/>
        </p:nvSpPr>
        <p:spPr>
          <a:xfrm>
            <a:off x="1536192" y="3429000"/>
            <a:ext cx="4145280" cy="3337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60C4941-11F5-E032-35A7-4007681C61FC}"/>
              </a:ext>
            </a:extLst>
          </p:cNvPr>
          <p:cNvSpPr/>
          <p:nvPr/>
        </p:nvSpPr>
        <p:spPr>
          <a:xfrm>
            <a:off x="1536192" y="3429000"/>
            <a:ext cx="792480" cy="95097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0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1F16-B5FD-8455-ADF9-C21DF988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퍼싸드 패턴 </a:t>
            </a:r>
            <a:r>
              <a:rPr lang="en-US" altLang="ko-KR" dirty="0"/>
              <a:t>…. </a:t>
            </a:r>
            <a:r>
              <a:rPr lang="en-US" altLang="ko-KR" dirty="0" err="1"/>
              <a:t>XXXFacade</a:t>
            </a:r>
            <a:endParaRPr lang="en-GB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49A1B9B2-BDAD-7833-D457-71FB1914F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08" y="2565282"/>
            <a:ext cx="4992504" cy="42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00771-46EF-2BB0-1B37-71F3B7E3817C}"/>
              </a:ext>
            </a:extLst>
          </p:cNvPr>
          <p:cNvSpPr txBox="1"/>
          <p:nvPr/>
        </p:nvSpPr>
        <p:spPr>
          <a:xfrm>
            <a:off x="991615" y="1736747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복잡한 로직을 클라이언트 코드로부터 감추고</a:t>
            </a:r>
            <a:r>
              <a:rPr lang="en-US" altLang="ko-KR" dirty="0"/>
              <a:t>, </a:t>
            </a:r>
            <a:r>
              <a:rPr lang="ko-KR" altLang="en-US" dirty="0"/>
              <a:t>복잡한 로직을 한 군데에 몰아넣음으로써</a:t>
            </a:r>
            <a:r>
              <a:rPr lang="en-US" altLang="ko-KR" dirty="0"/>
              <a:t>, </a:t>
            </a:r>
            <a:r>
              <a:rPr lang="ko-KR" altLang="en-US" dirty="0"/>
              <a:t>코드의 가독성과 응집성을 높일 수 있다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41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D38-0E60-5A50-6390-052A9A6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C9A8-8A69-4BDF-7137-D40412F8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GB" altLang="ko-KR" dirty="0"/>
              <a:t>facade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82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FE9-D596-1273-9E32-DA4D3D3C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MVC(Model – View – Controller)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09521DB-6F6A-1535-33C2-6415B16380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2" y="1469739"/>
            <a:ext cx="61834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MVC-design-pattern">
            <a:extLst>
              <a:ext uri="{FF2B5EF4-FFF2-40B4-BE49-F238E27FC236}">
                <a16:creationId xmlns:a16="http://schemas.microsoft.com/office/drawing/2014/main" id="{969139D9-E0B6-907A-9C87-D97436748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81528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FFA38-3E21-DC26-1CE7-018539A0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170145"/>
            <a:ext cx="5776165" cy="32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7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FE9-D596-1273-9E32-DA4D3D3C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MVC(Model – View – Controller)</a:t>
            </a:r>
          </a:p>
        </p:txBody>
      </p:sp>
      <p:sp>
        <p:nvSpPr>
          <p:cNvPr id="3" name="AutoShape 2" descr="MVC-design-pattern">
            <a:extLst>
              <a:ext uri="{FF2B5EF4-FFF2-40B4-BE49-F238E27FC236}">
                <a16:creationId xmlns:a16="http://schemas.microsoft.com/office/drawing/2014/main" id="{969139D9-E0B6-907A-9C87-D97436748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81528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C743-D92E-1289-4927-D941A2B6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Model(</a:t>
            </a:r>
            <a:r>
              <a:rPr lang="ko-KR" altLang="en-US" dirty="0"/>
              <a:t>핵심 비즈니스 로직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View(</a:t>
            </a:r>
            <a:r>
              <a:rPr lang="ko-KR" altLang="en-US" dirty="0"/>
              <a:t>사용자에게 보여줄 화면과 관련한 로직</a:t>
            </a:r>
            <a:r>
              <a:rPr lang="en-US" altLang="ko-KR" dirty="0"/>
              <a:t>, </a:t>
            </a:r>
            <a:r>
              <a:rPr lang="ko-KR" altLang="en-US" dirty="0"/>
              <a:t>예를 들어</a:t>
            </a:r>
            <a:r>
              <a:rPr lang="en-US" altLang="ko-KR" dirty="0"/>
              <a:t>, JSP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Controller, </a:t>
            </a:r>
            <a:r>
              <a:rPr lang="ko-KR" altLang="en-US" dirty="0"/>
              <a:t>사용자에게 요청을 받고</a:t>
            </a:r>
            <a:r>
              <a:rPr lang="en-US" altLang="ko-KR" dirty="0"/>
              <a:t>, Model</a:t>
            </a:r>
            <a:r>
              <a:rPr lang="ko-KR" altLang="en-US" dirty="0"/>
              <a:t>과 연계하여 사용자에게 보여줄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View</a:t>
            </a:r>
            <a:r>
              <a:rPr lang="ko-KR" altLang="en-US" dirty="0"/>
              <a:t>에 전달하면</a:t>
            </a:r>
            <a:r>
              <a:rPr lang="en-US" altLang="ko-KR" dirty="0"/>
              <a:t>, View</a:t>
            </a:r>
            <a:r>
              <a:rPr lang="ko-KR" altLang="en-US" dirty="0"/>
              <a:t>는 이를 기반으로 </a:t>
            </a:r>
            <a:r>
              <a:rPr lang="en-US" altLang="ko-KR" dirty="0"/>
              <a:t>presentation information</a:t>
            </a:r>
            <a:r>
              <a:rPr lang="ko-KR" altLang="en-US" dirty="0"/>
              <a:t>을 생성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17D76-64A4-CA4A-D8E2-A4505018CF7E}"/>
              </a:ext>
            </a:extLst>
          </p:cNvPr>
          <p:cNvSpPr txBox="1"/>
          <p:nvPr/>
        </p:nvSpPr>
        <p:spPr>
          <a:xfrm>
            <a:off x="2050542" y="4790218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This separation of concerns makes the application easier to maintain and extend, as changes to one component do not require changes to the other components. </a:t>
            </a:r>
          </a:p>
          <a:p>
            <a:endParaRPr lang="en-US" altLang="ko-KR" dirty="0"/>
          </a:p>
          <a:p>
            <a:r>
              <a:rPr lang="ko-KR" altLang="en-US" dirty="0"/>
              <a:t>책임의 분리는</a:t>
            </a:r>
            <a:r>
              <a:rPr lang="en-US" altLang="ko-KR" dirty="0"/>
              <a:t>, </a:t>
            </a:r>
            <a:r>
              <a:rPr lang="ko-KR" altLang="en-US" dirty="0"/>
              <a:t>어플리케이션을 유지보수</a:t>
            </a:r>
            <a:r>
              <a:rPr lang="en-US" altLang="ko-KR" dirty="0"/>
              <a:t>, </a:t>
            </a:r>
            <a:r>
              <a:rPr lang="ko-KR" altLang="en-US" dirty="0"/>
              <a:t>확장하기 쉽게 한다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하나의 컴포넌트의 변화가</a:t>
            </a:r>
            <a:r>
              <a:rPr lang="en-US" altLang="ko-KR" dirty="0"/>
              <a:t>, </a:t>
            </a:r>
            <a:r>
              <a:rPr lang="ko-KR" altLang="en-US" dirty="0"/>
              <a:t>다른 컴포넌트에 영향을 주지 않기 때문이다</a:t>
            </a:r>
            <a:br>
              <a:rPr lang="en-US" altLang="ko-K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53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B542C-5846-CB0D-4D37-D7F56C76A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7525" y="1097581"/>
            <a:ext cx="9314046" cy="46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7BE4-59A6-092E-B967-5ECA0C16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7427-0A01-C129-12A7-3E7D616F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 </a:t>
            </a:r>
            <a:r>
              <a:rPr lang="en-GB" dirty="0" err="1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74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89A0-FFB3-BF39-15EA-34856707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옵저버 패턴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74EA-57D7-30F9-C0D8-E1708EE3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상태가 변했을 때</a:t>
            </a:r>
            <a:r>
              <a:rPr lang="en-US" altLang="ko-KR" dirty="0"/>
              <a:t>, </a:t>
            </a:r>
            <a:r>
              <a:rPr lang="ko-KR" altLang="en-US" dirty="0"/>
              <a:t>이 객체에 관심을 가지고 있는 다른 객체에게 통지를 해주기 위해서는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포켓몬 빵이 입고되었을 때</a:t>
            </a:r>
            <a:r>
              <a:rPr lang="en-US" altLang="ko-KR" dirty="0"/>
              <a:t>, </a:t>
            </a:r>
            <a:r>
              <a:rPr lang="ko-KR" altLang="en-US" dirty="0"/>
              <a:t>포켓몬 빵의 재고에 관심이 있는 사람들에게</a:t>
            </a:r>
            <a:r>
              <a:rPr lang="en-US" altLang="ko-KR" dirty="0"/>
              <a:t>, </a:t>
            </a:r>
            <a:r>
              <a:rPr lang="ko-KR" altLang="en-US" dirty="0"/>
              <a:t>빵이 입고되었다는 사실을 알리기 위해서는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회원 전부에게 메일을 보낸다 </a:t>
            </a:r>
            <a:endParaRPr lang="en-US" altLang="ko-KR" dirty="0"/>
          </a:p>
          <a:p>
            <a:pPr lvl="1"/>
            <a:r>
              <a:rPr lang="ko-KR" altLang="en-US" dirty="0"/>
              <a:t>미리 신청자를 받고</a:t>
            </a:r>
            <a:r>
              <a:rPr lang="en-US" altLang="ko-KR" dirty="0"/>
              <a:t>, </a:t>
            </a:r>
            <a:r>
              <a:rPr lang="ko-KR" altLang="en-US" dirty="0"/>
              <a:t>빵이 들어오면</a:t>
            </a:r>
            <a:r>
              <a:rPr lang="en-US" altLang="ko-KR" dirty="0"/>
              <a:t>, </a:t>
            </a:r>
            <a:r>
              <a:rPr lang="ko-KR" altLang="en-US" dirty="0"/>
              <a:t>신청자에 한해서 보낸다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3873-8D53-DE42-6D0C-794BF6A1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프로그램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6AB7-2A47-A92A-DC16-914D75C1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캐릭터를 이동하는 프로그램을 만든다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72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EFECC8-C732-BD49-DD1A-A924B0C81E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72000"/>
            <a:ext cx="10032464" cy="41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CB0725-DB55-4D67-524C-CFACF12B9B92}"/>
              </a:ext>
            </a:extLst>
          </p:cNvPr>
          <p:cNvCxnSpPr>
            <a:cxnSpLocks/>
          </p:cNvCxnSpPr>
          <p:nvPr/>
        </p:nvCxnSpPr>
        <p:spPr>
          <a:xfrm>
            <a:off x="7363968" y="1999488"/>
            <a:ext cx="358444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B452D5-8A95-E7A1-F67A-A92255EB4490}"/>
              </a:ext>
            </a:extLst>
          </p:cNvPr>
          <p:cNvSpPr/>
          <p:nvPr/>
        </p:nvSpPr>
        <p:spPr>
          <a:xfrm>
            <a:off x="1353312" y="1121664"/>
            <a:ext cx="6010656" cy="434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3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AF99-B713-D529-673F-46BB0589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421C-B608-206B-920A-A4C0AFB1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 observer</a:t>
            </a:r>
          </a:p>
        </p:txBody>
      </p:sp>
    </p:spTree>
    <p:extLst>
      <p:ext uri="{BB962C8B-B14F-4D97-AF65-F5344CB8AC3E}">
        <p14:creationId xmlns:p14="http://schemas.microsoft.com/office/powerpoint/2010/main" val="124125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1238-4BBC-2ED7-11EC-272836B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0F47-4537-75FE-3237-22BCF826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기능 추가하기</a:t>
            </a:r>
            <a:endParaRPr lang="en-US" altLang="ko-KR" dirty="0"/>
          </a:p>
          <a:p>
            <a:pPr lvl="1"/>
            <a:r>
              <a:rPr lang="ko-KR" altLang="en-US" dirty="0"/>
              <a:t>이전으로 돌아가기</a:t>
            </a:r>
            <a:endParaRPr lang="en-US" altLang="ko-KR" dirty="0"/>
          </a:p>
          <a:p>
            <a:pPr lvl="2"/>
            <a:r>
              <a:rPr lang="ko-KR" altLang="en-US" dirty="0"/>
              <a:t>사용자가 </a:t>
            </a:r>
            <a:r>
              <a:rPr lang="en-US" altLang="ko-KR" dirty="0"/>
              <a:t>PREV </a:t>
            </a:r>
            <a:r>
              <a:rPr lang="ko-KR" altLang="en-US" dirty="0"/>
              <a:t>명령어를 치면</a:t>
            </a:r>
            <a:r>
              <a:rPr lang="en-US" altLang="ko-KR" dirty="0"/>
              <a:t>, </a:t>
            </a:r>
            <a:r>
              <a:rPr lang="ko-KR" altLang="en-US" dirty="0"/>
              <a:t>이전 위치로 이동하도록 기능 구현하기</a:t>
            </a:r>
            <a:endParaRPr lang="en-US" altLang="ko-KR" dirty="0"/>
          </a:p>
          <a:p>
            <a:pPr lvl="3"/>
            <a:r>
              <a:rPr lang="en-US" dirty="0"/>
              <a:t>STACK </a:t>
            </a:r>
            <a:r>
              <a:rPr lang="ko-KR" altLang="en-US" dirty="0"/>
              <a:t>자료구조를 이용하여 기능 구현하기</a:t>
            </a:r>
            <a:endParaRPr lang="en-US" altLang="ko-KR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GB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4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F860-F10B-0C18-39EA-408C2CD3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전략패턴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22D0-B53E-F043-CC93-9379BEA8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ko-KR" altLang="en-US" dirty="0"/>
              <a:t>원칙 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OCP(Open Close Principle)</a:t>
            </a:r>
            <a:r>
              <a:rPr lang="ko-KR" altLang="en-US" dirty="0"/>
              <a:t>을 지키면서 코딩을 하려면 어떻게 해야할까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클라이언트 코드는 변경하지 않으면서</a:t>
            </a:r>
            <a:r>
              <a:rPr lang="en-US" altLang="ko-KR" dirty="0"/>
              <a:t>, </a:t>
            </a:r>
            <a:r>
              <a:rPr lang="ko-KR" altLang="en-US" dirty="0"/>
              <a:t>동작만 변경하고 싶다면 어떻게 해야하지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78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2C08CE-75F2-7ACB-B2FA-26DEF0D0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43" y="3304021"/>
            <a:ext cx="853514" cy="249958"/>
          </a:xfrm>
          <a:prstGeom prst="rect">
            <a:avLst/>
          </a:prstGeom>
        </p:spPr>
      </p:pic>
      <p:pic>
        <p:nvPicPr>
          <p:cNvPr id="13" name="Picture 2" descr="Strategy Pattern (전략패턴)">
            <a:extLst>
              <a:ext uri="{FF2B5EF4-FFF2-40B4-BE49-F238E27FC236}">
                <a16:creationId xmlns:a16="http://schemas.microsoft.com/office/drawing/2014/main" id="{AF789745-0892-0462-572E-80C7D980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43" y="2852184"/>
            <a:ext cx="70104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718E9B-CD72-2BA3-0129-F177CF359A63}"/>
              </a:ext>
            </a:extLst>
          </p:cNvPr>
          <p:cNvSpPr txBox="1"/>
          <p:nvPr/>
        </p:nvSpPr>
        <p:spPr>
          <a:xfrm>
            <a:off x="1274618" y="969818"/>
            <a:ext cx="805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전략이 사용되는 클라이언트를 </a:t>
            </a:r>
            <a:r>
              <a:rPr lang="en-US" altLang="ko-KR" dirty="0"/>
              <a:t>context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</a:t>
            </a:r>
            <a:r>
              <a:rPr lang="ko-KR" altLang="en-US" dirty="0"/>
              <a:t>내부에서 사용될 객체를 </a:t>
            </a:r>
            <a:r>
              <a:rPr lang="en-US" altLang="ko-KR" dirty="0"/>
              <a:t>Strategy</a:t>
            </a:r>
            <a:r>
              <a:rPr lang="ko-KR" altLang="en-US" dirty="0"/>
              <a:t>라고 부르며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en-US" altLang="ko-KR" dirty="0" err="1"/>
              <a:t>setXXX</a:t>
            </a:r>
            <a:r>
              <a:rPr lang="en-US" altLang="ko-KR" dirty="0"/>
              <a:t> </a:t>
            </a:r>
            <a:r>
              <a:rPr lang="ko-KR" altLang="en-US" dirty="0"/>
              <a:t>등을 통해</a:t>
            </a:r>
            <a:r>
              <a:rPr lang="en-US" altLang="ko-KR" dirty="0"/>
              <a:t>, context </a:t>
            </a:r>
            <a:r>
              <a:rPr lang="ko-KR" altLang="en-US" dirty="0"/>
              <a:t>내부에 전략을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  <a:r>
              <a:rPr lang="ko-KR" altLang="en-US" dirty="0"/>
              <a:t>의 코드를 변경하지 않고</a:t>
            </a:r>
            <a:r>
              <a:rPr lang="en-US" altLang="ko-KR" dirty="0"/>
              <a:t>, </a:t>
            </a:r>
            <a:r>
              <a:rPr lang="ko-KR" altLang="en-US" dirty="0"/>
              <a:t>전략을 변경해줌으로써</a:t>
            </a:r>
            <a:r>
              <a:rPr lang="en-US" altLang="ko-KR" dirty="0"/>
              <a:t>, </a:t>
            </a:r>
            <a:r>
              <a:rPr lang="ko-KR" altLang="en-US" dirty="0"/>
              <a:t>확장에는 열려있고</a:t>
            </a:r>
            <a:r>
              <a:rPr lang="en-US" altLang="ko-KR" dirty="0"/>
              <a:t>, </a:t>
            </a:r>
            <a:r>
              <a:rPr lang="ko-KR" altLang="en-US" dirty="0"/>
              <a:t>변화에는 닫혀있도록 코드를 작성할 수 있음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1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8FD8-4A68-767F-12FE-37EFB427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1051-44DE-20F4-8EC6-D1F549C9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 strategy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98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491-08A5-C013-8FDE-5235DA7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6EDBF-408E-450C-D6C3-92527CE3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887" y="2477294"/>
            <a:ext cx="10182225" cy="3048000"/>
          </a:xfrm>
        </p:spPr>
      </p:pic>
    </p:spTree>
    <p:extLst>
      <p:ext uri="{BB962C8B-B14F-4D97-AF65-F5344CB8AC3E}">
        <p14:creationId xmlns:p14="http://schemas.microsoft.com/office/powerpoint/2010/main" val="332368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6C9-9614-5476-C7E5-E81A8000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데코레이터 패턴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710C-5F68-14FB-C8D2-7EDC3E9B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코드에</a:t>
            </a:r>
            <a:r>
              <a:rPr lang="en-US" altLang="ko-KR" dirty="0"/>
              <a:t> </a:t>
            </a:r>
            <a:r>
              <a:rPr lang="ko-KR" altLang="en-US" dirty="0"/>
              <a:t>변경을 가하지 않고</a:t>
            </a:r>
            <a:r>
              <a:rPr lang="en-US" altLang="ko-KR" dirty="0"/>
              <a:t>, </a:t>
            </a:r>
            <a:r>
              <a:rPr lang="ko-KR" altLang="en-US" dirty="0"/>
              <a:t>새로운 기능을 추가하려면 어떻게 해야하지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이동할 때마다</a:t>
            </a:r>
            <a:r>
              <a:rPr lang="en-US" altLang="ko-KR" dirty="0"/>
              <a:t>, </a:t>
            </a:r>
            <a:r>
              <a:rPr lang="ko-KR" altLang="en-US" dirty="0"/>
              <a:t>현재 위치와</a:t>
            </a:r>
            <a:r>
              <a:rPr lang="en-US" altLang="ko-KR" dirty="0"/>
              <a:t>, </a:t>
            </a:r>
            <a:r>
              <a:rPr lang="ko-KR" altLang="en-US" dirty="0"/>
              <a:t>이동 후 위치를 로그로 찍어야 하는 요구사항이 생기면</a:t>
            </a:r>
            <a:r>
              <a:rPr lang="en-US" altLang="ko-KR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1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디자인 패턴 8편] 구조 패턴, 데코레이터(Decorator)">
            <a:extLst>
              <a:ext uri="{FF2B5EF4-FFF2-40B4-BE49-F238E27FC236}">
                <a16:creationId xmlns:a16="http://schemas.microsoft.com/office/drawing/2014/main" id="{BC06B0D4-A925-0FAE-B212-3813F8DD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57" y="741957"/>
            <a:ext cx="6416686" cy="50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1F72-A7E8-06B7-AB87-545ED51A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9A85-B6D6-AD98-CE4F-CA715F00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 decorator</a:t>
            </a:r>
          </a:p>
        </p:txBody>
      </p:sp>
    </p:spTree>
    <p:extLst>
      <p:ext uri="{BB962C8B-B14F-4D97-AF65-F5344CB8AC3E}">
        <p14:creationId xmlns:p14="http://schemas.microsoft.com/office/powerpoint/2010/main" val="181049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622</Words>
  <Application>Microsoft Office PowerPoint</Application>
  <PresentationFormat>Widescreen</PresentationFormat>
  <Paragraphs>72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Nunito</vt:lpstr>
      <vt:lpstr>Office Theme</vt:lpstr>
      <vt:lpstr>디자인 패턴</vt:lpstr>
      <vt:lpstr>예제 프로그램</vt:lpstr>
      <vt:lpstr>전략패턴</vt:lpstr>
      <vt:lpstr>PowerPoint Presentation</vt:lpstr>
      <vt:lpstr>예제</vt:lpstr>
      <vt:lpstr>PowerPoint Presentation</vt:lpstr>
      <vt:lpstr>데코레이터 패턴</vt:lpstr>
      <vt:lpstr>PowerPoint Presentation</vt:lpstr>
      <vt:lpstr>예제2</vt:lpstr>
      <vt:lpstr>템플릿 메서드 패턴</vt:lpstr>
      <vt:lpstr>PowerPoint Presentation</vt:lpstr>
      <vt:lpstr>예제3</vt:lpstr>
      <vt:lpstr>퍼싸드 패턴 …. XXXFacade</vt:lpstr>
      <vt:lpstr>예제 </vt:lpstr>
      <vt:lpstr>MVC(Model – View – Controller)</vt:lpstr>
      <vt:lpstr>MVC(Model – View – Controller)</vt:lpstr>
      <vt:lpstr>PowerPoint Presentation</vt:lpstr>
      <vt:lpstr>예제</vt:lpstr>
      <vt:lpstr>옵저버 패턴</vt:lpstr>
      <vt:lpstr>PowerPoint Presentation</vt:lpstr>
      <vt:lpstr>실습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lookhkh37@gmail.com</dc:creator>
  <cp:lastModifiedBy>lookhkh37@gmail.com</cp:lastModifiedBy>
  <cp:revision>9</cp:revision>
  <dcterms:created xsi:type="dcterms:W3CDTF">2024-08-25T09:25:39Z</dcterms:created>
  <dcterms:modified xsi:type="dcterms:W3CDTF">2024-08-30T14:09:44Z</dcterms:modified>
</cp:coreProperties>
</file>