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57" r:id="rId4"/>
    <p:sldId id="259" r:id="rId5"/>
    <p:sldId id="269" r:id="rId6"/>
    <p:sldId id="260" r:id="rId7"/>
    <p:sldId id="258" r:id="rId8"/>
    <p:sldId id="264" r:id="rId9"/>
    <p:sldId id="262" r:id="rId10"/>
    <p:sldId id="263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3A3BC-95EC-4D02-B752-F6FC9AD06EDF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ECB8D-1965-41E5-8096-BEC92FBFD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0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High address / low address : </a:t>
            </a:r>
            <a:r>
              <a:rPr lang="ko-KR" altLang="en-US" dirty="0"/>
              <a:t>프로그램이 논리적으로 </a:t>
            </a:r>
            <a:r>
              <a:rPr lang="ko-KR" altLang="en-US" dirty="0" err="1"/>
              <a:t>할당받은</a:t>
            </a:r>
            <a:r>
              <a:rPr lang="ko-KR" altLang="en-US" dirty="0"/>
              <a:t> 메모리 영역으로</a:t>
            </a:r>
            <a:r>
              <a:rPr lang="en-US" altLang="ko-KR" dirty="0"/>
              <a:t>, </a:t>
            </a:r>
            <a:r>
              <a:rPr lang="ko-KR" altLang="en-US" dirty="0"/>
              <a:t>이 영역을 넘어서는 메모리에 접근하려고 할 경우</a:t>
            </a:r>
            <a:r>
              <a:rPr lang="en-US" altLang="ko-KR" dirty="0"/>
              <a:t>, </a:t>
            </a:r>
            <a:r>
              <a:rPr lang="ko-KR" altLang="en-US" dirty="0"/>
              <a:t>운영체제에 의하여 </a:t>
            </a:r>
            <a:r>
              <a:rPr lang="en-US" altLang="ko-KR" dirty="0"/>
              <a:t>trap</a:t>
            </a:r>
            <a:r>
              <a:rPr lang="ko-KR" altLang="en-US" dirty="0"/>
              <a:t>이 걸린다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ECB8D-1965-41E5-8096-BEC92FBFDCA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117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High address / low address : </a:t>
            </a:r>
            <a:r>
              <a:rPr lang="ko-KR" altLang="en-US" dirty="0"/>
              <a:t>프로그램이 논리적으로 </a:t>
            </a:r>
            <a:r>
              <a:rPr lang="ko-KR" altLang="en-US" dirty="0" err="1"/>
              <a:t>할당받은</a:t>
            </a:r>
            <a:r>
              <a:rPr lang="ko-KR" altLang="en-US" dirty="0"/>
              <a:t> 메모리 영역으로</a:t>
            </a:r>
            <a:r>
              <a:rPr lang="en-US" altLang="ko-KR" dirty="0"/>
              <a:t>, </a:t>
            </a:r>
            <a:r>
              <a:rPr lang="ko-KR" altLang="en-US" dirty="0"/>
              <a:t>이 영역을 넘어서는 메모리에 접근하려고 할 경우</a:t>
            </a:r>
            <a:r>
              <a:rPr lang="en-US" altLang="ko-KR" dirty="0"/>
              <a:t>, </a:t>
            </a:r>
            <a:r>
              <a:rPr lang="ko-KR" altLang="en-US" dirty="0"/>
              <a:t>운영체제에 의하여 </a:t>
            </a:r>
            <a:r>
              <a:rPr lang="en-US" altLang="ko-KR" dirty="0"/>
              <a:t>trap</a:t>
            </a:r>
            <a:r>
              <a:rPr lang="ko-KR" altLang="en-US" dirty="0"/>
              <a:t>이 걸린다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ECB8D-1965-41E5-8096-BEC92FBFDC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64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ECB8D-1965-41E5-8096-BEC92FBFDCA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9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2AFA1-AB85-4A2B-9382-F156AEEE4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01E674-1608-4741-8EF1-BD4DC5AF8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6FFAC-0755-410E-B480-C06FD145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5B4D8-042D-459A-97CB-97D1C4FE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3A430-D85B-4AF7-B6A0-0A06A572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3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6C92E-4F42-4EA6-A5CC-DEC49794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C413E-00CF-44CF-A016-DE067567C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31C09-714F-4C29-82D8-AF8FBEC9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69D34-DF14-4858-88EE-EFC36782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80A5D-80C5-42BA-AB50-C94085E1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7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095495-B5D2-4F99-9CF3-50BA7DBC0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249D8-2F53-436E-AA09-D92FF72EE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1624B-249A-4E05-916F-C5376965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2638A-F4B6-4325-A11B-A615DF7C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3E113-38E4-461F-9CD3-085FAF68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64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A0344-A10A-413D-A423-C49EB020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79228-B075-4BE8-AAC0-8DCEB61A7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AAE61-BD47-49B3-9A48-36D1EDB2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451D0-B902-4B0E-8812-2D78E256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A36F4-D54C-4661-8939-3F9A2054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13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9CB43-F43D-43CA-847A-69F17B8B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818730-A392-4973-B802-B7A4B6BA8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321B0-DBB1-4E01-8B1E-16CF8CD3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62D5F-5DD8-4988-8E21-D89893EF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DBEBD-4921-457E-ADD1-A9B9E4A4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5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670EE-9764-461D-BB3C-EAC79014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CABD5-0D61-4FF1-882B-DB83E4138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9E8CB4-31A6-43F1-B0DF-EFB38EFAD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13FCF6-8F99-4106-8B17-0A9D0357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88DBD4-9661-4546-BC8B-948BD28E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67829B-25F1-4847-96DC-7CC02F7D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5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53411-2FB4-424D-A508-E95FCF49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2E1AA7-F06B-40CF-A24D-9F7B1BC44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65A6CA-519D-47FB-BB70-871E1D1B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4FD26F-149E-4DE9-BCE8-1BFE62E29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1E5086-4359-4411-8E37-56F6ED20B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F0CB04-AEB6-4E8D-A09B-436D6CD6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11EF6A-A13C-465B-A9A2-78B44640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06800F-A7D2-46CB-8088-06354E5D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64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85027-EDA0-4C29-9856-79D7C76A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C05B52-F35F-4A80-9B06-1971C806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9C9254-D2A0-47AC-9316-3893C9D6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ACB6C8-3062-4D2E-B58C-484C03DE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0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BB4AF3-E134-484A-949B-D70C5E40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FCAB2F-CFAD-4C74-8368-F442B508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36BDC-4B8F-4107-A6F6-38771FFF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2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B7A0C-669E-4F90-8F49-1507C213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19879-0DB3-44B4-BD4A-069867850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95C9FE-6CB5-4B5F-8E4E-F0FD1687F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402045-DC44-452F-A626-831709B4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115AC-3233-41BD-B83E-3EC8B3CC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AABF0-302B-453E-B843-A500FFCE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56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C9CAA-391B-44EF-BFD4-959866CF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872FCC-A804-4F2C-8A48-D06B94EDE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AD8883-BAB0-4ECC-9E5E-9A91E0562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6193EE-54D2-41E0-BF7D-D5F23CE2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5F345F-6826-4EA1-84F2-DD5B63FF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BC8F6B-06CA-4F07-8A03-679F70F5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46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A7CE09-B40B-40C2-8390-35733016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B3A94-AC3B-4CCF-8C8C-6062B1EFD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EF3E3-8F6F-4214-939E-127AC2D02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B9D49-6FAF-4614-8489-C1546A96FEA5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37962-C387-4FCC-A011-F04CAE211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8D739-98E9-409E-82C7-2786584D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41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D33A7-2F52-4535-B017-3F5054800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Multi Threading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C627EF-511B-4CEC-B680-22CE29327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10526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83A06-B2DD-4988-BC16-9F5DC7A5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Process(Thread) State</a:t>
            </a:r>
            <a:endParaRPr lang="ko-KR" altLang="en-US" dirty="0"/>
          </a:p>
        </p:txBody>
      </p:sp>
      <p:pic>
        <p:nvPicPr>
          <p:cNvPr id="4098" name="Picture 2" descr="Process State">
            <a:extLst>
              <a:ext uri="{FF2B5EF4-FFF2-40B4-BE49-F238E27FC236}">
                <a16:creationId xmlns:a16="http://schemas.microsoft.com/office/drawing/2014/main" id="{54817F3D-959C-4264-89FD-735326726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399" y="1690688"/>
            <a:ext cx="81534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88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1037C-5141-4F04-BA12-CD4AD21D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Intensive vs IO Intensive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9BB24B-A8CB-4F34-95D5-5CF8E794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CPU and I/O Bound Processes:</a:t>
            </a:r>
            <a:r>
              <a:rPr lang="en-US" altLang="ko-KR" dirty="0"/>
              <a:t> If the process is intensive in terms of CPU operations, then it is called CPU bound process. Similarly, If the process is intensive in terms of I/O operations then it is called I/O bound process.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48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94160-CA35-486B-80D2-2CA55C0D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Thread?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A6328-59CA-4AA4-8A2B-86699FF95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Threads are also called lightweight processes as they possess some of the properties of processes</a:t>
            </a:r>
          </a:p>
          <a:p>
            <a:pPr lvl="1"/>
            <a:r>
              <a:rPr lang="ko-KR" altLang="en-US" dirty="0"/>
              <a:t>쓰레드가 개발되기 이전에는</a:t>
            </a:r>
            <a:r>
              <a:rPr lang="en-US" altLang="ko-KR" dirty="0"/>
              <a:t>, </a:t>
            </a:r>
            <a:r>
              <a:rPr lang="ko-KR" altLang="en-US" dirty="0"/>
              <a:t>병렬 프로그래밍을 실현하기 위하여</a:t>
            </a:r>
            <a:r>
              <a:rPr lang="en-US" altLang="ko-KR" dirty="0"/>
              <a:t>, process</a:t>
            </a:r>
            <a:r>
              <a:rPr lang="ko-KR" altLang="en-US" dirty="0"/>
              <a:t>를 </a:t>
            </a:r>
            <a:r>
              <a:rPr lang="en-US" altLang="ko-KR" dirty="0"/>
              <a:t>fork</a:t>
            </a:r>
            <a:r>
              <a:rPr lang="ko-KR" altLang="en-US" dirty="0"/>
              <a:t>하여 사용하였으나</a:t>
            </a:r>
            <a:r>
              <a:rPr lang="en-US" altLang="ko-KR" dirty="0"/>
              <a:t>, </a:t>
            </a:r>
            <a:r>
              <a:rPr lang="ko-KR" altLang="en-US" dirty="0"/>
              <a:t>이는 곧 자원의 소비가 커짐을 의미함</a:t>
            </a:r>
            <a:endParaRPr lang="en-US" altLang="ko-KR" dirty="0"/>
          </a:p>
          <a:p>
            <a:pPr lvl="1"/>
            <a:r>
              <a:rPr lang="ko-KR" altLang="en-US" dirty="0"/>
              <a:t>쓰레드는 프로세스에 비하여 가벼우며</a:t>
            </a:r>
            <a:r>
              <a:rPr lang="en-US" altLang="ko-KR" dirty="0"/>
              <a:t>, </a:t>
            </a:r>
            <a:r>
              <a:rPr lang="ko-KR" altLang="en-US" dirty="0"/>
              <a:t>생성 비용이 낮으며</a:t>
            </a:r>
            <a:r>
              <a:rPr lang="en-US" altLang="ko-KR" dirty="0"/>
              <a:t>, </a:t>
            </a:r>
            <a:r>
              <a:rPr lang="ko-KR" altLang="en-US" dirty="0"/>
              <a:t>동일한 프로세스에 속하는 쓰레드는 프로세스의 공통 자원을 나눠서 사용이 가능하여</a:t>
            </a:r>
            <a:r>
              <a:rPr lang="en-US" altLang="ko-KR" dirty="0"/>
              <a:t>, </a:t>
            </a:r>
            <a:r>
              <a:rPr lang="ko-KR" altLang="en-US" dirty="0"/>
              <a:t>가벼움</a:t>
            </a:r>
            <a:r>
              <a:rPr lang="en-US" altLang="ko-KR"/>
              <a:t>!</a:t>
            </a:r>
            <a:endParaRPr lang="en-US" altLang="ko-KR" dirty="0"/>
          </a:p>
          <a:p>
            <a:r>
              <a:rPr lang="en-US" altLang="ko-KR" dirty="0"/>
              <a:t>Each thread belongs to exactly one process and a process can have multiple threads</a:t>
            </a:r>
          </a:p>
          <a:p>
            <a:r>
              <a:rPr lang="ko-KR" altLang="en-US" dirty="0"/>
              <a:t>현대 운영체제의 기본 스케줄링 단위로</a:t>
            </a:r>
            <a:r>
              <a:rPr lang="en-US" altLang="ko-KR" dirty="0"/>
              <a:t>, </a:t>
            </a:r>
            <a:r>
              <a:rPr lang="ko-KR" altLang="en-US" dirty="0"/>
              <a:t>쓰레드가 생성되면</a:t>
            </a:r>
            <a:r>
              <a:rPr lang="en-US" altLang="ko-KR" dirty="0"/>
              <a:t>, TCB(Thread Control Block)</a:t>
            </a:r>
            <a:r>
              <a:rPr lang="ko-KR" altLang="en-US" dirty="0"/>
              <a:t>이 생성됨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412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6FF9-D34D-33B3-B9D4-600FADF8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TCB(Thread Control Block)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FEEC3B-EFCE-88FF-CC0E-C9C57743A8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176" y="2079798"/>
            <a:ext cx="6225395" cy="412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609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PU - Discord Emoji">
            <a:extLst>
              <a:ext uri="{FF2B5EF4-FFF2-40B4-BE49-F238E27FC236}">
                <a16:creationId xmlns:a16="http://schemas.microsoft.com/office/drawing/2014/main" id="{EF93D76B-C35B-4DD4-B9FF-AF10FE17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49730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877C098-38DA-8E2D-12E5-83A47BFE5E56}"/>
              </a:ext>
            </a:extLst>
          </p:cNvPr>
          <p:cNvSpPr/>
          <p:nvPr/>
        </p:nvSpPr>
        <p:spPr>
          <a:xfrm>
            <a:off x="1772652" y="4981075"/>
            <a:ext cx="9192127" cy="137962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4BD733-B293-BDB9-713B-72B6A8E18593}"/>
              </a:ext>
            </a:extLst>
          </p:cNvPr>
          <p:cNvSpPr/>
          <p:nvPr/>
        </p:nvSpPr>
        <p:spPr>
          <a:xfrm>
            <a:off x="2679032" y="5173581"/>
            <a:ext cx="1219200" cy="962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TCB#1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5D2FAA-DA20-8AE0-001F-CB4605AD6F7B}"/>
              </a:ext>
            </a:extLst>
          </p:cNvPr>
          <p:cNvSpPr/>
          <p:nvPr/>
        </p:nvSpPr>
        <p:spPr>
          <a:xfrm>
            <a:off x="4483768" y="5173581"/>
            <a:ext cx="1219200" cy="962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TCB#2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2DE01B-7071-99E8-E86F-AF9D186BDF72}"/>
              </a:ext>
            </a:extLst>
          </p:cNvPr>
          <p:cNvSpPr/>
          <p:nvPr/>
        </p:nvSpPr>
        <p:spPr>
          <a:xfrm>
            <a:off x="6368715" y="5173581"/>
            <a:ext cx="1219200" cy="962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TCB#3</a:t>
            </a:r>
          </a:p>
        </p:txBody>
      </p:sp>
      <p:pic>
        <p:nvPicPr>
          <p:cNvPr id="2054" name="Picture 6" descr="관리자 - 무료 사람들개 아이콘">
            <a:extLst>
              <a:ext uri="{FF2B5EF4-FFF2-40B4-BE49-F238E27FC236}">
                <a16:creationId xmlns:a16="http://schemas.microsoft.com/office/drawing/2014/main" id="{BB0C9275-BCB6-42A9-5240-B5C426108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515" y="2815391"/>
            <a:ext cx="1379621" cy="137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FBC6DE67-4E9E-040F-365E-37D7E0D0EEAE}"/>
              </a:ext>
            </a:extLst>
          </p:cNvPr>
          <p:cNvSpPr/>
          <p:nvPr/>
        </p:nvSpPr>
        <p:spPr>
          <a:xfrm>
            <a:off x="5382128" y="497304"/>
            <a:ext cx="5342021" cy="1379621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56301-1854-A8FF-CE31-878ADB9CB8AB}"/>
              </a:ext>
            </a:extLst>
          </p:cNvPr>
          <p:cNvSpPr/>
          <p:nvPr/>
        </p:nvSpPr>
        <p:spPr>
          <a:xfrm>
            <a:off x="5771147" y="677782"/>
            <a:ext cx="1219200" cy="962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TCB#0</a:t>
            </a:r>
          </a:p>
        </p:txBody>
      </p:sp>
    </p:spTree>
    <p:extLst>
      <p:ext uri="{BB962C8B-B14F-4D97-AF65-F5344CB8AC3E}">
        <p14:creationId xmlns:p14="http://schemas.microsoft.com/office/powerpoint/2010/main" val="313228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398E-7C51-323F-A4CF-091BF0AE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B3DC8-4EE4-697B-0CFC-2CF9358E4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스레드 모델</a:t>
            </a:r>
            <a:r>
              <a:rPr lang="en-US" altLang="ko-KR" dirty="0"/>
              <a:t>(Multi-Thread Model) </a:t>
            </a:r>
            <a:r>
              <a:rPr lang="ko-KR" altLang="en-US" dirty="0"/>
              <a:t>조사해오기</a:t>
            </a:r>
            <a:endParaRPr lang="en-US" altLang="ko-KR" dirty="0"/>
          </a:p>
          <a:p>
            <a:pPr lvl="1"/>
            <a:r>
              <a:rPr lang="ko-KR" altLang="en-US" dirty="0"/>
              <a:t>커널의 쓰레드와 어플리케이션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r>
              <a:rPr lang="ko-KR" altLang="en-US" dirty="0"/>
              <a:t> 수준의 쓰레드</a:t>
            </a:r>
            <a:r>
              <a:rPr lang="en-US" altLang="ko-KR" dirty="0"/>
              <a:t>(ex java Thread) </a:t>
            </a:r>
            <a:r>
              <a:rPr lang="ko-KR" altLang="en-US" dirty="0"/>
              <a:t>사이의 관계를 매핑하는 모델로</a:t>
            </a:r>
            <a:r>
              <a:rPr lang="en-US" altLang="ko-KR" dirty="0"/>
              <a:t>, </a:t>
            </a:r>
            <a:r>
              <a:rPr lang="ko-KR" altLang="en-US" dirty="0"/>
              <a:t>다대다</a:t>
            </a:r>
            <a:r>
              <a:rPr lang="en-US" altLang="ko-KR" dirty="0"/>
              <a:t>, </a:t>
            </a:r>
            <a:r>
              <a:rPr lang="ko-KR" altLang="en-US" dirty="0"/>
              <a:t>다대일</a:t>
            </a:r>
            <a:r>
              <a:rPr lang="en-US" altLang="ko-KR" dirty="0"/>
              <a:t>, </a:t>
            </a:r>
            <a:r>
              <a:rPr lang="ko-KR" altLang="en-US" dirty="0"/>
              <a:t>일대일 모델이 존재하는데</a:t>
            </a:r>
            <a:r>
              <a:rPr lang="en-US" altLang="ko-KR" dirty="0"/>
              <a:t>, </a:t>
            </a:r>
            <a:r>
              <a:rPr lang="ko-KR" altLang="en-US" dirty="0"/>
              <a:t>이에 대하여 조사하고 정리하기</a:t>
            </a:r>
            <a:endParaRPr lang="en-US" altLang="ko-KR" dirty="0"/>
          </a:p>
          <a:p>
            <a:r>
              <a:rPr lang="en-US" altLang="ko-KR" dirty="0"/>
              <a:t>Work</a:t>
            </a:r>
            <a:r>
              <a:rPr lang="ko-KR" altLang="en-US" dirty="0"/>
              <a:t> </a:t>
            </a:r>
            <a:r>
              <a:rPr lang="en-US" altLang="ko-KR" dirty="0"/>
              <a:t>Stealing </a:t>
            </a:r>
            <a:r>
              <a:rPr lang="ko-KR" altLang="en-US" dirty="0"/>
              <a:t>모델 조사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58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1D07-D653-1300-73BE-6FB3CD68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동시성 이슈</a:t>
            </a:r>
            <a:r>
              <a:rPr lang="en-US" altLang="ko-KR" dirty="0"/>
              <a:t>(Concurrency Issue)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3442-D5C6-99BC-6E33-5E2CD8DF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멀티쓰레드 상황에서 충분한 동기화가 되어 있지 않은 경우</a:t>
            </a:r>
            <a:r>
              <a:rPr lang="en-US" altLang="ko-KR" dirty="0"/>
              <a:t>, </a:t>
            </a:r>
            <a:r>
              <a:rPr lang="ko-KR" altLang="en-US" dirty="0"/>
              <a:t>발생할 수 있는 이상 현상</a:t>
            </a:r>
            <a:endParaRPr lang="en-US" altLang="ko-KR" dirty="0"/>
          </a:p>
          <a:p>
            <a:r>
              <a:rPr lang="ko-KR" altLang="en-US" dirty="0"/>
              <a:t>동시성 이슈는</a:t>
            </a:r>
            <a:r>
              <a:rPr lang="en-US" altLang="ko-KR" dirty="0"/>
              <a:t>, </a:t>
            </a:r>
            <a:r>
              <a:rPr lang="ko-KR" altLang="en-US" dirty="0"/>
              <a:t>상황에 따라서 발생할 수도 있고</a:t>
            </a:r>
            <a:r>
              <a:rPr lang="en-US" altLang="ko-KR" dirty="0"/>
              <a:t>, </a:t>
            </a:r>
            <a:r>
              <a:rPr lang="ko-KR" altLang="en-US" dirty="0"/>
              <a:t>발생하지 않을 수도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이는 쓰레드 스케줄링 및 상황에 따라 다르기 때문에</a:t>
            </a:r>
            <a:r>
              <a:rPr lang="en-US" altLang="ko-KR" dirty="0"/>
              <a:t>, </a:t>
            </a:r>
            <a:r>
              <a:rPr lang="ko-KR" altLang="en-US" dirty="0"/>
              <a:t>한 번 발생할 경우</a:t>
            </a:r>
            <a:r>
              <a:rPr lang="en-US" altLang="ko-KR" dirty="0"/>
              <a:t>, </a:t>
            </a:r>
            <a:r>
              <a:rPr lang="ko-KR" altLang="en-US" dirty="0"/>
              <a:t>디버깅이 매우 어려움</a:t>
            </a:r>
            <a:endParaRPr lang="en-US" altLang="ko-KR" dirty="0"/>
          </a:p>
          <a:p>
            <a:r>
              <a:rPr lang="ko-KR" altLang="en-US" dirty="0"/>
              <a:t>종류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경쟁조건</a:t>
            </a:r>
            <a:r>
              <a:rPr lang="en-US" altLang="ko-KR" dirty="0"/>
              <a:t>(Race condition)</a:t>
            </a:r>
          </a:p>
          <a:p>
            <a:pPr lvl="1"/>
            <a:r>
              <a:rPr lang="ko-KR" altLang="en-US" dirty="0"/>
              <a:t>데드락</a:t>
            </a:r>
            <a:r>
              <a:rPr lang="en-US" altLang="ko-KR" dirty="0"/>
              <a:t>(Dead lock)</a:t>
            </a:r>
          </a:p>
          <a:p>
            <a:pPr lvl="1"/>
            <a:r>
              <a:rPr lang="ko-KR" altLang="en-US" dirty="0"/>
              <a:t>라이브락</a:t>
            </a:r>
            <a:r>
              <a:rPr lang="en-US" altLang="ko-KR" dirty="0"/>
              <a:t>(</a:t>
            </a:r>
            <a:r>
              <a:rPr lang="en-US" altLang="ko-KR" dirty="0" err="1"/>
              <a:t>Livelock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기아</a:t>
            </a:r>
            <a:r>
              <a:rPr lang="en-US" altLang="ko-KR" dirty="0"/>
              <a:t>(Starvation)</a:t>
            </a:r>
          </a:p>
        </p:txBody>
      </p:sp>
    </p:spTree>
    <p:extLst>
      <p:ext uri="{BB962C8B-B14F-4D97-AF65-F5344CB8AC3E}">
        <p14:creationId xmlns:p14="http://schemas.microsoft.com/office/powerpoint/2010/main" val="1861929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BC56-D60F-C07B-FE90-6ACA067D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경쟁 조건</a:t>
            </a:r>
            <a:r>
              <a:rPr lang="en-US" altLang="ko-KR" dirty="0"/>
              <a:t>(Race Condition)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99018-AC87-1E6F-0EAE-55ABCD3C5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쓰레드 스케줄링 상태에 따라서 결과가 달라지는 현상</a:t>
            </a:r>
            <a:endParaRPr lang="en-US" altLang="ko-KR" dirty="0"/>
          </a:p>
          <a:p>
            <a:r>
              <a:rPr lang="ko-KR" altLang="en-US" dirty="0"/>
              <a:t>동기화되지 않은 공유 변수에 여러 쓰레드가 동시에 접근하여</a:t>
            </a:r>
            <a:r>
              <a:rPr lang="en-US" altLang="ko-KR" dirty="0"/>
              <a:t>, </a:t>
            </a:r>
            <a:r>
              <a:rPr lang="ko-KR" altLang="en-US" dirty="0"/>
              <a:t>데이터를 조작하는 경우</a:t>
            </a:r>
            <a:r>
              <a:rPr lang="en-US" altLang="ko-KR" dirty="0"/>
              <a:t>, </a:t>
            </a:r>
            <a:r>
              <a:rPr lang="ko-KR" altLang="en-US" dirty="0"/>
              <a:t>발생할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8238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4A02-624D-5E8F-0B5C-6B839075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데드락</a:t>
            </a:r>
            <a:r>
              <a:rPr lang="en-US" altLang="ko-KR" dirty="0"/>
              <a:t>(Dead Lock)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08080-761A-FE73-EB1D-CBF05925F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634" y="1690689"/>
            <a:ext cx="11983366" cy="5101998"/>
          </a:xfrm>
        </p:spPr>
        <p:txBody>
          <a:bodyPr/>
          <a:lstStyle/>
          <a:p>
            <a:r>
              <a:rPr lang="ko-KR" altLang="en-US" sz="2000" dirty="0"/>
              <a:t>두 개 이상의 쓰레드가 락을 획득한 채로</a:t>
            </a:r>
            <a:r>
              <a:rPr lang="en-US" altLang="ko-KR" sz="2000" dirty="0"/>
              <a:t>, </a:t>
            </a:r>
            <a:r>
              <a:rPr lang="ko-KR" altLang="en-US" sz="2000" dirty="0"/>
              <a:t>락을 놓지 않고</a:t>
            </a:r>
            <a:r>
              <a:rPr lang="en-US" altLang="ko-KR" sz="2000" dirty="0"/>
              <a:t>, </a:t>
            </a:r>
            <a:r>
              <a:rPr lang="ko-KR" altLang="en-US" sz="2000" dirty="0"/>
              <a:t>다른 쓰레드가 점유한 락을 기다리는 경우</a:t>
            </a:r>
            <a:r>
              <a:rPr lang="en-US" altLang="ko-KR" sz="2000" dirty="0"/>
              <a:t>, </a:t>
            </a:r>
            <a:r>
              <a:rPr lang="ko-KR" altLang="en-US" sz="2000" dirty="0"/>
              <a:t>발생할 수 있음</a:t>
            </a:r>
            <a:r>
              <a:rPr lang="en-US" altLang="ko-KR" sz="2000" dirty="0"/>
              <a:t>.</a:t>
            </a:r>
          </a:p>
          <a:p>
            <a:endParaRPr lang="en-GB" dirty="0"/>
          </a:p>
        </p:txBody>
      </p:sp>
      <p:pic>
        <p:nvPicPr>
          <p:cNvPr id="2052" name="Picture 4" descr="Introduction of Deadlock in Operating System - GeeksforGeeks">
            <a:extLst>
              <a:ext uri="{FF2B5EF4-FFF2-40B4-BE49-F238E27FC236}">
                <a16:creationId xmlns:a16="http://schemas.microsoft.com/office/drawing/2014/main" id="{E75D6684-81F0-4373-C1DE-B8ED3BF4E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886" y="2593813"/>
            <a:ext cx="528637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992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식사하는 철학자 문제 - 나무위키">
            <a:extLst>
              <a:ext uri="{FF2B5EF4-FFF2-40B4-BE49-F238E27FC236}">
                <a16:creationId xmlns:a16="http://schemas.microsoft.com/office/drawing/2014/main" id="{854A272A-2445-96A3-CF06-1C0D67E3A0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463" y="0"/>
            <a:ext cx="6548437" cy="663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73342F-F111-F99F-BE2B-A95D621548FC}"/>
              </a:ext>
            </a:extLst>
          </p:cNvPr>
          <p:cNvSpPr txBox="1"/>
          <p:nvPr/>
        </p:nvSpPr>
        <p:spPr>
          <a:xfrm>
            <a:off x="718457" y="270588"/>
            <a:ext cx="465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식사하는 철학자 문제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91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7789C-7AB7-42A6-8AC9-4953582E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What dose it mean to execute a program?</a:t>
            </a:r>
            <a:endParaRPr lang="ko-KR" altLang="en-US" sz="40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771DDE2-340F-4C2D-BB33-64BFFB258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Process(</a:t>
            </a:r>
            <a:r>
              <a:rPr lang="ko-KR" altLang="en-US" dirty="0"/>
              <a:t>프로세스</a:t>
            </a:r>
            <a:r>
              <a:rPr lang="en-US" altLang="ko-KR" dirty="0"/>
              <a:t>)</a:t>
            </a:r>
            <a:r>
              <a:rPr lang="ko-KR" altLang="en-US" dirty="0"/>
              <a:t>를 생성하고</a:t>
            </a:r>
            <a:r>
              <a:rPr lang="en-US" altLang="ko-KR" dirty="0"/>
              <a:t>, </a:t>
            </a:r>
            <a:r>
              <a:rPr lang="ko-KR" altLang="en-US" dirty="0"/>
              <a:t>운영체제가 이를 관리하도록 하는 것</a:t>
            </a:r>
          </a:p>
        </p:txBody>
      </p:sp>
    </p:spTree>
    <p:extLst>
      <p:ext uri="{BB962C8B-B14F-4D97-AF65-F5344CB8AC3E}">
        <p14:creationId xmlns:p14="http://schemas.microsoft.com/office/powerpoint/2010/main" val="853490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458A-9FE4-C07D-0888-7B8153F5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라이브락</a:t>
            </a:r>
            <a:r>
              <a:rPr lang="en-US" altLang="ko-KR" dirty="0"/>
              <a:t>(</a:t>
            </a:r>
            <a:r>
              <a:rPr lang="en-US" altLang="ko-KR" dirty="0" err="1"/>
              <a:t>livelock</a:t>
            </a:r>
            <a:r>
              <a:rPr lang="en-US" altLang="ko-KR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2C0C6-A31E-967E-C534-9B29F5B49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i="0" dirty="0">
                <a:solidFill>
                  <a:srgbClr val="3B4045"/>
                </a:solidFill>
                <a:effectLst/>
                <a:latin typeface="-apple-system"/>
              </a:rPr>
              <a:t>A </a:t>
            </a:r>
            <a:r>
              <a:rPr lang="en-US" altLang="ko-KR" b="1" i="0" dirty="0" err="1">
                <a:solidFill>
                  <a:srgbClr val="3B4045"/>
                </a:solidFill>
                <a:effectLst/>
                <a:latin typeface="-apple-system"/>
              </a:rPr>
              <a:t>livelock</a:t>
            </a:r>
            <a:r>
              <a:rPr lang="en-US" altLang="ko-KR" b="0" i="0" dirty="0">
                <a:solidFill>
                  <a:srgbClr val="3B4045"/>
                </a:solidFill>
                <a:effectLst/>
                <a:latin typeface="-apple-system"/>
              </a:rPr>
              <a:t> is similar to a deadlock, except that the states of the processes involved in the </a:t>
            </a:r>
            <a:r>
              <a:rPr lang="en-US" altLang="ko-KR" b="0" i="0" dirty="0" err="1">
                <a:solidFill>
                  <a:srgbClr val="3B4045"/>
                </a:solidFill>
                <a:effectLst/>
                <a:latin typeface="-apple-system"/>
              </a:rPr>
              <a:t>livelock</a:t>
            </a:r>
            <a:r>
              <a:rPr lang="en-US" altLang="ko-KR" b="0" i="0" dirty="0">
                <a:solidFill>
                  <a:srgbClr val="3B4045"/>
                </a:solidFill>
                <a:effectLst/>
                <a:latin typeface="-apple-system"/>
              </a:rPr>
              <a:t> constantly change with regard to one another, </a:t>
            </a:r>
            <a:r>
              <a:rPr lang="en-US" altLang="ko-KR" sz="3600" b="1" i="0" dirty="0">
                <a:solidFill>
                  <a:srgbClr val="3B4045"/>
                </a:solidFill>
                <a:effectLst/>
                <a:latin typeface="-apple-system"/>
              </a:rPr>
              <a:t>none progressing</a:t>
            </a:r>
          </a:p>
          <a:p>
            <a:r>
              <a:rPr lang="ko-KR" altLang="en-US" sz="2400" dirty="0"/>
              <a:t>활동성</a:t>
            </a:r>
            <a:r>
              <a:rPr lang="en-US" altLang="ko-KR" sz="2400" dirty="0"/>
              <a:t>(liveness)</a:t>
            </a:r>
            <a:r>
              <a:rPr lang="ko-KR" altLang="en-US" sz="2400" dirty="0"/>
              <a:t>에 문제가 발생한 경우</a:t>
            </a:r>
            <a:r>
              <a:rPr lang="en-US" altLang="ko-KR" sz="2400" dirty="0"/>
              <a:t>, </a:t>
            </a:r>
            <a:r>
              <a:rPr lang="ko-KR" altLang="en-US" sz="2400" dirty="0"/>
              <a:t>라이브락에 걸렸다고 볼 수 있음</a:t>
            </a:r>
            <a:r>
              <a:rPr lang="en-US" altLang="ko-KR" sz="2400" dirty="0"/>
              <a:t>. </a:t>
            </a:r>
          </a:p>
          <a:p>
            <a:pPr lvl="1"/>
            <a:r>
              <a:rPr lang="ko-KR" altLang="en-US" sz="2000" dirty="0"/>
              <a:t>여러 쓰레드가 특정 조건에서만 그 다음 행동이 가능하도록 되어 있고</a:t>
            </a:r>
            <a:r>
              <a:rPr lang="en-US" altLang="ko-KR" sz="2000" dirty="0"/>
              <a:t>, </a:t>
            </a:r>
            <a:r>
              <a:rPr lang="ko-KR" altLang="en-US" sz="2000" dirty="0"/>
              <a:t>각 쓰레드가 서로 다른 상태로 계속 변경하는 경우</a:t>
            </a:r>
            <a:r>
              <a:rPr lang="en-US" altLang="ko-KR" sz="2000" dirty="0"/>
              <a:t>, </a:t>
            </a:r>
            <a:r>
              <a:rPr lang="ko-KR" altLang="en-US" sz="2000" dirty="0"/>
              <a:t>라이브락에 빠질 수 있음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활동성이란</a:t>
            </a:r>
            <a:r>
              <a:rPr lang="en-US" altLang="ko-KR" sz="2000" dirty="0"/>
              <a:t>,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원하는 행동이 결국에는 행해진다는 의미로</a:t>
            </a:r>
            <a:r>
              <a:rPr lang="en-US" altLang="ko-KR" sz="2000" dirty="0"/>
              <a:t>, </a:t>
            </a:r>
            <a:r>
              <a:rPr lang="ko-KR" altLang="en-US" sz="2000" dirty="0"/>
              <a:t>코드가 무한 반복에 빠진 경우</a:t>
            </a:r>
            <a:r>
              <a:rPr lang="en-US" altLang="ko-KR" sz="2000" dirty="0"/>
              <a:t>, </a:t>
            </a:r>
            <a:r>
              <a:rPr lang="ko-KR" altLang="en-US" sz="2000" dirty="0"/>
              <a:t>활동성에 장애가 발생했다고 볼 수 있음</a:t>
            </a:r>
            <a:r>
              <a:rPr lang="en-US" altLang="ko-KR" sz="2000" dirty="0"/>
              <a:t>.</a:t>
            </a:r>
          </a:p>
          <a:p>
            <a:pPr lvl="2"/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ko-KR" altLang="en-US" sz="1800" dirty="0"/>
              <a:t>무한 반복문에 빠진 코드</a:t>
            </a:r>
            <a:endParaRPr lang="en-US" altLang="ko-KR" sz="18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3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3C48-D1E6-6268-29C0-9545CE9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기아 상태</a:t>
            </a:r>
            <a:r>
              <a:rPr lang="en-US" altLang="ko-KR" dirty="0"/>
              <a:t>(Starvation)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08A32-032F-48BC-430A-2941F61E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쓰레드가 자원을 오랜시간</a:t>
            </a:r>
            <a:r>
              <a:rPr lang="en-US" altLang="ko-KR" dirty="0"/>
              <a:t>, </a:t>
            </a:r>
            <a:r>
              <a:rPr lang="ko-KR" altLang="en-US" dirty="0"/>
              <a:t>혹은 영원히 할당받지 못하는 경우</a:t>
            </a:r>
            <a:r>
              <a:rPr lang="en-US" altLang="ko-KR" dirty="0"/>
              <a:t>, </a:t>
            </a:r>
            <a:r>
              <a:rPr lang="ko-KR" altLang="en-US" dirty="0"/>
              <a:t>기아 상태에 빠질 수 있음</a:t>
            </a:r>
            <a:endParaRPr lang="en-US" altLang="ko-KR" dirty="0"/>
          </a:p>
          <a:p>
            <a:r>
              <a:rPr lang="ko-KR" altLang="en-US" dirty="0"/>
              <a:t>쓰레드에는 우선순위를 설정할 수 있는 기능이 있는데</a:t>
            </a:r>
            <a:r>
              <a:rPr lang="en-US" altLang="ko-KR" dirty="0"/>
              <a:t>, </a:t>
            </a:r>
            <a:r>
              <a:rPr lang="ko-KR" altLang="en-US" dirty="0"/>
              <a:t>이를 잘 못 활용할 경우</a:t>
            </a:r>
            <a:r>
              <a:rPr lang="en-US" altLang="ko-KR" dirty="0"/>
              <a:t>, </a:t>
            </a:r>
            <a:r>
              <a:rPr lang="ko-KR" altLang="en-US" dirty="0"/>
              <a:t>자원이 충분치 않다면</a:t>
            </a:r>
            <a:r>
              <a:rPr lang="en-US" altLang="ko-KR" dirty="0"/>
              <a:t>, </a:t>
            </a:r>
            <a:r>
              <a:rPr lang="ko-KR" altLang="en-US" dirty="0"/>
              <a:t>우선순위가 낮은 쓰레드는 영원히 스케줄러에게 </a:t>
            </a:r>
            <a:r>
              <a:rPr lang="en-US" altLang="ko-KR" dirty="0"/>
              <a:t>CPU </a:t>
            </a:r>
            <a:r>
              <a:rPr lang="ko-KR" altLang="en-US" dirty="0"/>
              <a:t>및 자원을 할당받지 못할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930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7789C-7AB7-42A6-8AC9-4953582E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What dose it mean to execute a program?</a:t>
            </a:r>
            <a:endParaRPr lang="ko-KR" altLang="en-US" sz="4000" dirty="0"/>
          </a:p>
        </p:txBody>
      </p:sp>
      <p:pic>
        <p:nvPicPr>
          <p:cNvPr id="1026" name="Picture 2" descr="Stack Memory">
            <a:extLst>
              <a:ext uri="{FF2B5EF4-FFF2-40B4-BE49-F238E27FC236}">
                <a16:creationId xmlns:a16="http://schemas.microsoft.com/office/drawing/2014/main" id="{4675F823-DC35-4DCF-AF8A-DAE34D9705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6952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92A664-FA96-4DBF-8985-D1F66DDC563F}"/>
              </a:ext>
            </a:extLst>
          </p:cNvPr>
          <p:cNvSpPr txBox="1"/>
          <p:nvPr/>
        </p:nvSpPr>
        <p:spPr>
          <a:xfrm>
            <a:off x="7032396" y="1564849"/>
            <a:ext cx="49396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process memory is divided into four sections for efficient operation: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en-US" altLang="ko-KR" b="1" dirty="0"/>
              <a:t>The text category</a:t>
            </a:r>
            <a:r>
              <a:rPr lang="en-US" altLang="ko-KR" dirty="0"/>
              <a:t> is composed of integrated program code, which is read from fixed storage when the program is launched.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b="1" dirty="0"/>
              <a:t>The data class</a:t>
            </a:r>
            <a:r>
              <a:rPr lang="en-US" altLang="ko-KR" dirty="0"/>
              <a:t> is made up of global and static variables, distributed and executed before the main action.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b="1" dirty="0"/>
              <a:t>Heap</a:t>
            </a:r>
            <a:r>
              <a:rPr lang="en-US" altLang="ko-KR" dirty="0"/>
              <a:t> is used for flexible, or dynamic memory allocation and is managed by calls to new, delete, malloc, free, etc.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en-US" altLang="ko-KR" b="1" dirty="0"/>
              <a:t>The stack </a:t>
            </a:r>
            <a:r>
              <a:rPr lang="en-US" altLang="ko-KR" dirty="0"/>
              <a:t>is used for local variables. The space in the stack is reserved for local variables when it is announced.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66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AEDD0-8B33-40D2-92D7-E971F1BB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8ED73-44DC-4E76-B2FC-6161B7E95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운영체제의 의하여 관리되는 </a:t>
            </a:r>
            <a:r>
              <a:rPr lang="ko-KR" altLang="en-US" dirty="0" err="1"/>
              <a:t>자료구조로써</a:t>
            </a:r>
            <a:r>
              <a:rPr lang="en-US" altLang="ko-KR" dirty="0"/>
              <a:t>, </a:t>
            </a:r>
            <a:r>
              <a:rPr lang="ko-KR" altLang="en-US" dirty="0"/>
              <a:t>프로그램을 시작하는데 필요한 데이터 및 컨텍스트 정보</a:t>
            </a:r>
            <a:r>
              <a:rPr lang="en-US" altLang="ko-KR" dirty="0"/>
              <a:t>(</a:t>
            </a:r>
            <a:r>
              <a:rPr lang="ko-KR" altLang="en-US" dirty="0"/>
              <a:t>레지스터 정보</a:t>
            </a:r>
            <a:r>
              <a:rPr lang="en-US" altLang="ko-KR" dirty="0"/>
              <a:t>, PC(program counter) </a:t>
            </a:r>
            <a:r>
              <a:rPr lang="ko-KR" altLang="en-US" dirty="0"/>
              <a:t>등이 저장된다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9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ACE-AF1E-DA6B-03B6-A3DD8630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PCB</a:t>
            </a:r>
          </a:p>
        </p:txBody>
      </p:sp>
      <p:pic>
        <p:nvPicPr>
          <p:cNvPr id="4" name="Picture 2" descr="Process Control Block in Operating System">
            <a:extLst>
              <a:ext uri="{FF2B5EF4-FFF2-40B4-BE49-F238E27FC236}">
                <a16:creationId xmlns:a16="http://schemas.microsoft.com/office/drawing/2014/main" id="{0ABC1478-3EBD-18F5-57FF-F8D97A363B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426" y="1825625"/>
            <a:ext cx="55991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01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AC132-B5BF-4228-BA51-9DA608A2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Programing?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C606A2-26E5-4B49-B359-513BD9C9D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프로세스가 메모리에 동시에 상주할 수 있으며</a:t>
            </a:r>
            <a:r>
              <a:rPr lang="en-US" altLang="ko-KR" dirty="0"/>
              <a:t>, </a:t>
            </a:r>
            <a:r>
              <a:rPr lang="ko-KR" altLang="en-US" dirty="0"/>
              <a:t>이 경우</a:t>
            </a:r>
            <a:r>
              <a:rPr lang="en-US" altLang="ko-KR" dirty="0"/>
              <a:t>, </a:t>
            </a:r>
            <a:r>
              <a:rPr lang="ko-KR" altLang="en-US" dirty="0"/>
              <a:t>운영체제는 미리 정의된 알고리즘에 의하여 프로세스를 선택하고</a:t>
            </a:r>
            <a:r>
              <a:rPr lang="en-US" altLang="ko-KR" dirty="0"/>
              <a:t>, CPU</a:t>
            </a:r>
            <a:r>
              <a:rPr lang="ko-KR" altLang="en-US" dirty="0"/>
              <a:t>를 할당한다</a:t>
            </a:r>
            <a:endParaRPr lang="en-US" altLang="ko-KR" dirty="0"/>
          </a:p>
          <a:p>
            <a:r>
              <a:rPr lang="ko-KR" altLang="en-US" dirty="0"/>
              <a:t>코어를 하나만 가진 </a:t>
            </a:r>
            <a:r>
              <a:rPr lang="en-US" altLang="ko-KR" dirty="0"/>
              <a:t>CPU</a:t>
            </a:r>
            <a:r>
              <a:rPr lang="ko-KR" altLang="en-US" dirty="0"/>
              <a:t>는 한 순간 하나의 프로세스만 실행할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 때문에</a:t>
            </a:r>
            <a:r>
              <a:rPr lang="en-US" altLang="ko-KR" dirty="0"/>
              <a:t>, </a:t>
            </a:r>
            <a:r>
              <a:rPr lang="ko-KR" altLang="en-US" dirty="0"/>
              <a:t>운영체제는 </a:t>
            </a:r>
            <a:r>
              <a:rPr lang="en-US" altLang="ko-KR" dirty="0"/>
              <a:t>Process Scheduling</a:t>
            </a:r>
            <a:r>
              <a:rPr lang="ko-KR" altLang="en-US" dirty="0"/>
              <a:t>을 통하여</a:t>
            </a:r>
            <a:r>
              <a:rPr lang="en-US" altLang="ko-KR" dirty="0"/>
              <a:t>, </a:t>
            </a:r>
            <a:r>
              <a:rPr lang="ko-KR" altLang="en-US" dirty="0"/>
              <a:t>가능한 </a:t>
            </a:r>
            <a:r>
              <a:rPr lang="en-US" altLang="ko-KR" dirty="0"/>
              <a:t>‘</a:t>
            </a:r>
            <a:r>
              <a:rPr lang="ko-KR" altLang="en-US" dirty="0"/>
              <a:t>공평하게</a:t>
            </a:r>
            <a:r>
              <a:rPr lang="en-US" altLang="ko-KR" dirty="0"/>
              <a:t>’ CPU</a:t>
            </a:r>
            <a:r>
              <a:rPr lang="ko-KR" altLang="en-US" dirty="0"/>
              <a:t>를 프로세스에게 할당한다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67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5E64-9051-47C0-B27C-DF228487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Scheduling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1FD8B-3774-4A25-A90F-E2138C588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Scheduling of processes/work is done to finish the work on time</a:t>
            </a:r>
          </a:p>
          <a:p>
            <a:r>
              <a:rPr lang="en-US" altLang="ko-KR" b="1" dirty="0"/>
              <a:t>CPU Scheduling</a:t>
            </a:r>
            <a:r>
              <a:rPr lang="en-US" altLang="ko-KR" dirty="0"/>
              <a:t> is a process that allows one process to use the CPU while another process is delayed (in standby) due to unavailability of any resources such as I / O </a:t>
            </a:r>
            <a:r>
              <a:rPr lang="en-US" altLang="ko-KR" dirty="0" err="1"/>
              <a:t>etc</a:t>
            </a:r>
            <a:r>
              <a:rPr lang="en-US" altLang="ko-KR" dirty="0"/>
              <a:t>, thus making full use of the CPU</a:t>
            </a:r>
          </a:p>
          <a:p>
            <a:r>
              <a:rPr lang="en-US" altLang="ko-KR" dirty="0"/>
              <a:t>The purpose of CPU Scheduling is to make the system more efficient, faster, and fairer.</a:t>
            </a:r>
          </a:p>
          <a:p>
            <a:r>
              <a:rPr lang="en-US" altLang="ko-KR" dirty="0"/>
              <a:t>It decides which task (or process) the CPU should work on at any given time</a:t>
            </a:r>
          </a:p>
          <a:p>
            <a:r>
              <a:rPr lang="en-US" altLang="ko-KR" dirty="0"/>
              <a:t>This is important because a CPU can only handle one task at a time, but there are usually many tasks that need to be processed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26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E2627-FE64-4115-9736-769365B5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Scheduling related issues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C200E-3423-49B1-83DA-7B17FF6EE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Context Switching</a:t>
            </a:r>
          </a:p>
          <a:p>
            <a:r>
              <a:rPr lang="en-US" altLang="ko-KR" dirty="0"/>
              <a:t>Priority(</a:t>
            </a:r>
            <a:r>
              <a:rPr lang="ko-KR" altLang="en-US" dirty="0"/>
              <a:t>우선순위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53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02E2F-484E-4753-B3EB-5E3B03D1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 </a:t>
            </a:r>
            <a:r>
              <a:rPr lang="en-US" altLang="ko-KR" dirty="0"/>
              <a:t>Scheduling</a:t>
            </a:r>
            <a:r>
              <a:rPr lang="ko-KR" altLang="en-US" dirty="0"/>
              <a:t> 종류</a:t>
            </a:r>
          </a:p>
        </p:txBody>
      </p:sp>
      <p:pic>
        <p:nvPicPr>
          <p:cNvPr id="2050" name="Picture 2" descr="Different types of CPU Scheduling Algorithms">
            <a:extLst>
              <a:ext uri="{FF2B5EF4-FFF2-40B4-BE49-F238E27FC236}">
                <a16:creationId xmlns:a16="http://schemas.microsoft.com/office/drawing/2014/main" id="{99B8737A-EC8B-42C4-A0D7-6C2C9FF4C2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074" y="1825625"/>
            <a:ext cx="795502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02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915</Words>
  <Application>Microsoft Office PowerPoint</Application>
  <PresentationFormat>Widescreen</PresentationFormat>
  <Paragraphs>78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-apple-system</vt:lpstr>
      <vt:lpstr>맑은 고딕</vt:lpstr>
      <vt:lpstr>Arial</vt:lpstr>
      <vt:lpstr>Office 테마</vt:lpstr>
      <vt:lpstr>Multi Threading</vt:lpstr>
      <vt:lpstr>What dose it mean to execute a program?</vt:lpstr>
      <vt:lpstr>What dose it mean to execute a program?</vt:lpstr>
      <vt:lpstr>프로세스란?</vt:lpstr>
      <vt:lpstr>PCB</vt:lpstr>
      <vt:lpstr>Multi Programing?</vt:lpstr>
      <vt:lpstr>CPU Scheduling</vt:lpstr>
      <vt:lpstr>CPU Scheduling related issues</vt:lpstr>
      <vt:lpstr>CPU Scheduling 종류</vt:lpstr>
      <vt:lpstr>Process(Thread) State</vt:lpstr>
      <vt:lpstr>CPU Intensive vs IO Intensive</vt:lpstr>
      <vt:lpstr>What is Thread?</vt:lpstr>
      <vt:lpstr>TCB(Thread Control Block)</vt:lpstr>
      <vt:lpstr>PowerPoint Presentation</vt:lpstr>
      <vt:lpstr>과제 </vt:lpstr>
      <vt:lpstr>동시성 이슈(Concurrency Issue)</vt:lpstr>
      <vt:lpstr>경쟁 조건(Race Condition)</vt:lpstr>
      <vt:lpstr>데드락(Dead Lock)</vt:lpstr>
      <vt:lpstr>PowerPoint Presentation</vt:lpstr>
      <vt:lpstr>라이브락(livelock)</vt:lpstr>
      <vt:lpstr>기아 상태(Starvation)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Threading</dc:title>
  <dc:creator>현일 조</dc:creator>
  <cp:lastModifiedBy>lookhkh37@gmail.com</cp:lastModifiedBy>
  <cp:revision>8</cp:revision>
  <dcterms:created xsi:type="dcterms:W3CDTF">2024-09-20T10:09:08Z</dcterms:created>
  <dcterms:modified xsi:type="dcterms:W3CDTF">2024-09-20T16:03:20Z</dcterms:modified>
</cp:coreProperties>
</file>