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58" r:id="rId5"/>
    <p:sldId id="265" r:id="rId6"/>
    <p:sldId id="266" r:id="rId7"/>
    <p:sldId id="264" r:id="rId8"/>
    <p:sldId id="262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523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EACE-847A-4F03-899D-850B056C42FF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E38B4-F827-48FD-9C71-892AE46CA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8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3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RDBMS</a:t>
            </a:r>
            <a:r>
              <a:rPr lang="ko-KR" altLang="en-US" dirty="0"/>
              <a:t> 상에서 유저에게 권한을 부여할 때 주로 사용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카페에서 신입 알바생이 재고 주문울 본인의 휴대폰에서 마구잡이로 할 수 있다면</a:t>
            </a:r>
            <a:r>
              <a:rPr lang="en-US" altLang="ko-KR" dirty="0"/>
              <a:t>? </a:t>
            </a:r>
            <a:r>
              <a:rPr lang="ko-KR" altLang="en-US" dirty="0"/>
              <a:t>관리가 되지 않을 거임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제품별로</a:t>
            </a:r>
            <a:r>
              <a:rPr lang="en-US" altLang="ko-KR" dirty="0"/>
              <a:t>, </a:t>
            </a:r>
            <a:r>
              <a:rPr lang="ko-KR" altLang="en-US" dirty="0"/>
              <a:t>제공하는 기능이나 함수가 다 다름</a:t>
            </a:r>
            <a:r>
              <a:rPr lang="en-US" altLang="ko-KR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9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7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CREATE TABLE `</a:t>
            </a:r>
            <a:r>
              <a:rPr lang="en-GB" altLang="ko-KR" dirty="0" err="1"/>
              <a:t>company_system</a:t>
            </a:r>
            <a:r>
              <a:rPr lang="en-GB" altLang="ko-KR" dirty="0"/>
              <a:t>` (  `</a:t>
            </a:r>
            <a:r>
              <a:rPr lang="en-GB" altLang="ko-KR" dirty="0" err="1"/>
              <a:t>employ_name</a:t>
            </a:r>
            <a:r>
              <a:rPr lang="en-GB" altLang="ko-KR" dirty="0"/>
              <a:t>` VARCHAR(30) NOT NULL,  `</a:t>
            </a:r>
            <a:r>
              <a:rPr lang="en-GB" altLang="ko-KR" dirty="0" err="1"/>
              <a:t>employ_age</a:t>
            </a:r>
            <a:r>
              <a:rPr lang="en-GB" altLang="ko-KR" dirty="0"/>
              <a:t>` INT NULL,  `</a:t>
            </a:r>
            <a:r>
              <a:rPr lang="en-GB" altLang="ko-KR" dirty="0" err="1"/>
              <a:t>employ_id</a:t>
            </a:r>
            <a:r>
              <a:rPr lang="en-GB" altLang="ko-KR" dirty="0"/>
              <a:t>` INT NOT NULL,  `</a:t>
            </a:r>
            <a:r>
              <a:rPr lang="en-GB" altLang="ko-KR" dirty="0" err="1"/>
              <a:t>dept_name</a:t>
            </a:r>
            <a:r>
              <a:rPr lang="en-GB" altLang="ko-KR" dirty="0"/>
              <a:t>` VARCHAR(45) NULL,  `</a:t>
            </a:r>
            <a:r>
              <a:rPr lang="en-GB" altLang="ko-KR" dirty="0" err="1"/>
              <a:t>dept_created_date</a:t>
            </a:r>
            <a:r>
              <a:rPr lang="en-GB" altLang="ko-KR" dirty="0"/>
              <a:t>` DATETIME NULL,  PRIMARY KEY (`</a:t>
            </a:r>
            <a:r>
              <a:rPr lang="en-GB" altLang="ko-KR" dirty="0" err="1"/>
              <a:t>employ_id</a:t>
            </a:r>
            <a:r>
              <a:rPr lang="en-GB" altLang="ko-KR" dirty="0"/>
              <a:t>`),  UNIQUE INDEX `</a:t>
            </a:r>
            <a:r>
              <a:rPr lang="en-GB" altLang="ko-KR" dirty="0" err="1"/>
              <a:t>employ_id_UNIQUE</a:t>
            </a:r>
            <a:r>
              <a:rPr lang="en-GB" altLang="ko-KR" dirty="0"/>
              <a:t>` (`</a:t>
            </a:r>
            <a:r>
              <a:rPr lang="en-GB" altLang="ko-KR" dirty="0" err="1"/>
              <a:t>employ_id</a:t>
            </a:r>
            <a:r>
              <a:rPr lang="en-GB" altLang="ko-KR" dirty="0"/>
              <a:t>` ASC) VISIBLE)ENGINE = </a:t>
            </a:r>
            <a:r>
              <a:rPr lang="en-GB" altLang="ko-KR" dirty="0" err="1"/>
              <a:t>InnoDBDEFAULT</a:t>
            </a:r>
            <a:r>
              <a:rPr lang="en-GB" altLang="ko-KR" dirty="0"/>
              <a:t> CHARACTER SET = utf8COLLATE = utf8_bin;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2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2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9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9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en-US" altLang="ko-KR" dirty="0"/>
              <a:t>DDL </a:t>
            </a:r>
            <a:r>
              <a:rPr lang="ko-KR" altLang="en-US" dirty="0"/>
              <a:t>작업은 </a:t>
            </a:r>
            <a:r>
              <a:rPr lang="en-US" altLang="ko-KR" dirty="0"/>
              <a:t>GUI </a:t>
            </a:r>
            <a:r>
              <a:rPr lang="ko-KR" altLang="en-US" dirty="0"/>
              <a:t>툴을 이용하여 작업하기 때문에</a:t>
            </a:r>
            <a:r>
              <a:rPr lang="en-US" altLang="ko-KR" dirty="0"/>
              <a:t>, </a:t>
            </a:r>
            <a:r>
              <a:rPr lang="ko-KR" altLang="en-US" dirty="0"/>
              <a:t>문법 그 자체를 외우는 것은 큰 의미가 없음</a:t>
            </a:r>
            <a:r>
              <a:rPr lang="en-US" altLang="ko-KR" dirty="0"/>
              <a:t>. </a:t>
            </a:r>
            <a:r>
              <a:rPr lang="ko-KR" altLang="en-US" dirty="0"/>
              <a:t>대신</a:t>
            </a:r>
            <a:r>
              <a:rPr lang="en-US" altLang="ko-KR" dirty="0"/>
              <a:t>, DDL</a:t>
            </a:r>
            <a:r>
              <a:rPr lang="ko-KR" altLang="en-US" dirty="0"/>
              <a:t>이 의미하는 것이 무엇이고</a:t>
            </a:r>
            <a:r>
              <a:rPr lang="en-US" altLang="ko-KR" dirty="0"/>
              <a:t>, </a:t>
            </a:r>
            <a:r>
              <a:rPr lang="ko-KR" altLang="en-US" dirty="0"/>
              <a:t>무엇을 할 수 있는지 전체적인 개념을 기억해두고</a:t>
            </a:r>
            <a:r>
              <a:rPr lang="en-US" altLang="ko-KR" dirty="0"/>
              <a:t>, </a:t>
            </a:r>
            <a:r>
              <a:rPr lang="ko-KR" altLang="en-US" dirty="0"/>
              <a:t>필요할 때마다 인터넷을 통해 찾아서 작업하는 것이 효율적</a:t>
            </a:r>
            <a:endParaRPr lang="en-US" altLang="ko-KR" dirty="0"/>
          </a:p>
          <a:p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테이블 생성 및 변경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및 데이터베이스 생성 등의 사항을 변경하고자 할 때 사용</a:t>
            </a:r>
            <a:endParaRPr lang="en-GB" altLang="ko-K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4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D941-9AF6-2D14-C07F-6C4F3D27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6C18C-2892-E905-E762-2AB71AD9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712D-FF7B-4534-ECB6-FBD9412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2DB6-5B67-6FDC-3B96-7D16F261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4672-AB8B-BEEB-40F7-FB5288DE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0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6D73-252D-E577-8DA8-6853FB7D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FC259-08AC-4398-445D-6EECF81D4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0C16-B476-3BB6-32C7-61813A53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E89C-4EA3-A442-CE87-B8692186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548E-FFB5-5972-6D76-CE4CF926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503BF-B471-2B53-15C3-F45F5470E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6ED0B-5BC0-A1E8-2E46-98096B2E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BF3E-8EBF-98B2-07CD-FE910EC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278E-D086-2FB4-4A1C-8387F6BE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8EB5-BE10-42FD-342A-1D3319D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6928-A25F-53C8-A792-4E4FBD68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7971-1B4B-EE77-281D-466A4CA8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E7CC-F74E-C288-2D92-80B4D80A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2990-1F7A-B552-9C1D-8A61B53D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7628-EB45-DE08-71A6-D9CC5BFB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17BD-19A9-7074-D492-8609F303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EA38-B0D3-5962-4D8F-02962D65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A02C-BC7D-5933-1189-EB87230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263B-61DA-0DC2-B9A8-C484628D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343B-4B98-DAE5-7887-C5691BE4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8EB1-F090-2F82-7105-67B4F4B0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910D-CC0B-62B9-EC90-B8EDB94EF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34FC-4B38-5E8C-A950-ED030D4C5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488A6-3737-7F1E-5950-9FECF40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8BB5B-F658-B8BA-8F82-1FFA9C0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0C977-9654-02B5-6B3E-414224D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EAE7-FD02-33B0-BF5A-AAEC9274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7AE6-F411-AC0F-26EB-1206F119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7B4CF-66C6-3A75-4D04-82830056C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C4F0-2919-643A-64E5-D5B7E6A8F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8FCBC-AE91-E15D-1566-E58298BB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475C5-EE78-CAAA-F6D4-779B83B5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A81BF-F13F-4C72-0A72-CC034C19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A21AD-53C8-D74D-C27F-F5C0D00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BD0-4C6A-3657-E4C0-F8109A15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9E705-53CD-BD78-CFF4-4332641E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9D638-1F9A-31D7-2E74-B845B25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BB38-95CB-EA92-B7E1-86D99EA8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E5EDC-404A-2788-7EBC-665FFEF3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4BE38-4B34-4B39-8090-865EE5D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8949E-E404-4863-8450-FD655F05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03B-43FB-47BC-6587-F3D8164D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0BCC-3BFF-DD5B-44CC-FEEB5C40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06BB-700D-374F-53C1-CEFEA4F1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0887D-FD77-87B1-71C5-626DC7DE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1C70-F375-8E20-0543-7918A018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D508-0113-1EBE-C880-865DDFCA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42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2138-5F2F-D584-982C-0A56B5E7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2D997-EDA9-FEDF-2C09-0DDAFC771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E8C2-7BBD-6E6F-FD8A-ED1A5112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03D02-DA9A-C363-F8A1-5EC2436E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AE149-AE87-31C3-C880-3B1F6AC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0EBD-F8AC-493A-1293-36E7F767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1AD8C-94D9-1E6A-3D4C-A86B2340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1369-FD98-D625-B14A-9A169B1B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26E6-E921-9B74-972B-15F6A9E14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8C6B5-D173-4EAE-9712-BBBC67C1F3FA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BC70-B481-47CC-7126-186FE7202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289B-B871-7DC0-C0BB-438890CA5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0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72D7-B97C-82E0-B81D-79E3DFF95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AC69-2853-D383-4E71-CA7461B78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조현일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88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E354-62C3-B58F-D005-9B2EBCF3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EFFC-9BE1-912C-21E2-B69D5306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b="1" i="1" dirty="0"/>
              <a:t>호환성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sz="2000" dirty="0"/>
              <a:t>ANSI SQL</a:t>
            </a:r>
            <a:r>
              <a:rPr lang="ko-KR" altLang="en-US" sz="2000" dirty="0"/>
              <a:t>은 서로 다른 데이터베이스 시스템 간의 호환성을 높이기 위해 만들어졌습니다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ANSI SQL </a:t>
            </a:r>
            <a:r>
              <a:rPr lang="ko-KR" altLang="en-US" sz="2000" dirty="0"/>
              <a:t>표준을 따르면</a:t>
            </a:r>
            <a:r>
              <a:rPr lang="en-US" altLang="ko-KR" sz="2000" dirty="0"/>
              <a:t>, Oracle, MySQL, PostgreSQL </a:t>
            </a:r>
            <a:r>
              <a:rPr lang="ko-KR" altLang="en-US" sz="2000" dirty="0"/>
              <a:t>등 여러 데이터베이스에서 같은 </a:t>
            </a:r>
            <a:r>
              <a:rPr lang="en-US" altLang="ko-KR" sz="2000" dirty="0"/>
              <a:t>SQL </a:t>
            </a:r>
            <a:r>
              <a:rPr lang="ko-KR" altLang="en-US" sz="2000" dirty="0"/>
              <a:t>문을 사용할 수 있어야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i="1" dirty="0"/>
              <a:t>표준화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데이터베이스 벤더들이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따르도록 권장함으로써</a:t>
            </a:r>
            <a:r>
              <a:rPr lang="en-US" altLang="ko-KR" sz="2000" dirty="0"/>
              <a:t>, SQL</a:t>
            </a:r>
            <a:r>
              <a:rPr lang="ko-KR" altLang="en-US" sz="2000" dirty="0"/>
              <a:t>을 사용하는 방식에 일관성을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통해 개발자는 한 데이터베이스에서 다른 데이터베이스로 쉽게 전환할 수 있게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i="1" dirty="0"/>
              <a:t>확장성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대부분의 데이터베이스 시스템은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기본으로 지원하지만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각 시스템은 고유한 기능을 추가로 제공하는 확장된 </a:t>
            </a:r>
            <a:r>
              <a:rPr lang="en-US" altLang="ko-KR" sz="2000" dirty="0"/>
              <a:t>SQL</a:t>
            </a:r>
            <a:r>
              <a:rPr lang="ko-KR" altLang="en-US" sz="2000" dirty="0"/>
              <a:t>도 가지고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Oracle</a:t>
            </a:r>
            <a:r>
              <a:rPr lang="ko-KR" altLang="en-US" sz="2000" dirty="0"/>
              <a:t>이나 </a:t>
            </a:r>
            <a:r>
              <a:rPr lang="en-US" altLang="ko-KR" sz="2000" dirty="0"/>
              <a:t>SQL Server</a:t>
            </a:r>
            <a:r>
              <a:rPr lang="ko-KR" altLang="en-US" sz="2000" dirty="0"/>
              <a:t>에는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 외에도 그들만의 고유한 </a:t>
            </a:r>
            <a:r>
              <a:rPr lang="en-US" altLang="ko-KR" sz="2000" dirty="0"/>
              <a:t>SQL </a:t>
            </a:r>
            <a:r>
              <a:rPr lang="ko-KR" altLang="en-US" sz="2000" dirty="0"/>
              <a:t>문법이나 기능이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기본적인 </a:t>
            </a:r>
            <a:r>
              <a:rPr lang="en-US" altLang="ko-KR" sz="2000" dirty="0"/>
              <a:t>SQL</a:t>
            </a:r>
            <a:r>
              <a:rPr lang="ko-KR" altLang="en-US" sz="2000" dirty="0"/>
              <a:t>은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따르기 때문에 대부분의 쿼리 문법은 일관성을 유지합니다</a:t>
            </a:r>
            <a:r>
              <a:rPr lang="en-US" altLang="ko-KR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8110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B7F-BA1F-8BCA-674D-64DE5CC9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B47B-EB66-1D58-8C18-BA0742DC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관계형 데이터베이스의 이름에서 알 수 있듯이</a:t>
            </a:r>
            <a:r>
              <a:rPr lang="en-US" altLang="ko-KR" dirty="0"/>
              <a:t>, RDBMS</a:t>
            </a:r>
            <a:r>
              <a:rPr lang="ko-KR" altLang="en-US" dirty="0"/>
              <a:t>에서는</a:t>
            </a:r>
            <a:r>
              <a:rPr lang="en-US" altLang="ko-KR" dirty="0"/>
              <a:t>, </a:t>
            </a:r>
            <a:r>
              <a:rPr lang="ko-KR" altLang="en-US" dirty="0"/>
              <a:t>데이터를 저장 및 관리할 때</a:t>
            </a:r>
            <a:r>
              <a:rPr lang="en-US" altLang="ko-KR" dirty="0"/>
              <a:t>, </a:t>
            </a:r>
            <a:r>
              <a:rPr lang="ko-KR" altLang="en-US" dirty="0"/>
              <a:t>테이블간의 논리적 연결을 이용함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정규화라고 표현하며</a:t>
            </a:r>
            <a:r>
              <a:rPr lang="en-US" altLang="ko-KR" dirty="0"/>
              <a:t>, </a:t>
            </a:r>
            <a:r>
              <a:rPr lang="ko-KR" altLang="en-US" dirty="0"/>
              <a:t>그 반대는 비정규화라고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11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5186-4E03-9895-0808-0207C4E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임직원 관리 데이터베이스 구축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ADA3-4F23-7559-FD5F-54F5AFD2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회사 임직원 정보를 관리할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회사의 부서 정보를 관리할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회사의 임직원이 어떤 부서에 소속되어 관리되어야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같은 요구사항을 하나의 테이블을 이용해서 만들면 어떻게 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44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441FF-7BFC-8903-240A-55446DC5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56" y="1925331"/>
            <a:ext cx="8907234" cy="22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C9D4-54B7-793A-2ECA-05D132D2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정규화되지 않은 테이블의 단점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3CC6-4AE7-3776-BB9D-A1352434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14437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데이터 중복</a:t>
            </a:r>
            <a:r>
              <a:rPr lang="en-US" altLang="ko-KR" sz="1800" b="1" dirty="0"/>
              <a:t>(Duplicate Data)</a:t>
            </a:r>
          </a:p>
          <a:p>
            <a:pPr lvl="1"/>
            <a:r>
              <a:rPr lang="ko-KR" altLang="en-US" sz="1600" dirty="0"/>
              <a:t>같은 데이터가 여러 테이블에 중복되어 저장될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 정보가 여러 주문 레코드에 반복해서 저장되면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크기가 불필요하게 증가하고 관리가 어려워집니다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2. </a:t>
            </a:r>
            <a:r>
              <a:rPr lang="ko-KR" altLang="en-US" sz="1800" b="1" dirty="0"/>
              <a:t>데이터 불일치</a:t>
            </a:r>
            <a:r>
              <a:rPr lang="en-US" altLang="ko-KR" sz="1800" b="1" dirty="0"/>
              <a:t>(Data Inconsistency)</a:t>
            </a:r>
          </a:p>
          <a:p>
            <a:pPr lvl="1"/>
            <a:r>
              <a:rPr lang="ko-KR" altLang="en-US" sz="1600" dirty="0"/>
              <a:t>중복 데이터가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데이터만 수정되었을 때 나머지 데이터는 여전히 오래된 상태로 남아 있을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고객의 주소가 여러 주문 레코드에 저장되어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한 곳에서 주소를 변경했을 때 다른 곳의 주소는 업데이트되지 않아 불일치가 발생할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3. </a:t>
            </a:r>
            <a:r>
              <a:rPr lang="ko-KR" altLang="en-US" sz="1800" b="1" dirty="0"/>
              <a:t>데이터 무결성 문제</a:t>
            </a:r>
            <a:r>
              <a:rPr lang="en-US" altLang="ko-KR" sz="1800" b="1" dirty="0"/>
              <a:t>(Data Integrity Issues)</a:t>
            </a:r>
          </a:p>
          <a:p>
            <a:pPr lvl="1"/>
            <a:r>
              <a:rPr lang="ko-KR" altLang="en-US" sz="1600" dirty="0"/>
              <a:t>데이터의 무결성을 유지하기 어려워질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중복된 데이터를 수정하는 과정에서 실수가 발생하면 데이터가 불완전해지거나 잘못된 정보가 저장될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4. </a:t>
            </a:r>
            <a:r>
              <a:rPr lang="ko-KR" altLang="en-US" sz="1800" b="1" dirty="0"/>
              <a:t>비효율적인 쿼리 성능</a:t>
            </a:r>
          </a:p>
          <a:p>
            <a:pPr lvl="1"/>
            <a:r>
              <a:rPr lang="ko-KR" altLang="en-US" sz="1600" dirty="0"/>
              <a:t>중복 데이터로 인해 쿼리 성능이 저하될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데이터가 여러 곳에 분산되어 저장되면 쿼리 실행 시 더 많은 데이터 접근이 필요해져</a:t>
            </a:r>
            <a:r>
              <a:rPr lang="en-US" altLang="ko-KR" sz="1600" dirty="0"/>
              <a:t>, </a:t>
            </a:r>
            <a:r>
              <a:rPr lang="ko-KR" altLang="en-US" sz="1600" dirty="0"/>
              <a:t>성능이 저하될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5. </a:t>
            </a:r>
            <a:r>
              <a:rPr lang="ko-KR" altLang="en-US" sz="1800" b="1" dirty="0"/>
              <a:t>데이터 추가 및 삭제의 어려움</a:t>
            </a:r>
          </a:p>
          <a:p>
            <a:pPr lvl="1"/>
            <a:r>
              <a:rPr lang="ko-KR" altLang="en-US" sz="1600" dirty="0"/>
              <a:t>중복된 데이터로 인해 데이터 추가와 삭제 작업이 복잡해질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 정보를 변경해야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중복된 고객 정보를 모두 찾아서 업데이트해야 하므로 번거롭고 오류가 발생할 위험이 커집니다</a:t>
            </a:r>
            <a:r>
              <a:rPr lang="en-US" altLang="ko-KR" sz="1600" dirty="0"/>
              <a:t>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764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5CEE-0545-C15C-9B00-C811A43E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정규화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FD06-D900-63A8-3706-26A45BF4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기존의 비정규화 테이블을 정규화하여</a:t>
            </a:r>
            <a:r>
              <a:rPr lang="en-US" altLang="ko-KR" dirty="0"/>
              <a:t>, </a:t>
            </a:r>
            <a:r>
              <a:rPr lang="ko-KR" altLang="en-US" dirty="0"/>
              <a:t>테이블을 분리하고</a:t>
            </a:r>
            <a:r>
              <a:rPr lang="en-US" altLang="ko-KR" dirty="0"/>
              <a:t>, </a:t>
            </a:r>
            <a:r>
              <a:rPr lang="ko-KR" altLang="en-US" dirty="0"/>
              <a:t>테이블간의 논리적 연결을 통해</a:t>
            </a:r>
            <a:r>
              <a:rPr lang="en-US" altLang="ko-KR" dirty="0"/>
              <a:t>, </a:t>
            </a:r>
            <a:r>
              <a:rPr lang="ko-KR" altLang="en-US" dirty="0"/>
              <a:t>데이터를 관리</a:t>
            </a:r>
            <a:endParaRPr lang="en-US" altLang="ko-KR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36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318F-8FF2-580A-20AA-37BB6D0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정규화 이후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1A23E-9A3A-2A22-8516-5E9143AC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89" y="3148012"/>
            <a:ext cx="2619375" cy="56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7E2E7-D690-707A-E22E-CEA8146D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34" y="3148012"/>
            <a:ext cx="2562225" cy="8667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631FB-F92F-B784-A2CA-4E51843EFC0B}"/>
              </a:ext>
            </a:extLst>
          </p:cNvPr>
          <p:cNvCxnSpPr>
            <a:stCxn id="8" idx="3"/>
          </p:cNvCxnSpPr>
          <p:nvPr/>
        </p:nvCxnSpPr>
        <p:spPr>
          <a:xfrm flipV="1">
            <a:off x="5114559" y="3581399"/>
            <a:ext cx="209843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9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EC9-9D02-139C-5859-DAB9402C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종류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77A4-E81C-5924-F074-88506F3C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DML</a:t>
            </a:r>
          </a:p>
          <a:p>
            <a:r>
              <a:rPr lang="en-GB" dirty="0"/>
              <a:t>DDL</a:t>
            </a:r>
          </a:p>
          <a:p>
            <a:r>
              <a:rPr lang="en-GB" dirty="0"/>
              <a:t>DCL….</a:t>
            </a:r>
          </a:p>
        </p:txBody>
      </p:sp>
    </p:spTree>
    <p:extLst>
      <p:ext uri="{BB962C8B-B14F-4D97-AF65-F5344CB8AC3E}">
        <p14:creationId xmlns:p14="http://schemas.microsoft.com/office/powerpoint/2010/main" val="394440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F73-7BD7-68E7-5743-4EB50571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DDL(Data Definition Language)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578D9-1BF2-B67A-5AF9-DF523BE4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452" y="1837348"/>
            <a:ext cx="8253063" cy="4351338"/>
          </a:xfrm>
        </p:spPr>
      </p:pic>
    </p:spTree>
    <p:extLst>
      <p:ext uri="{BB962C8B-B14F-4D97-AF65-F5344CB8AC3E}">
        <p14:creationId xmlns:p14="http://schemas.microsoft.com/office/powerpoint/2010/main" val="239560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5396-E745-5960-D544-1B22E719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DCL(Data Control Language)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525D6-0EAF-B1DD-FE25-268C27A9A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737" y="2548731"/>
            <a:ext cx="10296525" cy="2905125"/>
          </a:xfrm>
        </p:spPr>
      </p:pic>
    </p:spTree>
    <p:extLst>
      <p:ext uri="{BB962C8B-B14F-4D97-AF65-F5344CB8AC3E}">
        <p14:creationId xmlns:p14="http://schemas.microsoft.com/office/powerpoint/2010/main" val="121297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91C9-6C4C-94BE-F89C-0882EF9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EB98-ED77-B73B-8A89-7BD52C44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RDBMS </a:t>
            </a:r>
            <a:r>
              <a:rPr lang="ko-KR" altLang="en-US" dirty="0"/>
              <a:t>상의 데이터를 관리하고</a:t>
            </a:r>
            <a:r>
              <a:rPr lang="en-US" altLang="ko-KR" dirty="0"/>
              <a:t>, </a:t>
            </a:r>
            <a:r>
              <a:rPr lang="ko-KR" altLang="en-US" dirty="0"/>
              <a:t>사용하기 위하여 사용하는 프로그래밍 언어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DML (Data Manipulation Language): </a:t>
            </a:r>
            <a:r>
              <a:rPr lang="ko-KR" altLang="en-US" dirty="0"/>
              <a:t>데이터 저장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검색 등</a:t>
            </a:r>
            <a:endParaRPr lang="en-US" altLang="ko-KR" dirty="0"/>
          </a:p>
          <a:p>
            <a:pPr lvl="1"/>
            <a:r>
              <a:rPr lang="en-US" altLang="ko-KR" dirty="0"/>
              <a:t>DDL (Data Definition Language): </a:t>
            </a:r>
            <a:r>
              <a:rPr lang="ko-KR" altLang="en-US" sz="2000" dirty="0"/>
              <a:t>테이블 정의</a:t>
            </a:r>
            <a:r>
              <a:rPr lang="en-US" altLang="ko-KR" sz="2000" dirty="0"/>
              <a:t>, </a:t>
            </a:r>
            <a:r>
              <a:rPr lang="ko-KR" altLang="en-US" sz="2000" dirty="0"/>
              <a:t>테이블 수정</a:t>
            </a:r>
            <a:r>
              <a:rPr lang="en-US" altLang="ko-KR" sz="2000" dirty="0"/>
              <a:t>, Database </a:t>
            </a:r>
            <a:r>
              <a:rPr lang="ko-KR" altLang="en-US" sz="2000" dirty="0"/>
              <a:t>생성 등</a:t>
            </a:r>
            <a:endParaRPr lang="en-US" altLang="ko-KR" dirty="0"/>
          </a:p>
          <a:p>
            <a:pPr lvl="1"/>
            <a:r>
              <a:rPr lang="en-US" altLang="ko-KR" dirty="0"/>
              <a:t>DCL (Data Control Language): </a:t>
            </a:r>
            <a:r>
              <a:rPr lang="ko-KR" altLang="en-US" dirty="0"/>
              <a:t>유저 권한 설정 등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C9D-97A6-9EC7-44E4-E7C2C36F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권한이란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8E20-DD4B-10E0-C7D5-953AD589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RDBMS</a:t>
            </a:r>
            <a:r>
              <a:rPr lang="ko-KR" altLang="en-US" dirty="0"/>
              <a:t>에 </a:t>
            </a:r>
            <a:r>
              <a:rPr lang="en-US" altLang="ko-KR" dirty="0"/>
              <a:t>DML,DCL,DDL </a:t>
            </a:r>
            <a:r>
              <a:rPr lang="ko-KR" altLang="en-US" dirty="0"/>
              <a:t>등 무엇인가 처리를 하기 위해선</a:t>
            </a:r>
            <a:r>
              <a:rPr lang="en-US" altLang="ko-KR" dirty="0"/>
              <a:t>, RDBMS</a:t>
            </a:r>
            <a:r>
              <a:rPr lang="ko-KR" altLang="en-US" dirty="0"/>
              <a:t>에 접속해야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접속한 유저가 가지고 있는 권한에 따라서</a:t>
            </a:r>
            <a:r>
              <a:rPr lang="en-US" altLang="ko-KR" dirty="0"/>
              <a:t>, </a:t>
            </a:r>
            <a:r>
              <a:rPr lang="ko-KR" altLang="en-US" dirty="0"/>
              <a:t>수행할 수 있는 작업에 제한이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하는 이유는</a:t>
            </a:r>
            <a:r>
              <a:rPr lang="en-US" altLang="ko-KR" dirty="0"/>
              <a:t>, RDBMS</a:t>
            </a:r>
            <a:r>
              <a:rPr lang="ko-KR" altLang="en-US" dirty="0"/>
              <a:t>를 관리하기 위함이며</a:t>
            </a:r>
            <a:r>
              <a:rPr lang="en-US" altLang="ko-KR" dirty="0"/>
              <a:t>, </a:t>
            </a:r>
            <a:r>
              <a:rPr lang="ko-KR" altLang="en-US" dirty="0"/>
              <a:t>적절한 권한 부여를 해주어야 함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참고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-GB" altLang="ko-KR" b="0" i="0" dirty="0">
                <a:solidFill>
                  <a:srgbClr val="1F1F1F"/>
                </a:solidFill>
                <a:effectLst/>
                <a:latin typeface="Google Sans"/>
              </a:rPr>
              <a:t>RBAC(Role Based Access Control)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dirty="0"/>
              <a:t>사용자 개개인에게 권한을 부여하는 것은 쉬운 작업이 아니기 때문에</a:t>
            </a:r>
            <a:r>
              <a:rPr lang="en-US" altLang="ko-KR" dirty="0"/>
              <a:t>, </a:t>
            </a:r>
            <a:r>
              <a:rPr lang="ko-KR" altLang="en-US" dirty="0"/>
              <a:t>역할을 생성하고</a:t>
            </a:r>
            <a:r>
              <a:rPr lang="en-US" altLang="ko-KR" dirty="0"/>
              <a:t>, </a:t>
            </a:r>
            <a:r>
              <a:rPr lang="ko-KR" altLang="en-US" dirty="0"/>
              <a:t>역할에 대한 권한을 부여한 후</a:t>
            </a:r>
            <a:r>
              <a:rPr lang="en-US" altLang="ko-KR" dirty="0"/>
              <a:t>, </a:t>
            </a:r>
            <a:r>
              <a:rPr lang="ko-KR" altLang="en-US" dirty="0"/>
              <a:t>이를 사용자 계정에 부여하는 방법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User icon PNG and SVG Vector ...">
            <a:extLst>
              <a:ext uri="{FF2B5EF4-FFF2-40B4-BE49-F238E27FC236}">
                <a16:creationId xmlns:a16="http://schemas.microsoft.com/office/drawing/2014/main" id="{D1D15CD1-9E38-26A5-13AC-ABFA9C0D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381599" y="2440687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, Object, Emoticon, Symbol, Technology, Electronics Accessory,  Communication, Computer Icon, Object, Emoticon, Symbol png | PNGWing">
            <a:extLst>
              <a:ext uri="{FF2B5EF4-FFF2-40B4-BE49-F238E27FC236}">
                <a16:creationId xmlns:a16="http://schemas.microsoft.com/office/drawing/2014/main" id="{23A8F579-A7F8-AB2C-7D16-CA9863BB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931728" y="2440687"/>
            <a:ext cx="1861458" cy="1861459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0BC944-F263-02A8-E800-870A01E24067}"/>
              </a:ext>
            </a:extLst>
          </p:cNvPr>
          <p:cNvSpPr/>
          <p:nvPr/>
        </p:nvSpPr>
        <p:spPr>
          <a:xfrm>
            <a:off x="3866470" y="1803525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97C81-E84C-9BDF-B4A6-3F36C2715671}"/>
              </a:ext>
            </a:extLst>
          </p:cNvPr>
          <p:cNvSpPr/>
          <p:nvPr/>
        </p:nvSpPr>
        <p:spPr>
          <a:xfrm>
            <a:off x="3843338" y="3012621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JDBC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946FC-BA3C-2214-C840-0865C676F010}"/>
              </a:ext>
            </a:extLst>
          </p:cNvPr>
          <p:cNvSpPr/>
          <p:nvPr/>
        </p:nvSpPr>
        <p:spPr>
          <a:xfrm>
            <a:off x="3843338" y="4221717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210EEF-7661-C431-9E50-C245731D4731}"/>
              </a:ext>
            </a:extLst>
          </p:cNvPr>
          <p:cNvCxnSpPr/>
          <p:nvPr/>
        </p:nvCxnSpPr>
        <p:spPr>
          <a:xfrm>
            <a:off x="2162628" y="3318925"/>
            <a:ext cx="1143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99EA72-571B-1204-5BAC-1BF8E3378190}"/>
              </a:ext>
            </a:extLst>
          </p:cNvPr>
          <p:cNvSpPr txBox="1"/>
          <p:nvPr/>
        </p:nvSpPr>
        <p:spPr>
          <a:xfrm>
            <a:off x="2408465" y="2957584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12E8DF-176B-F40C-2856-BB1CF2DB81F5}"/>
              </a:ext>
            </a:extLst>
          </p:cNvPr>
          <p:cNvCxnSpPr>
            <a:cxnSpLocks/>
          </p:cNvCxnSpPr>
          <p:nvPr/>
        </p:nvCxnSpPr>
        <p:spPr>
          <a:xfrm>
            <a:off x="6096000" y="3285921"/>
            <a:ext cx="2656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3D18D-6A7F-70F7-7805-51E543423123}"/>
              </a:ext>
            </a:extLst>
          </p:cNvPr>
          <p:cNvSpPr/>
          <p:nvPr/>
        </p:nvSpPr>
        <p:spPr>
          <a:xfrm>
            <a:off x="3420836" y="1409786"/>
            <a:ext cx="2351314" cy="40112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57ACF-4C45-1FA7-5ADD-53FE08AFC4DD}"/>
              </a:ext>
            </a:extLst>
          </p:cNvPr>
          <p:cNvSpPr txBox="1"/>
          <p:nvPr/>
        </p:nvSpPr>
        <p:spPr>
          <a:xfrm>
            <a:off x="3420836" y="995514"/>
            <a:ext cx="255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RDBMS</a:t>
            </a:r>
            <a:r>
              <a:rPr lang="ko-KR" altLang="en-US" sz="1600" dirty="0"/>
              <a:t> </a:t>
            </a:r>
            <a:r>
              <a:rPr lang="en-US" altLang="ko-KR" sz="1600" dirty="0"/>
              <a:t>Client</a:t>
            </a:r>
            <a:r>
              <a:rPr lang="ko-KR" altLang="en-US" sz="1600" dirty="0"/>
              <a:t> </a:t>
            </a:r>
            <a:r>
              <a:rPr lang="en-US" altLang="ko-KR" sz="1600" dirty="0"/>
              <a:t>Program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6592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7F05-666F-3260-CC2C-C177B89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RDBMS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E6C-4B61-B5F7-B83D-1989470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데이터를 체계적으로 저장하고 관리할 수 있는 시스템으로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형태로 저장</a:t>
            </a:r>
            <a:r>
              <a:rPr lang="en-US" altLang="ko-KR" sz="2000" dirty="0"/>
              <a:t>, </a:t>
            </a:r>
            <a:r>
              <a:rPr lang="ko-KR" altLang="en-US" sz="2000" dirty="0"/>
              <a:t>관리한다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구성요소</a:t>
            </a:r>
            <a:endParaRPr lang="en-US" altLang="ko-KR" sz="2000" dirty="0"/>
          </a:p>
          <a:p>
            <a:pPr lvl="1"/>
            <a:r>
              <a:rPr lang="ko-KR" altLang="en-US" sz="1600" b="1" dirty="0"/>
              <a:t>데이터베이스</a:t>
            </a:r>
            <a:endParaRPr lang="en-US" altLang="ko-KR" sz="1600" b="1" dirty="0"/>
          </a:p>
          <a:p>
            <a:pPr lvl="2"/>
            <a:r>
              <a:rPr lang="ko-KR" altLang="en-US" sz="1200" b="1" dirty="0"/>
              <a:t>논리적으로 동일한 테이블의 집합</a:t>
            </a:r>
            <a:endParaRPr lang="en-US" altLang="ko-KR" sz="1200" b="1" dirty="0"/>
          </a:p>
          <a:p>
            <a:pPr lvl="1"/>
            <a:r>
              <a:rPr lang="ko-KR" altLang="en-US" sz="1600" b="1" dirty="0"/>
              <a:t>스키마</a:t>
            </a:r>
            <a:endParaRPr lang="en-US" altLang="ko-KR" sz="1600" b="1" dirty="0"/>
          </a:p>
          <a:p>
            <a:pPr lvl="2"/>
            <a:r>
              <a:rPr lang="ko-KR" altLang="en-US" sz="1200" dirty="0"/>
              <a:t>테이블의 논리적 구조를 정의하며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테이블의 이름 및 속성</a:t>
            </a:r>
            <a:r>
              <a:rPr lang="en-US" altLang="ko-KR" sz="1200" dirty="0"/>
              <a:t>, </a:t>
            </a:r>
            <a:r>
              <a:rPr lang="ko-KR" altLang="en-US" sz="1200" dirty="0"/>
              <a:t>설정 정보 등을 나타낸다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600" b="1" dirty="0"/>
              <a:t>테이블</a:t>
            </a:r>
            <a:r>
              <a:rPr lang="en-US" altLang="ko-KR" sz="1600" b="1" dirty="0"/>
              <a:t> </a:t>
            </a:r>
          </a:p>
          <a:p>
            <a:pPr lvl="2"/>
            <a:r>
              <a:rPr lang="ko-KR" altLang="en-US" sz="1200" dirty="0"/>
              <a:t>행</a:t>
            </a:r>
            <a:r>
              <a:rPr lang="en-US" altLang="ko-KR" sz="1200" dirty="0"/>
              <a:t>(row)</a:t>
            </a:r>
            <a:r>
              <a:rPr lang="ko-KR" altLang="en-US" sz="1200" dirty="0"/>
              <a:t>과 열</a:t>
            </a:r>
            <a:r>
              <a:rPr lang="en-US" altLang="ko-KR" sz="1200" dirty="0"/>
              <a:t>(column)</a:t>
            </a:r>
            <a:r>
              <a:rPr lang="ko-KR" altLang="en-US" sz="1200" dirty="0"/>
              <a:t>로 데이터를 관리한다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행은 개별 데이터 항목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사람 한 명의 정보</a:t>
            </a:r>
            <a:r>
              <a:rPr lang="en-US" altLang="ko-KR" sz="1200" dirty="0"/>
              <a:t>)</a:t>
            </a:r>
            <a:r>
              <a:rPr lang="ko-KR" altLang="en-US" sz="1200" dirty="0"/>
              <a:t>을 나타내고</a:t>
            </a:r>
            <a:r>
              <a:rPr lang="en-US" altLang="ko-KR" sz="1200" dirty="0"/>
              <a:t>, </a:t>
            </a:r>
            <a:r>
              <a:rPr lang="ko-KR" altLang="en-US" sz="1200" dirty="0"/>
              <a:t>열은 그 데이터의 속성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주소 등</a:t>
            </a:r>
            <a:r>
              <a:rPr lang="en-US" altLang="ko-KR" sz="1200" dirty="0"/>
              <a:t>)</a:t>
            </a:r>
            <a:r>
              <a:rPr lang="ko-KR" altLang="en-US" sz="1200" dirty="0"/>
              <a:t>을 나타낸다</a:t>
            </a:r>
            <a:r>
              <a:rPr lang="en-US" altLang="ko-KR" sz="1200" dirty="0"/>
              <a:t>..</a:t>
            </a:r>
          </a:p>
          <a:p>
            <a:pPr lvl="1"/>
            <a:r>
              <a:rPr lang="ko-KR" altLang="en-US" sz="1600" b="1" dirty="0"/>
              <a:t>기본 키</a:t>
            </a:r>
            <a:r>
              <a:rPr lang="en-US" altLang="ko-KR" sz="1600" b="1" dirty="0"/>
              <a:t>(Primary Key)</a:t>
            </a:r>
          </a:p>
          <a:p>
            <a:pPr lvl="2"/>
            <a:r>
              <a:rPr lang="ko-KR" altLang="en-US" sz="1600" dirty="0"/>
              <a:t>테이블에서 각 행을 고유하게 식별하는 열이나 열들의 조합입니다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기본 키는 중복될 수 없고</a:t>
            </a:r>
            <a:r>
              <a:rPr lang="en-US" altLang="ko-KR" sz="1600" dirty="0"/>
              <a:t>, null </a:t>
            </a:r>
            <a:r>
              <a:rPr lang="ko-KR" altLang="en-US" sz="1600" dirty="0"/>
              <a:t>값을 가질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"</a:t>
            </a:r>
            <a:r>
              <a:rPr lang="ko-KR" altLang="en-US" sz="1600" dirty="0"/>
              <a:t>고객 </a:t>
            </a:r>
            <a:r>
              <a:rPr lang="en-US" altLang="ko-KR" sz="1600" dirty="0"/>
              <a:t>ID"</a:t>
            </a:r>
            <a:r>
              <a:rPr lang="ko-KR" altLang="en-US" sz="1600" dirty="0"/>
              <a:t>는 고유하므로 기본 키로 사용될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외래 키</a:t>
            </a:r>
            <a:r>
              <a:rPr lang="en-US" altLang="ko-KR" sz="1600" b="1" dirty="0"/>
              <a:t>(Foreign Key)</a:t>
            </a:r>
          </a:p>
          <a:p>
            <a:pPr lvl="2"/>
            <a:r>
              <a:rPr lang="ko-KR" altLang="en-US" sz="1600" dirty="0"/>
              <a:t>다른 테이블의 기본 키를 참조하는 열입니다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외래 키는 두 테이블 간의 관계를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예를 들어 주문 테이블에서 </a:t>
            </a:r>
            <a:r>
              <a:rPr lang="en-US" altLang="ko-KR" sz="1600" dirty="0"/>
              <a:t>"</a:t>
            </a:r>
            <a:r>
              <a:rPr lang="ko-KR" altLang="en-US" sz="1600" dirty="0"/>
              <a:t>고객 </a:t>
            </a:r>
            <a:r>
              <a:rPr lang="en-US" altLang="ko-KR" sz="1600" dirty="0"/>
              <a:t>ID"</a:t>
            </a:r>
            <a:r>
              <a:rPr lang="ko-KR" altLang="en-US" sz="1600" dirty="0"/>
              <a:t>는 고객 테이블의 기본 키를 참조하는 외래 키일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3410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3C71-A2FB-FBC5-FA67-77306E1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21"/>
            <a:ext cx="10515600" cy="132556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1F0A0-10B1-75CC-7DE9-964322F3C756}"/>
              </a:ext>
            </a:extLst>
          </p:cNvPr>
          <p:cNvSpPr/>
          <p:nvPr/>
        </p:nvSpPr>
        <p:spPr>
          <a:xfrm>
            <a:off x="2718708" y="1690689"/>
            <a:ext cx="3233057" cy="4449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 관리 데이터베이스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55DA7-7135-A64B-CBA6-7FF5A98E66C6}"/>
              </a:ext>
            </a:extLst>
          </p:cNvPr>
          <p:cNvSpPr/>
          <p:nvPr/>
        </p:nvSpPr>
        <p:spPr>
          <a:xfrm>
            <a:off x="6389915" y="1690688"/>
            <a:ext cx="3233057" cy="4449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 관리 데이터베이스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A31BF-AB83-EC01-2EA2-AA0D343E3041}"/>
              </a:ext>
            </a:extLst>
          </p:cNvPr>
          <p:cNvSpPr txBox="1"/>
          <p:nvPr/>
        </p:nvSpPr>
        <p:spPr>
          <a:xfrm>
            <a:off x="3102429" y="1321357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관리 데이터베이스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4F3AD-2746-002E-1942-185D803DD16E}"/>
              </a:ext>
            </a:extLst>
          </p:cNvPr>
          <p:cNvSpPr txBox="1"/>
          <p:nvPr/>
        </p:nvSpPr>
        <p:spPr>
          <a:xfrm>
            <a:off x="6656614" y="1320099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 관리 데이터베이스</a:t>
            </a:r>
            <a:endParaRPr lang="en-GB" dirty="0"/>
          </a:p>
        </p:txBody>
      </p:sp>
      <p:pic>
        <p:nvPicPr>
          <p:cNvPr id="3074" name="Picture 2" descr="Relational Database Design">
            <a:extLst>
              <a:ext uri="{FF2B5EF4-FFF2-40B4-BE49-F238E27FC236}">
                <a16:creationId xmlns:a16="http://schemas.microsoft.com/office/drawing/2014/main" id="{6211B57F-7DA7-59AD-0B65-C6A92283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08" y="2996293"/>
            <a:ext cx="3170611" cy="20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schema: SQL schema examples and best practices">
            <a:extLst>
              <a:ext uri="{FF2B5EF4-FFF2-40B4-BE49-F238E27FC236}">
                <a16:creationId xmlns:a16="http://schemas.microsoft.com/office/drawing/2014/main" id="{7E87DE5B-492C-8655-2B25-0D5D2613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14" y="3187473"/>
            <a:ext cx="2761656" cy="145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B2E263-9B02-3FE9-9066-83A1A8E43B74}"/>
              </a:ext>
            </a:extLst>
          </p:cNvPr>
          <p:cNvCxnSpPr/>
          <p:nvPr/>
        </p:nvCxnSpPr>
        <p:spPr>
          <a:xfrm>
            <a:off x="6109607" y="849085"/>
            <a:ext cx="0" cy="5821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D4397A-51FF-A0D3-FFAF-C9B489AD51D9}"/>
              </a:ext>
            </a:extLst>
          </p:cNvPr>
          <p:cNvSpPr txBox="1"/>
          <p:nvPr/>
        </p:nvSpPr>
        <p:spPr>
          <a:xfrm>
            <a:off x="5110843" y="359229"/>
            <a:ext cx="22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논리적으로 분리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33180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6C49-A64B-FEC4-6E72-C0FA1372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</a:t>
            </a:r>
            <a:r>
              <a:rPr lang="ko-KR" altLang="en-US" dirty="0"/>
              <a:t>데이터베이스 생성 및 관리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4C06-4019-14BF-5463-9CB3409D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베이스를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데이터베이스 목록을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데이터베이스 중 하나를 선택하고</a:t>
            </a:r>
            <a:r>
              <a:rPr lang="en-US" altLang="ko-KR" dirty="0"/>
              <a:t>, </a:t>
            </a:r>
            <a:r>
              <a:rPr lang="ko-KR" altLang="en-US" dirty="0"/>
              <a:t>테이블을 생성한다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57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) RDBMS - 테이블 구조/ 키/ 정규형/ Join">
            <a:extLst>
              <a:ext uri="{FF2B5EF4-FFF2-40B4-BE49-F238E27FC236}">
                <a16:creationId xmlns:a16="http://schemas.microsoft.com/office/drawing/2014/main" id="{48CB3048-CE0B-BFB5-4272-EF25D71D82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8" y="1777481"/>
            <a:ext cx="7235306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B468AB-ADF1-7662-CB7C-14F374997005}"/>
              </a:ext>
            </a:extLst>
          </p:cNvPr>
          <p:cNvSpPr/>
          <p:nvPr/>
        </p:nvSpPr>
        <p:spPr>
          <a:xfrm>
            <a:off x="5794979" y="2920482"/>
            <a:ext cx="4922393" cy="419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4D1B4-2108-B03D-BBF8-374F38B73828}"/>
              </a:ext>
            </a:extLst>
          </p:cNvPr>
          <p:cNvSpPr/>
          <p:nvPr/>
        </p:nvSpPr>
        <p:spPr>
          <a:xfrm>
            <a:off x="1102178" y="2310492"/>
            <a:ext cx="1436915" cy="2536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152534-170D-81AA-816D-6067EB895DFC}"/>
              </a:ext>
            </a:extLst>
          </p:cNvPr>
          <p:cNvCxnSpPr>
            <a:cxnSpLocks/>
          </p:cNvCxnSpPr>
          <p:nvPr/>
        </p:nvCxnSpPr>
        <p:spPr>
          <a:xfrm>
            <a:off x="1102179" y="3037115"/>
            <a:ext cx="14369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1A3E15-A442-3123-8359-35F2A0BA7385}"/>
              </a:ext>
            </a:extLst>
          </p:cNvPr>
          <p:cNvSpPr txBox="1"/>
          <p:nvPr/>
        </p:nvSpPr>
        <p:spPr>
          <a:xfrm>
            <a:off x="1200150" y="2514601"/>
            <a:ext cx="100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Student_</a:t>
            </a:r>
          </a:p>
          <a:p>
            <a:r>
              <a:rPr lang="en-GB" sz="1400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06B05-3D4D-4BBD-1174-1EDE66DD8E5E}"/>
              </a:ext>
            </a:extLst>
          </p:cNvPr>
          <p:cNvSpPr txBox="1"/>
          <p:nvPr/>
        </p:nvSpPr>
        <p:spPr>
          <a:xfrm>
            <a:off x="1200150" y="3159579"/>
            <a:ext cx="1338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(int)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(char)</a:t>
            </a:r>
          </a:p>
          <a:p>
            <a:r>
              <a:rPr lang="ko-KR" altLang="en-US" dirty="0"/>
              <a:t>학년</a:t>
            </a:r>
            <a:r>
              <a:rPr lang="en-US" altLang="ko-KR" dirty="0"/>
              <a:t>(int)</a:t>
            </a:r>
          </a:p>
          <a:p>
            <a:r>
              <a:rPr lang="ko-KR" altLang="en-US" dirty="0"/>
              <a:t>신장</a:t>
            </a:r>
            <a:r>
              <a:rPr lang="en-US" altLang="ko-KR" dirty="0"/>
              <a:t>(float)</a:t>
            </a:r>
          </a:p>
          <a:p>
            <a:r>
              <a:rPr lang="ko-KR" altLang="en-US" dirty="0"/>
              <a:t>학과</a:t>
            </a:r>
            <a:r>
              <a:rPr lang="en-US" altLang="ko-KR" dirty="0"/>
              <a:t>(char)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B185E-1485-809C-9F09-826D9766E7D8}"/>
              </a:ext>
            </a:extLst>
          </p:cNvPr>
          <p:cNvCxnSpPr>
            <a:cxnSpLocks/>
          </p:cNvCxnSpPr>
          <p:nvPr/>
        </p:nvCxnSpPr>
        <p:spPr>
          <a:xfrm>
            <a:off x="3069772" y="3429000"/>
            <a:ext cx="18206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FD970A4-FC59-0735-12A9-74ED52C6AEFF}"/>
              </a:ext>
            </a:extLst>
          </p:cNvPr>
          <p:cNvSpPr/>
          <p:nvPr/>
        </p:nvSpPr>
        <p:spPr>
          <a:xfrm>
            <a:off x="1604281" y="1232813"/>
            <a:ext cx="432707" cy="7266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8605E-D1F3-1BAB-A420-D831870A448D}"/>
              </a:ext>
            </a:extLst>
          </p:cNvPr>
          <p:cNvSpPr txBox="1"/>
          <p:nvPr/>
        </p:nvSpPr>
        <p:spPr>
          <a:xfrm>
            <a:off x="1383846" y="576761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스키마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46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ECFE-99CA-7D80-7ACA-84528150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64" y="365125"/>
            <a:ext cx="10515600" cy="1325563"/>
          </a:xfrm>
        </p:spPr>
        <p:txBody>
          <a:bodyPr/>
          <a:lstStyle/>
          <a:p>
            <a:r>
              <a:rPr lang="en-GB" dirty="0"/>
              <a:t>MySQL?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B764-435F-ED9B-0B0F-DC0F6E7A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시중에는 이미 다양한 </a:t>
            </a:r>
            <a:r>
              <a:rPr lang="en-US" altLang="ko-KR" dirty="0"/>
              <a:t>RDBMS</a:t>
            </a:r>
            <a:r>
              <a:rPr lang="ko-KR" altLang="en-US" dirty="0"/>
              <a:t>가 존재함</a:t>
            </a:r>
            <a:endParaRPr lang="en-US" altLang="ko-KR" dirty="0"/>
          </a:p>
          <a:p>
            <a:r>
              <a:rPr lang="en-US" dirty="0"/>
              <a:t>MySQL, </a:t>
            </a:r>
            <a:r>
              <a:rPr lang="en-US" dirty="0" err="1"/>
              <a:t>Mariadb</a:t>
            </a:r>
            <a:r>
              <a:rPr lang="en-US" dirty="0"/>
              <a:t>, MSSQL, PostgreSQL, Oracle….</a:t>
            </a:r>
          </a:p>
          <a:p>
            <a:r>
              <a:rPr lang="ko-KR" altLang="en-US" dirty="0"/>
              <a:t>제품마다</a:t>
            </a:r>
            <a:r>
              <a:rPr lang="en-US" altLang="ko-KR" dirty="0"/>
              <a:t>, </a:t>
            </a:r>
            <a:r>
              <a:rPr lang="ko-KR" altLang="en-US" dirty="0"/>
              <a:t>라이선스 및 정책이 다름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실무에서는</a:t>
            </a:r>
            <a:r>
              <a:rPr lang="en-US" altLang="ko-KR" dirty="0"/>
              <a:t>, </a:t>
            </a:r>
            <a:r>
              <a:rPr lang="ko-KR" altLang="en-US" dirty="0"/>
              <a:t>제품 별 특징이 문제를 해결하는데 중요한 해결책이 되기도 하나</a:t>
            </a:r>
            <a:r>
              <a:rPr lang="en-US" altLang="ko-KR" dirty="0"/>
              <a:t>, </a:t>
            </a:r>
            <a:r>
              <a:rPr lang="ko-KR" altLang="en-US" dirty="0"/>
              <a:t>회바회</a:t>
            </a:r>
            <a:r>
              <a:rPr lang="en-US" altLang="ko-KR" dirty="0"/>
              <a:t>, </a:t>
            </a:r>
            <a:r>
              <a:rPr lang="ko-KR" altLang="en-US" dirty="0"/>
              <a:t>팀바팀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3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FEB8A-3226-2D70-A211-C020B970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7" y="2550465"/>
            <a:ext cx="3051181" cy="2076061"/>
          </a:xfrm>
          <a:prstGeom prst="rect">
            <a:avLst/>
          </a:prstGeom>
        </p:spPr>
      </p:pic>
      <p:pic>
        <p:nvPicPr>
          <p:cNvPr id="5122" name="Picture 2" descr="MariaDB (@mariadb) / X">
            <a:extLst>
              <a:ext uri="{FF2B5EF4-FFF2-40B4-BE49-F238E27FC236}">
                <a16:creationId xmlns:a16="http://schemas.microsoft.com/office/drawing/2014/main" id="{866EE1AA-2AF1-EC6B-5C6B-17A6CEA9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29" y="22142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Oracle? | Webopedia">
            <a:extLst>
              <a:ext uri="{FF2B5EF4-FFF2-40B4-BE49-F238E27FC236}">
                <a16:creationId xmlns:a16="http://schemas.microsoft.com/office/drawing/2014/main" id="{A16DCB8D-5CAE-4611-9D83-C1B9D2FE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04" y="32006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Query Postgres Database ...">
            <a:extLst>
              <a:ext uri="{FF2B5EF4-FFF2-40B4-BE49-F238E27FC236}">
                <a16:creationId xmlns:a16="http://schemas.microsoft.com/office/drawing/2014/main" id="{A97BC08E-6D7A-B5D4-65EE-8B5D48FC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18" y="4539731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0474A8-ED41-7B5F-F65C-B65616C6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시중에는 다양한 </a:t>
            </a:r>
            <a:r>
              <a:rPr lang="en-US" altLang="ko-KR" dirty="0"/>
              <a:t>RDBMS </a:t>
            </a:r>
            <a:r>
              <a:rPr lang="ko-KR" altLang="en-US" dirty="0"/>
              <a:t>제품이 존재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24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1063</Words>
  <Application>Microsoft Office PowerPoint</Application>
  <PresentationFormat>Widescreen</PresentationFormat>
  <Paragraphs>114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Google Sans</vt:lpstr>
      <vt:lpstr>맑은 고딕</vt:lpstr>
      <vt:lpstr>Arial</vt:lpstr>
      <vt:lpstr>Office Theme</vt:lpstr>
      <vt:lpstr>SQL</vt:lpstr>
      <vt:lpstr>SQL이란?</vt:lpstr>
      <vt:lpstr>PowerPoint Presentation</vt:lpstr>
      <vt:lpstr>RDBMS란?</vt:lpstr>
      <vt:lpstr>데이터베이스</vt:lpstr>
      <vt:lpstr>실습(데이터베이스 생성 및 관리)</vt:lpstr>
      <vt:lpstr>PowerPoint Presentation</vt:lpstr>
      <vt:lpstr>MySQL?</vt:lpstr>
      <vt:lpstr>시중에는 다양한 RDBMS 제품이 존재</vt:lpstr>
      <vt:lpstr>ANSI SQL</vt:lpstr>
      <vt:lpstr>관계란?</vt:lpstr>
      <vt:lpstr>회사 임직원 관리 데이터베이스 구축</vt:lpstr>
      <vt:lpstr>PowerPoint Presentation</vt:lpstr>
      <vt:lpstr>정규화되지 않은 테이블의 단점</vt:lpstr>
      <vt:lpstr>테이블 정규화</vt:lpstr>
      <vt:lpstr>테이블 정규화 이후</vt:lpstr>
      <vt:lpstr>SQL 종류</vt:lpstr>
      <vt:lpstr>DDL(Data Definition Language)</vt:lpstr>
      <vt:lpstr>DCL(Data Control Language)</vt:lpstr>
      <vt:lpstr>권한이란?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lookhkh37@gmail.com</dc:creator>
  <cp:lastModifiedBy>lookhkh37@gmail.com</cp:lastModifiedBy>
  <cp:revision>2</cp:revision>
  <dcterms:created xsi:type="dcterms:W3CDTF">2024-10-09T10:46:27Z</dcterms:created>
  <dcterms:modified xsi:type="dcterms:W3CDTF">2024-10-09T13:02:31Z</dcterms:modified>
</cp:coreProperties>
</file>