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8" r:id="rId3"/>
    <p:sldId id="257" r:id="rId4"/>
    <p:sldId id="263" r:id="rId5"/>
    <p:sldId id="258" r:id="rId6"/>
    <p:sldId id="279" r:id="rId7"/>
    <p:sldId id="265" r:id="rId8"/>
    <p:sldId id="266" r:id="rId9"/>
    <p:sldId id="280" r:id="rId10"/>
    <p:sldId id="281" r:id="rId11"/>
    <p:sldId id="264" r:id="rId12"/>
    <p:sldId id="262" r:id="rId13"/>
    <p:sldId id="267" r:id="rId14"/>
    <p:sldId id="268" r:id="rId15"/>
    <p:sldId id="26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5" r:id="rId26"/>
    <p:sldId id="296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7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24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4EACE-847A-4F03-899D-850B056C42FF}" type="datetimeFigureOut">
              <a:rPr lang="en-GB" smtClean="0"/>
              <a:t>13/10/2024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E38B4-F827-48FD-9C71-892AE46CA46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08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31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193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</a:t>
            </a:r>
            <a:r>
              <a:rPr lang="en-US" altLang="ko-KR" dirty="0"/>
              <a:t>DDL </a:t>
            </a:r>
            <a:r>
              <a:rPr lang="ko-KR" altLang="en-US" dirty="0"/>
              <a:t>작업은 </a:t>
            </a:r>
            <a:r>
              <a:rPr lang="en-US" altLang="ko-KR" dirty="0"/>
              <a:t>GUI </a:t>
            </a:r>
            <a:r>
              <a:rPr lang="ko-KR" altLang="en-US" dirty="0"/>
              <a:t>툴을 이용하여 작업하기 때문에</a:t>
            </a:r>
            <a:r>
              <a:rPr lang="en-US" altLang="ko-KR" dirty="0"/>
              <a:t>, </a:t>
            </a:r>
            <a:r>
              <a:rPr lang="ko-KR" altLang="en-US" dirty="0"/>
              <a:t>문법 그 자체를 외우는 것은 큰 의미가 없음</a:t>
            </a:r>
            <a:r>
              <a:rPr lang="en-US" altLang="ko-KR" dirty="0"/>
              <a:t>. </a:t>
            </a:r>
            <a:r>
              <a:rPr lang="ko-KR" altLang="en-US" dirty="0"/>
              <a:t>대신</a:t>
            </a:r>
            <a:r>
              <a:rPr lang="en-US" altLang="ko-KR" dirty="0"/>
              <a:t>, DDL</a:t>
            </a:r>
            <a:r>
              <a:rPr lang="ko-KR" altLang="en-US" dirty="0"/>
              <a:t>이 의미하는 것이 무엇이고</a:t>
            </a:r>
            <a:r>
              <a:rPr lang="en-US" altLang="ko-KR" dirty="0"/>
              <a:t>, </a:t>
            </a:r>
            <a:r>
              <a:rPr lang="ko-KR" altLang="en-US" dirty="0"/>
              <a:t>무엇을 할 수 있는지 전체적인 개념을 기억해두고</a:t>
            </a:r>
            <a:r>
              <a:rPr lang="en-US" altLang="ko-KR" dirty="0"/>
              <a:t>, </a:t>
            </a:r>
            <a:r>
              <a:rPr lang="ko-KR" altLang="en-US" dirty="0"/>
              <a:t>필요할 때마다 인터넷을 통해 찾아서 작업하는 것이 효율적</a:t>
            </a:r>
            <a:endParaRPr lang="en-US" altLang="ko-KR" dirty="0"/>
          </a:p>
          <a:p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테이블 생성 및 변경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  <a:r>
              <a:rPr lang="ko-KR" altLang="en-US" dirty="0"/>
              <a:t>및 데이터베이스 생성 등의 사항을 변경하고자 할 때 사용</a:t>
            </a:r>
            <a:endParaRPr lang="en-GB" altLang="ko-KR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144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RDBMS</a:t>
            </a:r>
            <a:r>
              <a:rPr lang="ko-KR" altLang="en-US" dirty="0"/>
              <a:t> 상에서 유저에게 권한을 부여할 때 주로 사용</a:t>
            </a:r>
            <a:r>
              <a:rPr lang="en-US" altLang="ko-KR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4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카페에서 신입 알바생이 재고 주문울 본인의 휴대폰에서 마구잡이로 할 수 있다면</a:t>
            </a:r>
            <a:r>
              <a:rPr lang="en-US" altLang="ko-KR" dirty="0"/>
              <a:t>? </a:t>
            </a:r>
            <a:r>
              <a:rPr lang="ko-KR" altLang="en-US" dirty="0"/>
              <a:t>관리가 되지 않을 거임</a:t>
            </a:r>
            <a:r>
              <a:rPr lang="en-US" altLang="ko-KR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87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SQL</a:t>
            </a:r>
            <a:r>
              <a:rPr lang="ko-KR" altLang="en-US" dirty="0"/>
              <a:t>을 알려드릴 수는 없음</a:t>
            </a:r>
            <a:r>
              <a:rPr lang="en-US" altLang="ko-KR" dirty="0"/>
              <a:t>. </a:t>
            </a:r>
            <a:r>
              <a:rPr lang="ko-KR" altLang="en-US" dirty="0"/>
              <a:t>이는 물리적으로도 불가능하며</a:t>
            </a:r>
            <a:r>
              <a:rPr lang="en-US" altLang="ko-KR" dirty="0"/>
              <a:t>, </a:t>
            </a:r>
            <a:r>
              <a:rPr lang="ko-KR" altLang="en-US" dirty="0"/>
              <a:t>설령 가능하더라도</a:t>
            </a:r>
            <a:r>
              <a:rPr lang="en-US" altLang="ko-KR" dirty="0"/>
              <a:t>, </a:t>
            </a:r>
            <a:r>
              <a:rPr lang="ko-KR" altLang="en-US" dirty="0"/>
              <a:t>휘발성 기억으로 학습 효율에도 좋지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항상 말씀드리는 것처럼</a:t>
            </a:r>
            <a:r>
              <a:rPr lang="en-US" altLang="ko-KR" dirty="0"/>
              <a:t>, </a:t>
            </a:r>
            <a:r>
              <a:rPr lang="ko-KR" altLang="en-US" dirty="0"/>
              <a:t>내가 필요로 하는 기능이 무엇인지 정확하게 이해하고</a:t>
            </a:r>
            <a:r>
              <a:rPr lang="en-US" altLang="ko-KR" dirty="0"/>
              <a:t>, </a:t>
            </a:r>
            <a:r>
              <a:rPr lang="ko-KR" altLang="en-US" dirty="0"/>
              <a:t>필요 시</a:t>
            </a:r>
            <a:r>
              <a:rPr lang="en-US" altLang="ko-KR" dirty="0"/>
              <a:t>, </a:t>
            </a:r>
            <a:r>
              <a:rPr lang="ko-KR" altLang="en-US" dirty="0"/>
              <a:t>적절하게 검색을 하고</a:t>
            </a:r>
            <a:r>
              <a:rPr lang="en-US" altLang="ko-KR" dirty="0"/>
              <a:t>, </a:t>
            </a:r>
            <a:r>
              <a:rPr lang="ko-KR" altLang="en-US" dirty="0"/>
              <a:t>찾아보는 능력을 키우는 것이 중요함</a:t>
            </a:r>
            <a:endParaRPr lang="en-US" altLang="ko-KR" dirty="0"/>
          </a:p>
          <a:p>
            <a:r>
              <a:rPr lang="en-US" dirty="0"/>
              <a:t>ChatGPT </a:t>
            </a:r>
            <a:r>
              <a:rPr lang="ko-KR" altLang="en-US" dirty="0"/>
              <a:t>시대에 모든 함수</a:t>
            </a:r>
            <a:r>
              <a:rPr lang="en-US" altLang="ko-KR" dirty="0"/>
              <a:t>, </a:t>
            </a:r>
            <a:r>
              <a:rPr lang="ko-KR" altLang="en-US" dirty="0"/>
              <a:t>모든 명령을 다 외우는 것은 애초에 불가능하면서도 동시에 비효율적임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941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504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042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746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28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37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330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549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838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63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652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907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37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제품별로</a:t>
            </a:r>
            <a:r>
              <a:rPr lang="en-US" altLang="ko-KR" dirty="0"/>
              <a:t>, </a:t>
            </a:r>
            <a:r>
              <a:rPr lang="ko-KR" altLang="en-US" dirty="0"/>
              <a:t>제공하는 기능이나 함수가 다 다름</a:t>
            </a:r>
            <a:r>
              <a:rPr lang="en-US" altLang="ko-KR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91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6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7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dirty="0"/>
              <a:t>CREATE TABLE `</a:t>
            </a:r>
            <a:r>
              <a:rPr lang="en-GB" altLang="ko-KR" dirty="0" err="1"/>
              <a:t>company_system</a:t>
            </a:r>
            <a:r>
              <a:rPr lang="en-GB" altLang="ko-KR" dirty="0"/>
              <a:t>` (  `</a:t>
            </a:r>
            <a:r>
              <a:rPr lang="en-GB" altLang="ko-KR" dirty="0" err="1"/>
              <a:t>employ_name</a:t>
            </a:r>
            <a:r>
              <a:rPr lang="en-GB" altLang="ko-KR" dirty="0"/>
              <a:t>` VARCHAR(30) NOT NULL,  `</a:t>
            </a:r>
            <a:r>
              <a:rPr lang="en-GB" altLang="ko-KR" dirty="0" err="1"/>
              <a:t>employ_age</a:t>
            </a:r>
            <a:r>
              <a:rPr lang="en-GB" altLang="ko-KR" dirty="0"/>
              <a:t>` INT NULL,  `</a:t>
            </a:r>
            <a:r>
              <a:rPr lang="en-GB" altLang="ko-KR" dirty="0" err="1"/>
              <a:t>employ_id</a:t>
            </a:r>
            <a:r>
              <a:rPr lang="en-GB" altLang="ko-KR" dirty="0"/>
              <a:t>` INT NOT NULL,  `</a:t>
            </a:r>
            <a:r>
              <a:rPr lang="en-GB" altLang="ko-KR" dirty="0" err="1"/>
              <a:t>dept_name</a:t>
            </a:r>
            <a:r>
              <a:rPr lang="en-GB" altLang="ko-KR" dirty="0"/>
              <a:t>` VARCHAR(45) NULL,  `</a:t>
            </a:r>
            <a:r>
              <a:rPr lang="en-GB" altLang="ko-KR" dirty="0" err="1"/>
              <a:t>dept_created_date</a:t>
            </a:r>
            <a:r>
              <a:rPr lang="en-GB" altLang="ko-KR" dirty="0"/>
              <a:t>` DATETIME NULL,  PRIMARY KEY (`</a:t>
            </a:r>
            <a:r>
              <a:rPr lang="en-GB" altLang="ko-KR" dirty="0" err="1"/>
              <a:t>employ_id</a:t>
            </a:r>
            <a:r>
              <a:rPr lang="en-GB" altLang="ko-KR" dirty="0"/>
              <a:t>`),  UNIQUE INDEX `</a:t>
            </a:r>
            <a:r>
              <a:rPr lang="en-GB" altLang="ko-KR" dirty="0" err="1"/>
              <a:t>employ_id_UNIQUE</a:t>
            </a:r>
            <a:r>
              <a:rPr lang="en-GB" altLang="ko-KR" dirty="0"/>
              <a:t>` (`</a:t>
            </a:r>
            <a:r>
              <a:rPr lang="en-GB" altLang="ko-KR" dirty="0" err="1"/>
              <a:t>employ_id</a:t>
            </a:r>
            <a:r>
              <a:rPr lang="en-GB" altLang="ko-KR" dirty="0"/>
              <a:t>` ASC) VISIBLE)ENGINE = </a:t>
            </a:r>
            <a:r>
              <a:rPr lang="en-GB" altLang="ko-KR" dirty="0" err="1"/>
              <a:t>InnoDBDEFAULT</a:t>
            </a:r>
            <a:r>
              <a:rPr lang="en-GB" altLang="ko-KR" dirty="0"/>
              <a:t> CHARACTER SET = utf8COLLATE = utf8_bin;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72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21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9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D941-9AF6-2D14-C07F-6C4F3D279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6C18C-2892-E905-E762-2AB71AD99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712D-FF7B-4534-ECB6-FBD9412A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13/10/2024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2DB6-5B67-6FDC-3B96-7D16F261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4672-AB8B-BEEB-40F7-FB5288DE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70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6D73-252D-E577-8DA8-6853FB7D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FC259-08AC-4398-445D-6EECF81D4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0C16-B476-3BB6-32C7-61813A53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13/10/2024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E89C-4EA3-A442-CE87-B8692186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548E-FFB5-5972-6D76-CE4CF926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29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503BF-B471-2B53-15C3-F45F5470E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6ED0B-5BC0-A1E8-2E46-98096B2E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BF3E-8EBF-98B2-07CD-FE910ECF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13/10/2024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4278E-D086-2FB4-4A1C-8387F6BE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8EB5-BE10-42FD-342A-1D3319D9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08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6928-A25F-53C8-A792-4E4FBD68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7971-1B4B-EE77-281D-466A4CA8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E7CC-F74E-C288-2D92-80B4D80A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13/10/2024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2990-1F7A-B552-9C1D-8A61B53D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D7628-EB45-DE08-71A6-D9CC5BFB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7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17BD-19A9-7074-D492-8609F303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DEA38-B0D3-5962-4D8F-02962D656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A02C-BC7D-5933-1189-EB87230C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13/10/2024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263B-61DA-0DC2-B9A8-C484628D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7343B-4B98-DAE5-7887-C5691BE4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6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8EB1-F090-2F82-7105-67B4F4B0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910D-CC0B-62B9-EC90-B8EDB94EF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634FC-4B38-5E8C-A950-ED030D4C5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488A6-3737-7F1E-5950-9FECF407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13/10/2024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8BB5B-F658-B8BA-8F82-1FFA9C00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0C977-9654-02B5-6B3E-414224D7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95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EAE7-FD02-33B0-BF5A-AAEC9274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7AE6-F411-AC0F-26EB-1206F119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7B4CF-66C6-3A75-4D04-82830056C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CC4F0-2919-643A-64E5-D5B7E6A8F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8FCBC-AE91-E15D-1566-E58298BB4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475C5-EE78-CAAA-F6D4-779B83B5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13/10/2024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A81BF-F13F-4C72-0A72-CC034C19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A21AD-53C8-D74D-C27F-F5C0D00D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73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BD0-4C6A-3657-E4C0-F8109A15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9E705-53CD-BD78-CFF4-4332641E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13/10/2024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9D638-1F9A-31D7-2E74-B845B25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CBB38-95CB-EA92-B7E1-86D99EA8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09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E5EDC-404A-2788-7EBC-665FFEF3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13/10/2024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4BE38-4B34-4B39-8090-865EE5D4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8949E-E404-4863-8450-FD655F05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68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703B-43FB-47BC-6587-F3D8164D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0BCC-3BFF-DD5B-44CC-FEEB5C40E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F06BB-700D-374F-53C1-CEFEA4F1F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0887D-FD77-87B1-71C5-626DC7DE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13/10/2024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21C70-F375-8E20-0543-7918A018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6D508-0113-1EBE-C880-865DDFCA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42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2138-5F2F-D584-982C-0A56B5E7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2D997-EDA9-FEDF-2C09-0DDAFC771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E8C2-7BBD-6E6F-FD8A-ED1A51126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03D02-DA9A-C363-F8A1-5EC2436E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13/10/2024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AE149-AE87-31C3-C880-3B1F6AC2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60EBD-F8AC-493A-1293-36E7F767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4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1AD8C-94D9-1E6A-3D4C-A86B2340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1369-FD98-D625-B14A-9A169B1B0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26E6-E921-9B74-972B-15F6A9E14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48C6B5-D173-4EAE-9712-BBBC67C1F3FA}" type="datetimeFigureOut">
              <a:rPr lang="en-GB" smtClean="0"/>
              <a:t>13/10/2024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BC70-B481-47CC-7126-186FE7202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289B-B871-7DC0-C0BB-438890CA5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40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4/en/datetim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72D7-B97C-82E0-B81D-79E3DFF95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4AC69-2853-D383-4E71-CA7461B78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조현일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88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rporate User icon PNG and SVG Vector ...">
            <a:extLst>
              <a:ext uri="{FF2B5EF4-FFF2-40B4-BE49-F238E27FC236}">
                <a16:creationId xmlns:a16="http://schemas.microsoft.com/office/drawing/2014/main" id="{73100FD4-0CF4-A0E0-8F0C-EF538BF84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4099" b="1"/>
          <a:stretch/>
        </p:blipFill>
        <p:spPr bwMode="auto">
          <a:xfrm>
            <a:off x="702170" y="2204843"/>
            <a:ext cx="1781029" cy="178103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BCF94A-D6A9-FA41-BF94-A31227CA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649" y="1453991"/>
            <a:ext cx="3051181" cy="2076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3F471B-BE79-AFE2-79AB-60DAF67127CE}"/>
              </a:ext>
            </a:extLst>
          </p:cNvPr>
          <p:cNvSpPr txBox="1"/>
          <p:nvPr/>
        </p:nvSpPr>
        <p:spPr>
          <a:xfrm>
            <a:off x="3304903" y="1214846"/>
            <a:ext cx="466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이름은 </a:t>
            </a:r>
            <a:r>
              <a:rPr lang="en-US" altLang="ko-KR" dirty="0" err="1"/>
              <a:t>root@localhost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비밀번호는 </a:t>
            </a:r>
            <a:r>
              <a:rPr lang="en-US" altLang="ko-KR" dirty="0"/>
              <a:t>1234</a:t>
            </a:r>
            <a:r>
              <a:rPr lang="ko-KR" altLang="en-US" dirty="0"/>
              <a:t>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나랑 통신하자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9C800A8A-357E-F7DD-16BF-25493793A17E}"/>
              </a:ext>
            </a:extLst>
          </p:cNvPr>
          <p:cNvSpPr/>
          <p:nvPr/>
        </p:nvSpPr>
        <p:spPr>
          <a:xfrm>
            <a:off x="9380136" y="5251269"/>
            <a:ext cx="2129246" cy="189411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정보 데이터베이스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34492A-9384-FED7-D6A4-6969160BE9F0}"/>
              </a:ext>
            </a:extLst>
          </p:cNvPr>
          <p:cNvSpPr/>
          <p:nvPr/>
        </p:nvSpPr>
        <p:spPr>
          <a:xfrm rot="5400000">
            <a:off x="9559487" y="4584162"/>
            <a:ext cx="1770543" cy="293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763A70D3-88D2-98FC-BC1F-5553C26161D2}"/>
              </a:ext>
            </a:extLst>
          </p:cNvPr>
          <p:cNvSpPr/>
          <p:nvPr/>
        </p:nvSpPr>
        <p:spPr>
          <a:xfrm>
            <a:off x="1998660" y="2088979"/>
            <a:ext cx="6439989" cy="1896894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) RDBMS - 테이블 구조/ 키/ 정규형/ Join">
            <a:extLst>
              <a:ext uri="{FF2B5EF4-FFF2-40B4-BE49-F238E27FC236}">
                <a16:creationId xmlns:a16="http://schemas.microsoft.com/office/drawing/2014/main" id="{48CB3048-CE0B-BFB5-4272-EF25D71D82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51" y="1803355"/>
            <a:ext cx="7235306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B468AB-ADF1-7662-CB7C-14F374997005}"/>
              </a:ext>
            </a:extLst>
          </p:cNvPr>
          <p:cNvSpPr/>
          <p:nvPr/>
        </p:nvSpPr>
        <p:spPr>
          <a:xfrm>
            <a:off x="5794978" y="2949640"/>
            <a:ext cx="9746442" cy="479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14D1B4-2108-B03D-BBF8-374F38B73828}"/>
              </a:ext>
            </a:extLst>
          </p:cNvPr>
          <p:cNvSpPr/>
          <p:nvPr/>
        </p:nvSpPr>
        <p:spPr>
          <a:xfrm>
            <a:off x="1102178" y="2310492"/>
            <a:ext cx="1436915" cy="2536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152534-170D-81AA-816D-6067EB895DFC}"/>
              </a:ext>
            </a:extLst>
          </p:cNvPr>
          <p:cNvCxnSpPr>
            <a:cxnSpLocks/>
          </p:cNvCxnSpPr>
          <p:nvPr/>
        </p:nvCxnSpPr>
        <p:spPr>
          <a:xfrm>
            <a:off x="1102179" y="3037115"/>
            <a:ext cx="14369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1A3E15-A442-3123-8359-35F2A0BA7385}"/>
              </a:ext>
            </a:extLst>
          </p:cNvPr>
          <p:cNvSpPr txBox="1"/>
          <p:nvPr/>
        </p:nvSpPr>
        <p:spPr>
          <a:xfrm>
            <a:off x="1200150" y="2514601"/>
            <a:ext cx="100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Student_</a:t>
            </a:r>
          </a:p>
          <a:p>
            <a:r>
              <a:rPr lang="en-GB" sz="1400" dirty="0"/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06B05-3D4D-4BBD-1174-1EDE66DD8E5E}"/>
              </a:ext>
            </a:extLst>
          </p:cNvPr>
          <p:cNvSpPr txBox="1"/>
          <p:nvPr/>
        </p:nvSpPr>
        <p:spPr>
          <a:xfrm>
            <a:off x="1200150" y="3159579"/>
            <a:ext cx="1338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</a:t>
            </a:r>
            <a:r>
              <a:rPr lang="en-US" altLang="ko-KR" dirty="0"/>
              <a:t>(int)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(char)</a:t>
            </a:r>
          </a:p>
          <a:p>
            <a:r>
              <a:rPr lang="ko-KR" altLang="en-US" dirty="0"/>
              <a:t>학년</a:t>
            </a:r>
            <a:r>
              <a:rPr lang="en-US" altLang="ko-KR" dirty="0"/>
              <a:t>(int)</a:t>
            </a:r>
          </a:p>
          <a:p>
            <a:r>
              <a:rPr lang="ko-KR" altLang="en-US" dirty="0"/>
              <a:t>신장</a:t>
            </a:r>
            <a:r>
              <a:rPr lang="en-US" altLang="ko-KR" dirty="0"/>
              <a:t>(float)</a:t>
            </a:r>
          </a:p>
          <a:p>
            <a:r>
              <a:rPr lang="ko-KR" altLang="en-US" dirty="0"/>
              <a:t>학과</a:t>
            </a:r>
            <a:r>
              <a:rPr lang="en-US" altLang="ko-KR" dirty="0"/>
              <a:t>(char)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B185E-1485-809C-9F09-826D9766E7D8}"/>
              </a:ext>
            </a:extLst>
          </p:cNvPr>
          <p:cNvCxnSpPr>
            <a:cxnSpLocks/>
          </p:cNvCxnSpPr>
          <p:nvPr/>
        </p:nvCxnSpPr>
        <p:spPr>
          <a:xfrm>
            <a:off x="3069772" y="3429000"/>
            <a:ext cx="18206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FD970A4-FC59-0735-12A9-74ED52C6AEFF}"/>
              </a:ext>
            </a:extLst>
          </p:cNvPr>
          <p:cNvSpPr/>
          <p:nvPr/>
        </p:nvSpPr>
        <p:spPr>
          <a:xfrm>
            <a:off x="1604281" y="1232813"/>
            <a:ext cx="432707" cy="7266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8605E-D1F3-1BAB-A420-D831870A448D}"/>
              </a:ext>
            </a:extLst>
          </p:cNvPr>
          <p:cNvSpPr txBox="1"/>
          <p:nvPr/>
        </p:nvSpPr>
        <p:spPr>
          <a:xfrm>
            <a:off x="1383846" y="576761"/>
            <a:ext cx="310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스키마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9D3DC2-1133-0395-7B9D-B42E92AE5649}"/>
              </a:ext>
            </a:extLst>
          </p:cNvPr>
          <p:cNvSpPr/>
          <p:nvPr/>
        </p:nvSpPr>
        <p:spPr>
          <a:xfrm rot="5400000">
            <a:off x="6156640" y="3114232"/>
            <a:ext cx="2133328" cy="93406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CBED7-C3C0-6625-7492-29FD13BEEEBD}"/>
              </a:ext>
            </a:extLst>
          </p:cNvPr>
          <p:cNvSpPr txBox="1"/>
          <p:nvPr/>
        </p:nvSpPr>
        <p:spPr>
          <a:xfrm>
            <a:off x="6365631" y="5603631"/>
            <a:ext cx="535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내부에 저장된 행의 식별자를 </a:t>
            </a:r>
            <a:r>
              <a:rPr lang="en-US" altLang="ko-KR" dirty="0"/>
              <a:t>PK(Primary Key)</a:t>
            </a:r>
          </a:p>
          <a:p>
            <a:r>
              <a:rPr lang="ko-KR" altLang="en-US" dirty="0"/>
              <a:t>자연키</a:t>
            </a:r>
            <a:r>
              <a:rPr lang="en-US" altLang="ko-KR" dirty="0"/>
              <a:t>, </a:t>
            </a:r>
            <a:r>
              <a:rPr lang="ko-KR" altLang="en-US" dirty="0"/>
              <a:t>인조키</a:t>
            </a:r>
            <a:r>
              <a:rPr lang="en-US" altLang="ko-KR" dirty="0"/>
              <a:t>(surrogate key)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11AEF-7EDC-8494-3A3D-2268BD2F9A55}"/>
              </a:ext>
            </a:extLst>
          </p:cNvPr>
          <p:cNvSpPr/>
          <p:nvPr/>
        </p:nvSpPr>
        <p:spPr>
          <a:xfrm>
            <a:off x="5794977" y="4217030"/>
            <a:ext cx="4861299" cy="419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46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ECFE-99CA-7D80-7ACA-84528150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64" y="365125"/>
            <a:ext cx="10515600" cy="1325563"/>
          </a:xfrm>
        </p:spPr>
        <p:txBody>
          <a:bodyPr/>
          <a:lstStyle/>
          <a:p>
            <a:r>
              <a:rPr lang="en-GB" dirty="0"/>
              <a:t>MySQL?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B764-435F-ED9B-0B0F-DC0F6E7A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시중에는 이미 다양한 </a:t>
            </a:r>
            <a:r>
              <a:rPr lang="en-US" altLang="ko-KR" dirty="0"/>
              <a:t>RDBMS</a:t>
            </a:r>
            <a:r>
              <a:rPr lang="ko-KR" altLang="en-US" dirty="0"/>
              <a:t>가 존재함</a:t>
            </a:r>
            <a:endParaRPr lang="en-US" altLang="ko-KR" dirty="0"/>
          </a:p>
          <a:p>
            <a:r>
              <a:rPr lang="en-US" dirty="0"/>
              <a:t>MySQL, </a:t>
            </a:r>
            <a:r>
              <a:rPr lang="en-US" dirty="0" err="1"/>
              <a:t>Mariadb</a:t>
            </a:r>
            <a:r>
              <a:rPr lang="en-US" dirty="0"/>
              <a:t>, MSSQL, PostgreSQL, Oracle….</a:t>
            </a:r>
          </a:p>
          <a:p>
            <a:r>
              <a:rPr lang="ko-KR" altLang="en-US" dirty="0"/>
              <a:t>제품마다</a:t>
            </a:r>
            <a:r>
              <a:rPr lang="en-US" altLang="ko-KR" dirty="0"/>
              <a:t>, </a:t>
            </a:r>
            <a:r>
              <a:rPr lang="ko-KR" altLang="en-US" dirty="0"/>
              <a:t>라이선스 및 정책이 다름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실무에서는</a:t>
            </a:r>
            <a:r>
              <a:rPr lang="en-US" altLang="ko-KR" dirty="0"/>
              <a:t>, </a:t>
            </a:r>
            <a:r>
              <a:rPr lang="ko-KR" altLang="en-US" dirty="0"/>
              <a:t>제품 별 특징이 문제를 해결하는데 중요한 해결책이 되기도 하나</a:t>
            </a:r>
            <a:r>
              <a:rPr lang="en-US" altLang="ko-KR" dirty="0"/>
              <a:t>, </a:t>
            </a:r>
            <a:r>
              <a:rPr lang="ko-KR" altLang="en-US" dirty="0"/>
              <a:t>회바회</a:t>
            </a:r>
            <a:r>
              <a:rPr lang="en-US" altLang="ko-KR" dirty="0"/>
              <a:t>, </a:t>
            </a:r>
            <a:r>
              <a:rPr lang="ko-KR" altLang="en-US" dirty="0"/>
              <a:t>팀바팀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3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FEB8A-3226-2D70-A211-C020B970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6" y="2390969"/>
            <a:ext cx="3051181" cy="2076061"/>
          </a:xfrm>
          <a:prstGeom prst="rect">
            <a:avLst/>
          </a:prstGeom>
        </p:spPr>
      </p:pic>
      <p:pic>
        <p:nvPicPr>
          <p:cNvPr id="5122" name="Picture 2" descr="MariaDB (@mariadb) / X">
            <a:extLst>
              <a:ext uri="{FF2B5EF4-FFF2-40B4-BE49-F238E27FC236}">
                <a16:creationId xmlns:a16="http://schemas.microsoft.com/office/drawing/2014/main" id="{866EE1AA-2AF1-EC6B-5C6B-17A6CEA9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15536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at is Oracle? | Webopedia">
            <a:extLst>
              <a:ext uri="{FF2B5EF4-FFF2-40B4-BE49-F238E27FC236}">
                <a16:creationId xmlns:a16="http://schemas.microsoft.com/office/drawing/2014/main" id="{A16DCB8D-5CAE-4611-9D83-C1B9D2FEA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002" y="26252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Query Postgres Database ...">
            <a:extLst>
              <a:ext uri="{FF2B5EF4-FFF2-40B4-BE49-F238E27FC236}">
                <a16:creationId xmlns:a16="http://schemas.microsoft.com/office/drawing/2014/main" id="{A97BC08E-6D7A-B5D4-65EE-8B5D48FC6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87" y="4768330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70474A8-ED41-7B5F-F65C-B65616C6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시중에는 다양한 </a:t>
            </a:r>
            <a:r>
              <a:rPr lang="en-US" altLang="ko-KR" dirty="0"/>
              <a:t>RDBMS </a:t>
            </a:r>
            <a:r>
              <a:rPr lang="ko-KR" altLang="en-US" dirty="0"/>
              <a:t>제품이 존재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24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E354-62C3-B58F-D005-9B2EBCF3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EFFC-9BE1-912C-21E2-B69D5306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b="1" i="1" dirty="0"/>
              <a:t>호환성</a:t>
            </a:r>
            <a:r>
              <a:rPr lang="en-US" altLang="ko-KR" sz="2000" dirty="0"/>
              <a:t> </a:t>
            </a:r>
          </a:p>
          <a:p>
            <a:pPr lvl="1"/>
            <a:r>
              <a:rPr lang="en-US" altLang="ko-KR" sz="2000" dirty="0"/>
              <a:t>ANSI SQL</a:t>
            </a:r>
            <a:r>
              <a:rPr lang="ko-KR" altLang="en-US" sz="2000" dirty="0"/>
              <a:t>은 서로 다른 데이터베이스 시스템 간의 호환성을 높이기 위해 만들어졌습니다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ANSI SQL </a:t>
            </a:r>
            <a:r>
              <a:rPr lang="ko-KR" altLang="en-US" sz="2000" dirty="0"/>
              <a:t>표준을 따르면</a:t>
            </a:r>
            <a:r>
              <a:rPr lang="en-US" altLang="ko-KR" sz="2000" dirty="0"/>
              <a:t>, Oracle, MySQL, PostgreSQL </a:t>
            </a:r>
            <a:r>
              <a:rPr lang="ko-KR" altLang="en-US" sz="2000" dirty="0"/>
              <a:t>등 여러 데이터베이스에서 같은 </a:t>
            </a:r>
            <a:r>
              <a:rPr lang="en-US" altLang="ko-KR" sz="2000" dirty="0"/>
              <a:t>SQL </a:t>
            </a:r>
            <a:r>
              <a:rPr lang="ko-KR" altLang="en-US" sz="2000" dirty="0"/>
              <a:t>문을 사용할 수 있어야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b="1" i="1" dirty="0"/>
              <a:t>표준화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2000" dirty="0"/>
              <a:t>데이터베이스 벤더들이 </a:t>
            </a:r>
            <a:r>
              <a:rPr lang="en-US" altLang="ko-KR" sz="2000" dirty="0"/>
              <a:t>ANSI SQL </a:t>
            </a:r>
            <a:r>
              <a:rPr lang="ko-KR" altLang="en-US" sz="2000" dirty="0"/>
              <a:t>표준을 따르도록 권장함으로써</a:t>
            </a:r>
            <a:r>
              <a:rPr lang="en-US" altLang="ko-KR" sz="2000" dirty="0"/>
              <a:t>, SQL</a:t>
            </a:r>
            <a:r>
              <a:rPr lang="ko-KR" altLang="en-US" sz="2000" dirty="0"/>
              <a:t>을 사용하는 방식에 일관성을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통해 개발자는 한 데이터베이스에서 다른 데이터베이스로 쉽게 전환할 수 있게 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b="1" i="1" dirty="0"/>
              <a:t>확장성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2000" dirty="0"/>
              <a:t>대부분의 데이터베이스 시스템은 </a:t>
            </a:r>
            <a:r>
              <a:rPr lang="en-US" altLang="ko-KR" sz="2000" dirty="0"/>
              <a:t>ANSI SQL </a:t>
            </a:r>
            <a:r>
              <a:rPr lang="ko-KR" altLang="en-US" sz="2000" dirty="0"/>
              <a:t>표준을 기본으로 지원하지만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각 시스템은 고유한 기능을 추가로 제공하는 확장된 </a:t>
            </a:r>
            <a:r>
              <a:rPr lang="en-US" altLang="ko-KR" sz="2000" dirty="0"/>
              <a:t>SQL</a:t>
            </a:r>
            <a:r>
              <a:rPr lang="ko-KR" altLang="en-US" sz="2000" dirty="0"/>
              <a:t>도 가지고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Oracle</a:t>
            </a:r>
            <a:r>
              <a:rPr lang="ko-KR" altLang="en-US" sz="2000" dirty="0"/>
              <a:t>이나 </a:t>
            </a:r>
            <a:r>
              <a:rPr lang="en-US" altLang="ko-KR" sz="2000" dirty="0"/>
              <a:t>SQL Server</a:t>
            </a:r>
            <a:r>
              <a:rPr lang="ko-KR" altLang="en-US" sz="2000" dirty="0"/>
              <a:t>에는 </a:t>
            </a:r>
            <a:r>
              <a:rPr lang="en-US" altLang="ko-KR" sz="2000" dirty="0"/>
              <a:t>ANSI SQL </a:t>
            </a:r>
            <a:r>
              <a:rPr lang="ko-KR" altLang="en-US" sz="2000" dirty="0"/>
              <a:t>표준 외에도 그들만의 고유한 </a:t>
            </a:r>
            <a:r>
              <a:rPr lang="en-US" altLang="ko-KR" sz="2000" dirty="0"/>
              <a:t>SQL </a:t>
            </a:r>
            <a:r>
              <a:rPr lang="ko-KR" altLang="en-US" sz="2000" dirty="0"/>
              <a:t>문법이나 기능이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그러나 기본적인 </a:t>
            </a:r>
            <a:r>
              <a:rPr lang="en-US" altLang="ko-KR" sz="2000" dirty="0"/>
              <a:t>SQL</a:t>
            </a:r>
            <a:r>
              <a:rPr lang="ko-KR" altLang="en-US" sz="2000" dirty="0"/>
              <a:t>은 </a:t>
            </a:r>
            <a:r>
              <a:rPr lang="en-US" altLang="ko-KR" sz="2000" dirty="0"/>
              <a:t>ANSI SQL </a:t>
            </a:r>
            <a:r>
              <a:rPr lang="ko-KR" altLang="en-US" sz="2000" dirty="0"/>
              <a:t>표준을 따르기 때문에 대부분의 쿼리 문법은 일관성을 유지합니다</a:t>
            </a:r>
            <a:r>
              <a:rPr lang="en-US" altLang="ko-KR" sz="2000" dirty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8110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0B7F-BA1F-8BCA-674D-64DE5CC9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관계란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B47B-EB66-1D58-8C18-BA0742DC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관계형 데이터베이스의 이름에서 알 수 있듯이</a:t>
            </a:r>
            <a:r>
              <a:rPr lang="en-US" altLang="ko-KR" dirty="0"/>
              <a:t>, RDBMS</a:t>
            </a:r>
            <a:r>
              <a:rPr lang="ko-KR" altLang="en-US" dirty="0"/>
              <a:t>에서는</a:t>
            </a:r>
            <a:r>
              <a:rPr lang="en-US" altLang="ko-KR" dirty="0"/>
              <a:t>, </a:t>
            </a:r>
            <a:r>
              <a:rPr lang="ko-KR" altLang="en-US" dirty="0"/>
              <a:t>데이터를 저장 및 관리할 때</a:t>
            </a:r>
            <a:r>
              <a:rPr lang="en-US" altLang="ko-KR" dirty="0"/>
              <a:t>, </a:t>
            </a:r>
            <a:r>
              <a:rPr lang="ko-KR" altLang="en-US" dirty="0"/>
              <a:t>테이블간의 논리적 연결을 이용함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정규화라고 표현하며</a:t>
            </a:r>
            <a:r>
              <a:rPr lang="en-US" altLang="ko-KR" dirty="0"/>
              <a:t>, </a:t>
            </a:r>
            <a:r>
              <a:rPr lang="ko-KR" altLang="en-US" dirty="0"/>
              <a:t>그 반대는 비정규화라고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11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5186-4E03-9895-0808-0207C4EF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 임직원 관리 데이터베이스 구축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ADA3-4F23-7559-FD5F-54F5AFD2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회사 임직원 정보를 관리할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회사의 부서 정보를 관리할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회사의 임직원이 어떤 부서에 소속되어 관리되어야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위와 같은 요구사항을 하나의 테이블을 이용해서 만들면 어떻게 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44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441FF-7BFC-8903-240A-55446DC5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56" y="1925331"/>
            <a:ext cx="8907234" cy="229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7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C9D4-54B7-793A-2ECA-05D132D2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정규화되지 않은 테이블의 단점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3CC6-4AE7-3776-BB9D-A1352434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14437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1. </a:t>
            </a:r>
            <a:r>
              <a:rPr lang="ko-KR" altLang="en-US" sz="1800" b="1" dirty="0"/>
              <a:t>데이터 중복</a:t>
            </a:r>
            <a:r>
              <a:rPr lang="en-US" altLang="ko-KR" sz="1800" b="1" dirty="0"/>
              <a:t>(Duplicate Data)</a:t>
            </a:r>
          </a:p>
          <a:p>
            <a:pPr lvl="1"/>
            <a:r>
              <a:rPr lang="ko-KR" altLang="en-US" sz="1600" dirty="0"/>
              <a:t>같은 데이터가 여러 테이블에 중복되어 저장될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고객 정보가 여러 주문 레코드에 반복해서 저장되면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크기가 불필요하게 증가하고 관리가 어려워집니다</a:t>
            </a:r>
            <a:r>
              <a:rPr lang="en-US" altLang="ko-KR" sz="1600" dirty="0"/>
              <a:t>.</a:t>
            </a:r>
          </a:p>
          <a:p>
            <a:r>
              <a:rPr lang="en-US" altLang="ko-KR" sz="1800" b="1" dirty="0"/>
              <a:t>2. </a:t>
            </a:r>
            <a:r>
              <a:rPr lang="ko-KR" altLang="en-US" sz="1800" b="1" dirty="0"/>
              <a:t>데이터 불일치</a:t>
            </a:r>
            <a:r>
              <a:rPr lang="en-US" altLang="ko-KR" sz="1800" b="1" dirty="0"/>
              <a:t>(Data Inconsistency)</a:t>
            </a:r>
          </a:p>
          <a:p>
            <a:pPr lvl="1"/>
            <a:r>
              <a:rPr lang="ko-KR" altLang="en-US" sz="1600" dirty="0"/>
              <a:t>중복 데이터가 있으면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데이터만 수정되었을 때 나머지 데이터는 여전히 오래된 상태로 남아 있을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고객의 주소가 여러 주문 레코드에 저장되어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한 곳에서 주소를 변경했을 때 다른 곳의 주소는 업데이트되지 않아 불일치가 발생할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800" b="1" dirty="0"/>
              <a:t>3. </a:t>
            </a:r>
            <a:r>
              <a:rPr lang="ko-KR" altLang="en-US" sz="1800" b="1" dirty="0"/>
              <a:t>데이터 무결성 문제</a:t>
            </a:r>
            <a:r>
              <a:rPr lang="en-US" altLang="ko-KR" sz="1800" b="1" dirty="0"/>
              <a:t>(Data Integrity Issues)</a:t>
            </a:r>
          </a:p>
          <a:p>
            <a:pPr lvl="1"/>
            <a:r>
              <a:rPr lang="ko-KR" altLang="en-US" sz="1600" dirty="0"/>
              <a:t>데이터의 무결성을 유지하기 어려워질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중복된 데이터를 수정하는 과정에서 실수가 발생하면 데이터가 불완전해지거나 잘못된 정보가 저장될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800" b="1" dirty="0"/>
              <a:t>4. </a:t>
            </a:r>
            <a:r>
              <a:rPr lang="ko-KR" altLang="en-US" sz="1800" b="1" dirty="0"/>
              <a:t>비효율적인 쿼리 성능</a:t>
            </a:r>
          </a:p>
          <a:p>
            <a:pPr lvl="1"/>
            <a:r>
              <a:rPr lang="ko-KR" altLang="en-US" sz="1600" dirty="0"/>
              <a:t>중복 데이터로 인해 쿼리 성능이 저하될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데이터가 여러 곳에 분산되어 저장되면 쿼리 실행 시 더 많은 데이터 접근이 필요해져</a:t>
            </a:r>
            <a:r>
              <a:rPr lang="en-US" altLang="ko-KR" sz="1600" dirty="0"/>
              <a:t>, </a:t>
            </a:r>
            <a:r>
              <a:rPr lang="ko-KR" altLang="en-US" sz="1600" dirty="0"/>
              <a:t>성능이 저하될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800" b="1" dirty="0"/>
              <a:t>5. </a:t>
            </a:r>
            <a:r>
              <a:rPr lang="ko-KR" altLang="en-US" sz="1800" b="1" dirty="0"/>
              <a:t>데이터 추가 및 삭제의 어려움</a:t>
            </a:r>
          </a:p>
          <a:p>
            <a:pPr lvl="1"/>
            <a:r>
              <a:rPr lang="ko-KR" altLang="en-US" sz="1600" dirty="0"/>
              <a:t>중복된 데이터로 인해 데이터 추가와 삭제 작업이 복잡해질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고객 정보를 변경해야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중복된 고객 정보를 모두 찾아서 업데이트해야 하므로 번거롭고 오류가 발생할 위험이 커집니다</a:t>
            </a:r>
            <a:r>
              <a:rPr lang="en-US" altLang="ko-KR" sz="1600" dirty="0"/>
              <a:t>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7648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5CEE-0545-C15C-9B00-C811A43E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정규화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FD06-D900-63A8-3706-26A45BF48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정규화란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기존의 비정규화 테이블을 정규화하여</a:t>
            </a:r>
            <a:r>
              <a:rPr lang="en-US" altLang="ko-KR" dirty="0"/>
              <a:t>, </a:t>
            </a:r>
            <a:r>
              <a:rPr lang="ko-KR" altLang="en-US" dirty="0"/>
              <a:t>테이블을 분리하고</a:t>
            </a:r>
            <a:r>
              <a:rPr lang="en-US" altLang="ko-KR" dirty="0"/>
              <a:t>, </a:t>
            </a:r>
            <a:r>
              <a:rPr lang="ko-KR" altLang="en-US" dirty="0"/>
              <a:t>테이블간의 논리적 연결을 통해</a:t>
            </a:r>
            <a:r>
              <a:rPr lang="en-US" altLang="ko-KR" dirty="0"/>
              <a:t>, </a:t>
            </a:r>
            <a:r>
              <a:rPr lang="ko-KR" altLang="en-US" dirty="0"/>
              <a:t>데이터를 관리</a:t>
            </a:r>
            <a:endParaRPr lang="en-US" altLang="ko-KR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36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7A1F-D287-1BC4-70F7-D0D572B5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8BB8-8B3B-C93F-E579-50FF76D2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 : create</a:t>
            </a:r>
          </a:p>
          <a:p>
            <a:r>
              <a:rPr lang="en-GB" dirty="0"/>
              <a:t>R : Read</a:t>
            </a:r>
          </a:p>
          <a:p>
            <a:r>
              <a:rPr lang="en-GB" dirty="0"/>
              <a:t>U : Update</a:t>
            </a:r>
          </a:p>
          <a:p>
            <a:r>
              <a:rPr lang="en-GB" dirty="0"/>
              <a:t>D : delete</a:t>
            </a:r>
          </a:p>
          <a:p>
            <a:endParaRPr lang="en-GB" dirty="0"/>
          </a:p>
          <a:p>
            <a:r>
              <a:rPr lang="en-GB" dirty="0"/>
              <a:t>DBA(Database Administrator)</a:t>
            </a:r>
          </a:p>
        </p:txBody>
      </p:sp>
    </p:spTree>
    <p:extLst>
      <p:ext uri="{BB962C8B-B14F-4D97-AF65-F5344CB8AC3E}">
        <p14:creationId xmlns:p14="http://schemas.microsoft.com/office/powerpoint/2010/main" val="3144491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318F-8FF2-580A-20AA-37BB6D00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정규화 이후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1A23E-9A3A-2A22-8516-5E9143AC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89" y="3148012"/>
            <a:ext cx="2619375" cy="561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F7E2E7-D690-707A-E22E-CEA8146D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334" y="3148012"/>
            <a:ext cx="2562225" cy="8667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631FB-F92F-B784-A2CA-4E51843EFC0B}"/>
              </a:ext>
            </a:extLst>
          </p:cNvPr>
          <p:cNvCxnSpPr>
            <a:stCxn id="8" idx="3"/>
          </p:cNvCxnSpPr>
          <p:nvPr/>
        </p:nvCxnSpPr>
        <p:spPr>
          <a:xfrm flipV="1">
            <a:off x="5114559" y="3581399"/>
            <a:ext cx="209843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95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6EC9-9D02-139C-5859-DAB9402C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종류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77A4-E81C-5924-F074-88506F3CF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DML</a:t>
            </a:r>
          </a:p>
          <a:p>
            <a:r>
              <a:rPr lang="en-GB" dirty="0"/>
              <a:t>DDL</a:t>
            </a:r>
          </a:p>
          <a:p>
            <a:r>
              <a:rPr lang="en-GB" dirty="0"/>
              <a:t>DCL….</a:t>
            </a:r>
          </a:p>
        </p:txBody>
      </p:sp>
    </p:spTree>
    <p:extLst>
      <p:ext uri="{BB962C8B-B14F-4D97-AF65-F5344CB8AC3E}">
        <p14:creationId xmlns:p14="http://schemas.microsoft.com/office/powerpoint/2010/main" val="3944401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AF73-7BD7-68E7-5743-4EB50571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DDL(Data Definition Language)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578D9-1BF2-B67A-5AF9-DF523BE4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452" y="1837348"/>
            <a:ext cx="8253063" cy="4351338"/>
          </a:xfrm>
        </p:spPr>
      </p:pic>
    </p:spTree>
    <p:extLst>
      <p:ext uri="{BB962C8B-B14F-4D97-AF65-F5344CB8AC3E}">
        <p14:creationId xmlns:p14="http://schemas.microsoft.com/office/powerpoint/2010/main" val="2395609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5396-E745-5960-D544-1B22E719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DCL(Data Control Language)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525D6-0EAF-B1DD-FE25-268C27A9A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737" y="2548731"/>
            <a:ext cx="10296525" cy="2905125"/>
          </a:xfrm>
        </p:spPr>
      </p:pic>
    </p:spTree>
    <p:extLst>
      <p:ext uri="{BB962C8B-B14F-4D97-AF65-F5344CB8AC3E}">
        <p14:creationId xmlns:p14="http://schemas.microsoft.com/office/powerpoint/2010/main" val="1212978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C9D-97A6-9EC7-44E4-E7C2C36F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권한이란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8E20-DD4B-10E0-C7D5-953AD589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RDBMS</a:t>
            </a:r>
            <a:r>
              <a:rPr lang="ko-KR" altLang="en-US" dirty="0"/>
              <a:t>에 </a:t>
            </a:r>
            <a:r>
              <a:rPr lang="en-US" altLang="ko-KR" dirty="0"/>
              <a:t>DML,DCL,DDL </a:t>
            </a:r>
            <a:r>
              <a:rPr lang="ko-KR" altLang="en-US" dirty="0"/>
              <a:t>등 무엇인가 처리를 하기 위해선</a:t>
            </a:r>
            <a:r>
              <a:rPr lang="en-US" altLang="ko-KR" dirty="0"/>
              <a:t>, RDBMS</a:t>
            </a:r>
            <a:r>
              <a:rPr lang="ko-KR" altLang="en-US" dirty="0"/>
              <a:t>에 접속해야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접속한 유저가 가지고 있는 권한에 따라서</a:t>
            </a:r>
            <a:r>
              <a:rPr lang="en-US" altLang="ko-KR" dirty="0"/>
              <a:t>, </a:t>
            </a:r>
            <a:r>
              <a:rPr lang="ko-KR" altLang="en-US" dirty="0"/>
              <a:t>수행할 수 있는 작업에 제한이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하는 이유는</a:t>
            </a:r>
            <a:r>
              <a:rPr lang="en-US" altLang="ko-KR" dirty="0"/>
              <a:t>, RDBMS</a:t>
            </a:r>
            <a:r>
              <a:rPr lang="ko-KR" altLang="en-US" dirty="0"/>
              <a:t>를 관리하기 위함이며</a:t>
            </a:r>
            <a:r>
              <a:rPr lang="en-US" altLang="ko-KR" dirty="0"/>
              <a:t>, </a:t>
            </a:r>
            <a:r>
              <a:rPr lang="ko-KR" altLang="en-US" dirty="0"/>
              <a:t>적절한 권한 부여를 해주어야 함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참고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en-GB" altLang="ko-KR" b="0" i="0" dirty="0">
                <a:solidFill>
                  <a:srgbClr val="1F1F1F"/>
                </a:solidFill>
                <a:effectLst/>
                <a:latin typeface="Google Sans"/>
              </a:rPr>
              <a:t>RBAC(Role Based Access Control)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dirty="0"/>
              <a:t>사용자 개개인에게 권한을 부여하는 것은 쉬운 작업이 아니기 때문에</a:t>
            </a:r>
            <a:r>
              <a:rPr lang="en-US" altLang="ko-KR" dirty="0"/>
              <a:t>, </a:t>
            </a:r>
            <a:r>
              <a:rPr lang="ko-KR" altLang="en-US" dirty="0"/>
              <a:t>역할을 생성하고</a:t>
            </a:r>
            <a:r>
              <a:rPr lang="en-US" altLang="ko-KR" dirty="0"/>
              <a:t>, </a:t>
            </a:r>
            <a:r>
              <a:rPr lang="ko-KR" altLang="en-US" dirty="0"/>
              <a:t>역할에 대한 권한을 부여한 후</a:t>
            </a:r>
            <a:r>
              <a:rPr lang="en-US" altLang="ko-KR" dirty="0"/>
              <a:t>, </a:t>
            </a:r>
            <a:r>
              <a:rPr lang="ko-KR" altLang="en-US" dirty="0"/>
              <a:t>이를 사용자 계정에 부여하는 방법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172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rporate User icon PNG and SVG Vector ...">
            <a:extLst>
              <a:ext uri="{FF2B5EF4-FFF2-40B4-BE49-F238E27FC236}">
                <a16:creationId xmlns:a16="http://schemas.microsoft.com/office/drawing/2014/main" id="{A66B6FF7-979C-C261-728C-0E6E2CD3F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4099" b="1"/>
          <a:stretch/>
        </p:blipFill>
        <p:spPr bwMode="auto">
          <a:xfrm>
            <a:off x="806673" y="114785"/>
            <a:ext cx="1781029" cy="178103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A130D4-FD4F-81ED-EE7C-BC69C040EF54}"/>
              </a:ext>
            </a:extLst>
          </p:cNvPr>
          <p:cNvSpPr txBox="1"/>
          <p:nvPr/>
        </p:nvSpPr>
        <p:spPr>
          <a:xfrm>
            <a:off x="3056709" y="476793"/>
            <a:ext cx="5290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너는</a:t>
            </a:r>
            <a:r>
              <a:rPr lang="en-US" altLang="ko-KR" dirty="0"/>
              <a:t>, </a:t>
            </a:r>
            <a:r>
              <a:rPr lang="en-US" altLang="ko-KR" dirty="0" err="1"/>
              <a:t>simcoding</a:t>
            </a:r>
            <a:r>
              <a:rPr lang="ko-KR" altLang="en-US" dirty="0"/>
              <a:t>이라는 </a:t>
            </a:r>
            <a:r>
              <a:rPr lang="en-US" altLang="ko-KR" dirty="0" err="1"/>
              <a:t>databas</a:t>
            </a:r>
            <a:r>
              <a:rPr lang="ko-KR" altLang="en-US" dirty="0"/>
              <a:t>에 접근하고</a:t>
            </a:r>
            <a:r>
              <a:rPr lang="en-US" altLang="ko-KR" dirty="0"/>
              <a:t>, </a:t>
            </a:r>
            <a:r>
              <a:rPr lang="ko-KR" altLang="en-US" dirty="0"/>
              <a:t>그 안에 존재하는 </a:t>
            </a:r>
            <a:r>
              <a:rPr lang="en-US" altLang="ko-KR" dirty="0"/>
              <a:t>table</a:t>
            </a:r>
            <a:r>
              <a:rPr lang="ko-KR" altLang="en-US" dirty="0"/>
              <a:t>에 </a:t>
            </a:r>
            <a:r>
              <a:rPr lang="en-US" altLang="ko-KR" dirty="0"/>
              <a:t>read</a:t>
            </a:r>
            <a:r>
              <a:rPr lang="ko-KR" altLang="en-US" dirty="0"/>
              <a:t>할 수 있는 권한이 존재해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데이터 삭제는 불가능 해</a:t>
            </a:r>
            <a:r>
              <a:rPr lang="en-US" altLang="ko-KR" dirty="0"/>
              <a:t>. </a:t>
            </a:r>
            <a:r>
              <a:rPr lang="ko-KR" altLang="en-US" dirty="0"/>
              <a:t>그리고 삭제도 가능해</a:t>
            </a:r>
            <a:endParaRPr lang="en-GB" dirty="0"/>
          </a:p>
        </p:txBody>
      </p:sp>
      <p:pic>
        <p:nvPicPr>
          <p:cNvPr id="6" name="Picture 2" descr="Corporate User icon PNG and SVG Vector ...">
            <a:extLst>
              <a:ext uri="{FF2B5EF4-FFF2-40B4-BE49-F238E27FC236}">
                <a16:creationId xmlns:a16="http://schemas.microsoft.com/office/drawing/2014/main" id="{4DF768FE-2333-C764-EA34-63791785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4099" b="1"/>
          <a:stretch/>
        </p:blipFill>
        <p:spPr bwMode="auto">
          <a:xfrm>
            <a:off x="806672" y="2278865"/>
            <a:ext cx="1781029" cy="178103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E72A81-853B-5151-C115-98BC415146CD}"/>
              </a:ext>
            </a:extLst>
          </p:cNvPr>
          <p:cNvSpPr txBox="1"/>
          <p:nvPr/>
        </p:nvSpPr>
        <p:spPr>
          <a:xfrm>
            <a:off x="3156857" y="2601684"/>
            <a:ext cx="5290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너는</a:t>
            </a:r>
            <a:r>
              <a:rPr lang="en-US" altLang="ko-KR" dirty="0"/>
              <a:t>, </a:t>
            </a:r>
            <a:r>
              <a:rPr lang="en-US" altLang="ko-KR" dirty="0" err="1"/>
              <a:t>simcoding</a:t>
            </a:r>
            <a:r>
              <a:rPr lang="ko-KR" altLang="en-US" dirty="0"/>
              <a:t>이라는 </a:t>
            </a:r>
            <a:r>
              <a:rPr lang="en-US" altLang="ko-KR" dirty="0" err="1"/>
              <a:t>databas</a:t>
            </a:r>
            <a:r>
              <a:rPr lang="ko-KR" altLang="en-US" dirty="0"/>
              <a:t>에 접근하고</a:t>
            </a:r>
            <a:r>
              <a:rPr lang="en-US" altLang="ko-KR" dirty="0"/>
              <a:t>, </a:t>
            </a:r>
            <a:r>
              <a:rPr lang="ko-KR" altLang="en-US" dirty="0"/>
              <a:t>그 안에 존재하는 </a:t>
            </a:r>
            <a:r>
              <a:rPr lang="en-US" altLang="ko-KR" dirty="0"/>
              <a:t>table</a:t>
            </a:r>
            <a:r>
              <a:rPr lang="ko-KR" altLang="en-US" dirty="0"/>
              <a:t>에 </a:t>
            </a:r>
            <a:r>
              <a:rPr lang="en-US" altLang="ko-KR" dirty="0"/>
              <a:t>read</a:t>
            </a:r>
            <a:r>
              <a:rPr lang="ko-KR" altLang="en-US" dirty="0"/>
              <a:t>할 수 있는 권한이 존재해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데이터 삭제는 불가능 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삭제도 가능해</a:t>
            </a:r>
            <a:endParaRPr lang="en-GB" dirty="0"/>
          </a:p>
        </p:txBody>
      </p:sp>
      <p:pic>
        <p:nvPicPr>
          <p:cNvPr id="8" name="Picture 2" descr="Corporate User icon PNG and SVG Vector ...">
            <a:extLst>
              <a:ext uri="{FF2B5EF4-FFF2-40B4-BE49-F238E27FC236}">
                <a16:creationId xmlns:a16="http://schemas.microsoft.com/office/drawing/2014/main" id="{04609F38-FB9E-7BB5-3757-2481E08D4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4099" b="1"/>
          <a:stretch/>
        </p:blipFill>
        <p:spPr bwMode="auto">
          <a:xfrm>
            <a:off x="806672" y="4476972"/>
            <a:ext cx="1781029" cy="178103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9B8FFF-2E78-5C81-33DF-18CB8AE07BAA}"/>
              </a:ext>
            </a:extLst>
          </p:cNvPr>
          <p:cNvSpPr txBox="1"/>
          <p:nvPr/>
        </p:nvSpPr>
        <p:spPr>
          <a:xfrm>
            <a:off x="3156857" y="4799791"/>
            <a:ext cx="5290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너는</a:t>
            </a:r>
            <a:r>
              <a:rPr lang="en-US" altLang="ko-KR" dirty="0"/>
              <a:t>, </a:t>
            </a:r>
            <a:r>
              <a:rPr lang="en-US" altLang="ko-KR" dirty="0" err="1"/>
              <a:t>simcoding</a:t>
            </a:r>
            <a:r>
              <a:rPr lang="ko-KR" altLang="en-US" dirty="0"/>
              <a:t>이라는 </a:t>
            </a:r>
            <a:r>
              <a:rPr lang="en-US" altLang="ko-KR" dirty="0" err="1"/>
              <a:t>databas</a:t>
            </a:r>
            <a:r>
              <a:rPr lang="ko-KR" altLang="en-US" dirty="0"/>
              <a:t>에 접근하고</a:t>
            </a:r>
            <a:r>
              <a:rPr lang="en-US" altLang="ko-KR" dirty="0"/>
              <a:t>, </a:t>
            </a:r>
            <a:r>
              <a:rPr lang="ko-KR" altLang="en-US" dirty="0"/>
              <a:t>그 안에 존재하는 </a:t>
            </a:r>
            <a:r>
              <a:rPr lang="en-US" altLang="ko-KR" dirty="0"/>
              <a:t>table</a:t>
            </a:r>
            <a:r>
              <a:rPr lang="ko-KR" altLang="en-US" dirty="0"/>
              <a:t>에 </a:t>
            </a:r>
            <a:r>
              <a:rPr lang="en-US" altLang="ko-KR" dirty="0"/>
              <a:t>read</a:t>
            </a:r>
            <a:r>
              <a:rPr lang="ko-KR" altLang="en-US" dirty="0"/>
              <a:t>할 수 있는 권한이 존재해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데이터 삭제는 불가능 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삭제도 가능해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26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rporate User icon PNG and SVG Vector ...">
            <a:extLst>
              <a:ext uri="{FF2B5EF4-FFF2-40B4-BE49-F238E27FC236}">
                <a16:creationId xmlns:a16="http://schemas.microsoft.com/office/drawing/2014/main" id="{A66B6FF7-979C-C261-728C-0E6E2CD3F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4099" b="1"/>
          <a:stretch/>
        </p:blipFill>
        <p:spPr bwMode="auto">
          <a:xfrm>
            <a:off x="806673" y="114785"/>
            <a:ext cx="1781029" cy="178103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A130D4-FD4F-81ED-EE7C-BC69C040EF54}"/>
              </a:ext>
            </a:extLst>
          </p:cNvPr>
          <p:cNvSpPr txBox="1"/>
          <p:nvPr/>
        </p:nvSpPr>
        <p:spPr>
          <a:xfrm>
            <a:off x="3056709" y="476793"/>
            <a:ext cx="529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시니어 개발자</a:t>
            </a:r>
            <a:endParaRPr lang="en-US" altLang="ko-KR" dirty="0"/>
          </a:p>
          <a:p>
            <a:r>
              <a:rPr lang="ko-KR" altLang="en-US" dirty="0"/>
              <a:t>접근 가능한 데이터 베이스 </a:t>
            </a:r>
            <a:r>
              <a:rPr lang="en-US" altLang="ko-KR" dirty="0"/>
              <a:t>: </a:t>
            </a:r>
            <a:r>
              <a:rPr lang="en-US" altLang="ko-KR" dirty="0" err="1"/>
              <a:t>simcoding</a:t>
            </a:r>
            <a:endParaRPr lang="en-US" altLang="ko-KR" dirty="0"/>
          </a:p>
          <a:p>
            <a:r>
              <a:rPr lang="ko-KR" altLang="en-US" dirty="0"/>
              <a:t>가능한 연산 목록 </a:t>
            </a:r>
            <a:r>
              <a:rPr lang="en-US" altLang="ko-KR" dirty="0"/>
              <a:t>:, select, insert</a:t>
            </a:r>
            <a:endParaRPr lang="en-GB" dirty="0"/>
          </a:p>
        </p:txBody>
      </p:sp>
      <p:pic>
        <p:nvPicPr>
          <p:cNvPr id="2" name="Picture 2" descr="Corporate User icon PNG and SVG Vector ...">
            <a:extLst>
              <a:ext uri="{FF2B5EF4-FFF2-40B4-BE49-F238E27FC236}">
                <a16:creationId xmlns:a16="http://schemas.microsoft.com/office/drawing/2014/main" id="{FF48417E-AAA5-7336-1FB9-383244290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4099" b="1"/>
          <a:stretch/>
        </p:blipFill>
        <p:spPr bwMode="auto">
          <a:xfrm>
            <a:off x="654273" y="2019785"/>
            <a:ext cx="1781029" cy="178103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D43EEF-BDFA-3BFB-6E12-87014DC19AF6}"/>
              </a:ext>
            </a:extLst>
          </p:cNvPr>
          <p:cNvSpPr txBox="1"/>
          <p:nvPr/>
        </p:nvSpPr>
        <p:spPr>
          <a:xfrm>
            <a:off x="2904309" y="2381793"/>
            <a:ext cx="529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주니어 개발자</a:t>
            </a:r>
            <a:endParaRPr lang="en-US" altLang="ko-KR" dirty="0"/>
          </a:p>
          <a:p>
            <a:r>
              <a:rPr lang="ko-KR" altLang="en-US" dirty="0"/>
              <a:t>접근 가능한 데이터 베이스 </a:t>
            </a:r>
            <a:r>
              <a:rPr lang="en-US" altLang="ko-KR" dirty="0"/>
              <a:t>: </a:t>
            </a:r>
            <a:r>
              <a:rPr lang="en-US" altLang="ko-KR" dirty="0" err="1"/>
              <a:t>simcoding</a:t>
            </a:r>
            <a:endParaRPr lang="en-US" altLang="ko-KR" dirty="0"/>
          </a:p>
          <a:p>
            <a:r>
              <a:rPr lang="ko-KR" altLang="en-US" dirty="0"/>
              <a:t>가능한 연산 목록 </a:t>
            </a:r>
            <a:r>
              <a:rPr lang="en-US" altLang="ko-KR" dirty="0"/>
              <a:t>:select, insert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677D44-E466-68EB-D7BB-3B2B8174C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74" y="4765902"/>
            <a:ext cx="1266825" cy="1114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6AAC33-251C-3BA4-12FE-5B9BD4DD3412}"/>
              </a:ext>
            </a:extLst>
          </p:cNvPr>
          <p:cNvSpPr txBox="1"/>
          <p:nvPr/>
        </p:nvSpPr>
        <p:spPr>
          <a:xfrm>
            <a:off x="3056709" y="5029200"/>
            <a:ext cx="318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권한</a:t>
            </a:r>
            <a:r>
              <a:rPr lang="en-US" altLang="ko-KR" dirty="0"/>
              <a:t>, </a:t>
            </a:r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시니어 개발자</a:t>
            </a:r>
            <a:endParaRPr lang="en-GB" dirty="0"/>
          </a:p>
        </p:txBody>
      </p:sp>
      <p:pic>
        <p:nvPicPr>
          <p:cNvPr id="13" name="Picture 2" descr="Corporate User icon PNG and SVG Vector ...">
            <a:extLst>
              <a:ext uri="{FF2B5EF4-FFF2-40B4-BE49-F238E27FC236}">
                <a16:creationId xmlns:a16="http://schemas.microsoft.com/office/drawing/2014/main" id="{C43DF12A-A310-C2CB-AF52-8634033D5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4099" b="1"/>
          <a:stretch/>
        </p:blipFill>
        <p:spPr bwMode="auto">
          <a:xfrm>
            <a:off x="1278086" y="6150429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CDFA5A-E22F-19AD-0E8A-E73E40211CDF}"/>
              </a:ext>
            </a:extLst>
          </p:cNvPr>
          <p:cNvSpPr txBox="1"/>
          <p:nvPr/>
        </p:nvSpPr>
        <p:spPr>
          <a:xfrm>
            <a:off x="2587702" y="6384863"/>
            <a:ext cx="318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권한</a:t>
            </a:r>
            <a:r>
              <a:rPr lang="en-US" altLang="ko-KR" dirty="0"/>
              <a:t>, </a:t>
            </a:r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시니어 개발자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959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FC2E-6E15-1FEF-519C-7C4ED2BC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0DFD-2C13-9466-0D25-7505AB7E4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</a:t>
            </a:r>
            <a:endParaRPr lang="en-GB" altLang="ko-KR" dirty="0"/>
          </a:p>
          <a:p>
            <a:pPr lvl="1"/>
            <a:r>
              <a:rPr lang="en-GB" altLang="ko-KR" dirty="0"/>
              <a:t>Insert</a:t>
            </a:r>
            <a:endParaRPr lang="en-GB" dirty="0"/>
          </a:p>
          <a:p>
            <a:r>
              <a:rPr lang="en-GB" dirty="0"/>
              <a:t>Delete</a:t>
            </a:r>
          </a:p>
          <a:p>
            <a:pPr lvl="1"/>
            <a:r>
              <a:rPr lang="en-GB" dirty="0"/>
              <a:t>delete</a:t>
            </a:r>
          </a:p>
          <a:p>
            <a:r>
              <a:rPr lang="en-GB" dirty="0"/>
              <a:t>Update</a:t>
            </a:r>
          </a:p>
          <a:p>
            <a:pPr lvl="1"/>
            <a:r>
              <a:rPr lang="en-GB" dirty="0"/>
              <a:t>update</a:t>
            </a:r>
          </a:p>
          <a:p>
            <a:r>
              <a:rPr lang="en-GB" dirty="0"/>
              <a:t>Read</a:t>
            </a:r>
          </a:p>
          <a:p>
            <a:pPr lvl="1"/>
            <a:r>
              <a:rPr lang="en-GB" dirty="0"/>
              <a:t>Select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760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3D42-401D-28D0-D9D5-56A645B7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– select(1/3)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12EA-9B89-D15D-8CF8-8EDD21B1A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(</a:t>
            </a:r>
            <a:r>
              <a:rPr lang="ko-KR" altLang="en-US" dirty="0"/>
              <a:t>가져올 칼럼</a:t>
            </a:r>
            <a:r>
              <a:rPr lang="en-US" altLang="ko-KR" dirty="0"/>
              <a:t>) from (</a:t>
            </a:r>
            <a:r>
              <a:rPr lang="ko-KR" altLang="en-US" dirty="0"/>
              <a:t>데이터베이스</a:t>
            </a:r>
            <a:r>
              <a:rPr lang="en-US" altLang="ko-KR" dirty="0"/>
              <a:t>).(</a:t>
            </a:r>
            <a:r>
              <a:rPr lang="ko-KR" altLang="en-US" dirty="0"/>
              <a:t>테이블 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Select * from employee : </a:t>
            </a:r>
            <a:r>
              <a:rPr lang="ko-KR" altLang="en-US" dirty="0"/>
              <a:t>테이블의 모든 행 조회</a:t>
            </a:r>
            <a:endParaRPr lang="en-US" altLang="ko-KR" dirty="0"/>
          </a:p>
          <a:p>
            <a:pPr lvl="1"/>
            <a:r>
              <a:rPr lang="en-US" altLang="ko-KR" dirty="0"/>
              <a:t>Select </a:t>
            </a:r>
            <a:r>
              <a:rPr lang="ko-KR" altLang="en-US" dirty="0"/>
              <a:t>사원번호</a:t>
            </a:r>
            <a:r>
              <a:rPr lang="en-US" altLang="ko-KR" dirty="0"/>
              <a:t>, </a:t>
            </a:r>
            <a:r>
              <a:rPr lang="ko-KR" altLang="en-US" dirty="0"/>
              <a:t>이름 </a:t>
            </a:r>
            <a:r>
              <a:rPr lang="en-US" altLang="ko-KR" dirty="0"/>
              <a:t>from employee : </a:t>
            </a:r>
            <a:r>
              <a:rPr lang="ko-KR" altLang="en-US" dirty="0"/>
              <a:t>모든 행 데이터 중</a:t>
            </a:r>
            <a:r>
              <a:rPr lang="en-US" altLang="ko-KR" dirty="0"/>
              <a:t>, </a:t>
            </a:r>
            <a:r>
              <a:rPr lang="ko-KR" altLang="en-US" dirty="0"/>
              <a:t>사원번호</a:t>
            </a:r>
            <a:r>
              <a:rPr lang="en-US" altLang="ko-KR" dirty="0"/>
              <a:t>, </a:t>
            </a:r>
            <a:r>
              <a:rPr lang="ko-KR" altLang="en-US" dirty="0"/>
              <a:t>이름만 조회</a:t>
            </a:r>
            <a:endParaRPr lang="en-US" altLang="ko-KR" dirty="0"/>
          </a:p>
          <a:p>
            <a:r>
              <a:rPr lang="ko-KR" altLang="en-US" dirty="0"/>
              <a:t>도전 과제</a:t>
            </a:r>
            <a:endParaRPr lang="en-US" altLang="ko-KR" dirty="0"/>
          </a:p>
          <a:p>
            <a:pPr lvl="1"/>
            <a:r>
              <a:rPr lang="en-US" altLang="ko-KR" dirty="0"/>
              <a:t>Employee </a:t>
            </a:r>
            <a:r>
              <a:rPr lang="ko-KR" altLang="en-US" dirty="0"/>
              <a:t>테이블에서</a:t>
            </a:r>
            <a:r>
              <a:rPr lang="en-US" altLang="ko-KR" dirty="0"/>
              <a:t>, </a:t>
            </a:r>
            <a:r>
              <a:rPr lang="ko-KR" altLang="en-US" dirty="0"/>
              <a:t>사원의 전체 이름과 입사일자 조회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11914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612-C8D1-BF94-0F0E-845EFF69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– select(2/3)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6ED8-DA92-4B69-CA4A-E7B7AD58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이름이 </a:t>
            </a:r>
            <a:r>
              <a:rPr lang="en-GB" altLang="ko-KR" dirty="0" err="1"/>
              <a:t>Parto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성이 </a:t>
            </a:r>
            <a:r>
              <a:rPr lang="en-GB" altLang="ko-KR" dirty="0"/>
              <a:t>Bamford</a:t>
            </a:r>
            <a:r>
              <a:rPr lang="ko-KR" altLang="en-US" dirty="0"/>
              <a:t>인 사람의 데이터만 읽어오고 싶다면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Select * from employee </a:t>
            </a:r>
            <a:r>
              <a:rPr lang="en-US" altLang="ko-KR" b="1" i="1" dirty="0"/>
              <a:t>where </a:t>
            </a:r>
            <a:r>
              <a:rPr lang="ko-KR" altLang="en-US" b="1" i="1" dirty="0"/>
              <a:t>이름</a:t>
            </a:r>
            <a:r>
              <a:rPr lang="en-US" altLang="ko-KR" dirty="0"/>
              <a:t>=“</a:t>
            </a:r>
            <a:r>
              <a:rPr lang="en-US" altLang="ko-KR" dirty="0" err="1"/>
              <a:t>Parto</a:t>
            </a:r>
            <a:r>
              <a:rPr lang="en-US" altLang="ko-KR" dirty="0"/>
              <a:t>” and </a:t>
            </a:r>
            <a:r>
              <a:rPr lang="ko-KR" altLang="en-US" dirty="0"/>
              <a:t>성</a:t>
            </a:r>
            <a:r>
              <a:rPr lang="en-US" altLang="ko-KR" dirty="0"/>
              <a:t>=“</a:t>
            </a:r>
            <a:r>
              <a:rPr lang="en-GB" altLang="ko-KR" dirty="0"/>
              <a:t>Bamford”</a:t>
            </a:r>
            <a:endParaRPr lang="en-US" altLang="ko-KR" b="1" i="1" dirty="0"/>
          </a:p>
          <a:p>
            <a:pPr lvl="1"/>
            <a:r>
              <a:rPr lang="ko-KR" altLang="en-US" dirty="0"/>
              <a:t>조건문 작성 </a:t>
            </a:r>
            <a:r>
              <a:rPr lang="en-US" altLang="ko-KR" dirty="0"/>
              <a:t>-&gt; where</a:t>
            </a:r>
            <a:r>
              <a:rPr lang="ko-KR" altLang="en-US" dirty="0"/>
              <a:t>을 사용</a:t>
            </a:r>
            <a:r>
              <a:rPr lang="en-US" altLang="ko-KR" dirty="0"/>
              <a:t>!!</a:t>
            </a:r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 # </a:t>
            </a:r>
            <a:r>
              <a:rPr lang="ko-KR" altLang="en-US" dirty="0"/>
              <a:t>데이터가 많을 땐</a:t>
            </a:r>
            <a:r>
              <a:rPr lang="en-US" altLang="ko-KR" dirty="0"/>
              <a:t>, </a:t>
            </a:r>
            <a:r>
              <a:rPr lang="ko-KR" altLang="en-US" dirty="0"/>
              <a:t>인덱스를 적절히 사용하지 않으면</a:t>
            </a:r>
            <a:r>
              <a:rPr lang="en-US" altLang="ko-KR" dirty="0"/>
              <a:t>, </a:t>
            </a:r>
            <a:r>
              <a:rPr lang="ko-KR" altLang="en-US" dirty="0"/>
              <a:t>쿼리 성능이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810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91C9-6C4C-94BE-F89C-0882EF9E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EB98-ED77-B73B-8A89-7BD52C446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RDBMS </a:t>
            </a:r>
            <a:r>
              <a:rPr lang="ko-KR" altLang="en-US" dirty="0"/>
              <a:t>상의 데이터를 관리하고</a:t>
            </a:r>
            <a:r>
              <a:rPr lang="en-US" altLang="ko-KR" dirty="0"/>
              <a:t>, </a:t>
            </a:r>
            <a:r>
              <a:rPr lang="ko-KR" altLang="en-US" dirty="0"/>
              <a:t>사용하기 위하여 사용하는 프로그래밍 언어</a:t>
            </a:r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DML (Data Manipulation Language): </a:t>
            </a:r>
            <a:r>
              <a:rPr lang="ko-KR" altLang="en-US" dirty="0"/>
              <a:t>데이터 저장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검색 등</a:t>
            </a:r>
            <a:endParaRPr lang="en-US" altLang="ko-KR" dirty="0"/>
          </a:p>
          <a:p>
            <a:pPr lvl="1"/>
            <a:r>
              <a:rPr lang="en-US" altLang="ko-KR" dirty="0"/>
              <a:t>DDL (Data Definition Language): </a:t>
            </a:r>
            <a:r>
              <a:rPr lang="ko-KR" altLang="en-US" sz="2000" dirty="0"/>
              <a:t>테이블 정의</a:t>
            </a:r>
            <a:r>
              <a:rPr lang="en-US" altLang="ko-KR" sz="2000" dirty="0"/>
              <a:t>, </a:t>
            </a:r>
            <a:r>
              <a:rPr lang="ko-KR" altLang="en-US" sz="2000" dirty="0"/>
              <a:t>테이블 수정</a:t>
            </a:r>
            <a:r>
              <a:rPr lang="en-US" altLang="ko-KR" sz="2000" dirty="0"/>
              <a:t>, Database </a:t>
            </a:r>
            <a:r>
              <a:rPr lang="ko-KR" altLang="en-US" sz="2000" dirty="0"/>
              <a:t>생성 등</a:t>
            </a:r>
            <a:endParaRPr lang="en-US" altLang="ko-KR" dirty="0"/>
          </a:p>
          <a:p>
            <a:pPr lvl="1"/>
            <a:r>
              <a:rPr lang="en-US" altLang="ko-KR" dirty="0"/>
              <a:t>DCL (Data Control Language): </a:t>
            </a:r>
            <a:r>
              <a:rPr lang="ko-KR" altLang="en-US" dirty="0"/>
              <a:t>유저 권한 설정 등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1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CC02-EF6A-0F37-F20B-0578E7E2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헷갈리는 데이터 타입 </a:t>
            </a:r>
            <a:r>
              <a:rPr lang="en-US" altLang="ko-KR" dirty="0"/>
              <a:t>– Date vs </a:t>
            </a:r>
            <a:r>
              <a:rPr lang="en-US" altLang="ko-KR" dirty="0" err="1"/>
              <a:t>DateTime</a:t>
            </a:r>
            <a:r>
              <a:rPr lang="en-US" altLang="ko-KR" dirty="0"/>
              <a:t> vs Timestamp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E5D1-BDB6-B2CE-BD61-25601748C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3"/>
              </a:rPr>
              <a:t>https://dev.mysql.com/doc/refman/8.4/en/datetime.html</a:t>
            </a:r>
            <a:endParaRPr lang="en-GB" dirty="0"/>
          </a:p>
          <a:p>
            <a:r>
              <a:rPr lang="en-GB" dirty="0"/>
              <a:t>Date : </a:t>
            </a:r>
            <a:r>
              <a:rPr lang="ko-KR" altLang="en-US" dirty="0"/>
              <a:t>날짜 정보만 포함해야 할 경우 사용 가능</a:t>
            </a:r>
            <a:endParaRPr lang="en-US" altLang="ko-KR" dirty="0"/>
          </a:p>
          <a:p>
            <a:r>
              <a:rPr lang="en-US" altLang="ko-KR" dirty="0" err="1"/>
              <a:t>DateTime</a:t>
            </a:r>
            <a:r>
              <a:rPr lang="en-US" altLang="ko-KR" dirty="0"/>
              <a:t> : </a:t>
            </a:r>
            <a:r>
              <a:rPr lang="ko-KR" altLang="en-US" dirty="0"/>
              <a:t>날짜 정보에 시간까지 포함해야 할 경우 사용</a:t>
            </a:r>
            <a:endParaRPr lang="en-US" altLang="ko-KR" dirty="0"/>
          </a:p>
          <a:p>
            <a:pPr lvl="1"/>
            <a:r>
              <a:rPr lang="ko-KR" altLang="en-US" sz="2000" dirty="0"/>
              <a:t>시간대와 무관하게 고정된 날짜와 시간을 저장</a:t>
            </a:r>
            <a:endParaRPr lang="en-US" altLang="ko-KR" sz="2000" dirty="0"/>
          </a:p>
          <a:p>
            <a:pPr lvl="1"/>
            <a:r>
              <a:rPr lang="ko-KR" altLang="en-US" sz="1600" dirty="0"/>
              <a:t>이때 기준은 서버의 설정 시간</a:t>
            </a:r>
            <a:endParaRPr lang="en-US" altLang="ko-KR" sz="1600" dirty="0"/>
          </a:p>
          <a:p>
            <a:pPr lvl="1"/>
            <a:r>
              <a:rPr lang="ko-KR" altLang="en-US" sz="1600" dirty="0"/>
              <a:t>자동 업데이트 기능 존재</a:t>
            </a:r>
            <a:r>
              <a:rPr lang="en-US" altLang="ko-KR" sz="1600" dirty="0"/>
              <a:t>X</a:t>
            </a:r>
          </a:p>
          <a:p>
            <a:pPr lvl="1"/>
            <a:r>
              <a:rPr lang="en-US" altLang="ko-KR" dirty="0"/>
              <a:t>1000-01-01 00:00:00 - 9999-12-31 23:59:59 </a:t>
            </a:r>
            <a:r>
              <a:rPr lang="ko-KR" altLang="en-US" dirty="0"/>
              <a:t>시간까지 저장 가능</a:t>
            </a:r>
            <a:endParaRPr lang="en-US" altLang="ko-KR" dirty="0"/>
          </a:p>
          <a:p>
            <a:r>
              <a:rPr lang="en-US" altLang="ko-KR" dirty="0" err="1"/>
              <a:t>TimeStamp</a:t>
            </a:r>
            <a:r>
              <a:rPr lang="en-US" altLang="ko-KR" dirty="0"/>
              <a:t> : </a:t>
            </a:r>
          </a:p>
          <a:p>
            <a:pPr lvl="1"/>
            <a:r>
              <a:rPr lang="ko-KR" altLang="en-US" dirty="0"/>
              <a:t>시간대</a:t>
            </a:r>
            <a:r>
              <a:rPr lang="en-US" altLang="ko-KR" dirty="0"/>
              <a:t>(time zone)</a:t>
            </a:r>
            <a:r>
              <a:rPr lang="ko-KR" altLang="en-US" dirty="0"/>
              <a:t>을 이용한 변경 가능</a:t>
            </a:r>
            <a:endParaRPr lang="en-US" altLang="ko-KR" dirty="0"/>
          </a:p>
          <a:p>
            <a:pPr lvl="2"/>
            <a:r>
              <a:rPr lang="ko-KR" altLang="en-US" dirty="0"/>
              <a:t>저장 시</a:t>
            </a:r>
            <a:r>
              <a:rPr lang="en-US" altLang="ko-KR" dirty="0"/>
              <a:t>, </a:t>
            </a:r>
            <a:r>
              <a:rPr lang="ko-KR" altLang="en-US" dirty="0"/>
              <a:t>서버의 시간대로 저장되나</a:t>
            </a:r>
            <a:r>
              <a:rPr lang="en-US" altLang="ko-KR" dirty="0"/>
              <a:t>, </a:t>
            </a:r>
            <a:r>
              <a:rPr lang="ko-KR" altLang="en-US" dirty="0"/>
              <a:t>호출 시</a:t>
            </a:r>
            <a:r>
              <a:rPr lang="en-US" altLang="ko-KR" dirty="0"/>
              <a:t>, </a:t>
            </a:r>
            <a:r>
              <a:rPr lang="ko-KR" altLang="en-US" dirty="0"/>
              <a:t>사용자가 설정한 시간대로 자동 변환 가능</a:t>
            </a:r>
            <a:endParaRPr lang="en-US" altLang="ko-KR" dirty="0"/>
          </a:p>
          <a:p>
            <a:pPr lvl="3"/>
            <a:r>
              <a:rPr lang="en-US" altLang="ko-KR" dirty="0"/>
              <a:t>Ex) KST </a:t>
            </a:r>
            <a:r>
              <a:rPr lang="ko-KR" altLang="en-US" dirty="0"/>
              <a:t>시간대로 저장한 데이터에 대하여</a:t>
            </a:r>
            <a:r>
              <a:rPr lang="en-US" altLang="ko-KR" dirty="0"/>
              <a:t>, </a:t>
            </a:r>
            <a:r>
              <a:rPr lang="ko-KR" altLang="en-US" dirty="0"/>
              <a:t>미국의 사용자가 읽어들인 경우</a:t>
            </a:r>
            <a:r>
              <a:rPr lang="en-US" altLang="ko-KR" dirty="0"/>
              <a:t>, </a:t>
            </a:r>
            <a:r>
              <a:rPr lang="ko-KR" altLang="en-US" dirty="0"/>
              <a:t>미국 시간대로 자동 변환 가능</a:t>
            </a:r>
            <a:endParaRPr lang="en-US" altLang="ko-KR" dirty="0"/>
          </a:p>
          <a:p>
            <a:pPr lvl="2"/>
            <a:r>
              <a:rPr lang="en-US" altLang="ko-KR" dirty="0"/>
              <a:t>2038-01-19 03:14:07 </a:t>
            </a:r>
            <a:r>
              <a:rPr lang="ko-KR" altLang="en-US" dirty="0"/>
              <a:t>까지밖에 저장 불가능</a:t>
            </a:r>
            <a:endParaRPr lang="en-US" altLang="ko-KR" dirty="0"/>
          </a:p>
          <a:p>
            <a:pPr lvl="3"/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lvl="1"/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9FA898-03B2-852E-4E7D-50213E5C8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43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874C-2353-5240-2261-7594661E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Read – select(3/3)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2F5C-B3FD-2063-E9C7-D8B8385E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결과값을 특정 칼럼을 기준으로 정렬하고자 한다면</a:t>
            </a:r>
            <a:r>
              <a:rPr lang="en-US" altLang="ko-KR" dirty="0"/>
              <a:t>?</a:t>
            </a:r>
          </a:p>
          <a:p>
            <a:r>
              <a:rPr lang="en-US" dirty="0"/>
              <a:t>Where </a:t>
            </a:r>
            <a:r>
              <a:rPr lang="ko-KR" altLang="en-US" dirty="0"/>
              <a:t>조건절 다음에</a:t>
            </a:r>
            <a:r>
              <a:rPr lang="en-US" altLang="ko-KR" dirty="0"/>
              <a:t>, </a:t>
            </a:r>
            <a:r>
              <a:rPr lang="en-US" altLang="ko-KR" b="1" i="1" dirty="0"/>
              <a:t>order by (</a:t>
            </a:r>
            <a:r>
              <a:rPr lang="ko-KR" altLang="en-US" b="1" i="1" dirty="0"/>
              <a:t>졍렬 기준 칼럼</a:t>
            </a:r>
            <a:r>
              <a:rPr lang="en-US" altLang="ko-KR" b="1" i="1" dirty="0"/>
              <a:t>) (ASC/DESC)</a:t>
            </a:r>
          </a:p>
          <a:p>
            <a:pPr lvl="1"/>
            <a:r>
              <a:rPr lang="en-US" dirty="0"/>
              <a:t>Select * from employee order by </a:t>
            </a:r>
            <a:r>
              <a:rPr lang="ko-KR" altLang="en-US" dirty="0"/>
              <a:t>입사일자</a:t>
            </a:r>
            <a:endParaRPr lang="en-US" altLang="ko-KR" dirty="0"/>
          </a:p>
          <a:p>
            <a:pPr lvl="1"/>
            <a:r>
              <a:rPr lang="ko-KR" altLang="en-US" dirty="0"/>
              <a:t>인덱스를 이용하여</a:t>
            </a:r>
            <a:r>
              <a:rPr lang="en-US" altLang="ko-KR" dirty="0"/>
              <a:t>, </a:t>
            </a:r>
            <a:r>
              <a:rPr lang="ko-KR" altLang="en-US" dirty="0"/>
              <a:t>별도의 정렬 없이 쿼리를 효율적으로 처리 가능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901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781-EFCE-FF7D-4909-B64E1A58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-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84FC-5263-A7AB-26CB-5F21ED1F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저장할 때는 </a:t>
            </a:r>
            <a:r>
              <a:rPr lang="en-US" altLang="ko-KR" dirty="0"/>
              <a:t>insert </a:t>
            </a:r>
            <a:r>
              <a:rPr lang="ko-KR" altLang="en-US" dirty="0"/>
              <a:t>문을 통해</a:t>
            </a:r>
            <a:r>
              <a:rPr lang="en-US" altLang="ko-KR" dirty="0"/>
              <a:t>, </a:t>
            </a:r>
            <a:r>
              <a:rPr lang="ko-KR" altLang="en-US" dirty="0"/>
              <a:t>저장이 가능</a:t>
            </a:r>
            <a:endParaRPr lang="en-US" altLang="ko-KR" dirty="0"/>
          </a:p>
          <a:p>
            <a:pPr lvl="1"/>
            <a:r>
              <a:rPr lang="en-GB" altLang="ko-KR" dirty="0"/>
              <a:t>Ex) </a:t>
            </a:r>
            <a:r>
              <a:rPr lang="en-US" altLang="ko-KR" dirty="0"/>
              <a:t>INSERT INTO </a:t>
            </a:r>
            <a:r>
              <a:rPr lang="en-US" altLang="ko-KR" dirty="0" err="1"/>
              <a:t>table_name</a:t>
            </a:r>
            <a:r>
              <a:rPr lang="en-US" altLang="ko-KR" dirty="0"/>
              <a:t> VALUES (value1, value2, value3, ...);</a:t>
            </a:r>
          </a:p>
          <a:p>
            <a:pPr lvl="1"/>
            <a:r>
              <a:rPr lang="en-US" altLang="ko-KR" dirty="0"/>
              <a:t>Ex) INSERT INTO </a:t>
            </a:r>
            <a:r>
              <a:rPr lang="en-US" altLang="ko-KR" dirty="0" err="1"/>
              <a:t>table_name</a:t>
            </a:r>
            <a:r>
              <a:rPr lang="en-US" altLang="ko-KR" dirty="0"/>
              <a:t> (column1, column2, column3, ...) VALUES (value1, value2, value3, ...);</a:t>
            </a:r>
          </a:p>
          <a:p>
            <a:r>
              <a:rPr lang="ko-KR" altLang="en-US" dirty="0"/>
              <a:t>데이터 삽입 시</a:t>
            </a:r>
            <a:r>
              <a:rPr lang="en-US" altLang="ko-KR" dirty="0"/>
              <a:t>, </a:t>
            </a:r>
            <a:r>
              <a:rPr lang="ko-KR" altLang="en-US" dirty="0"/>
              <a:t>제약조건에 주의</a:t>
            </a:r>
            <a:r>
              <a:rPr lang="en-US" altLang="ko-KR" dirty="0"/>
              <a:t>!!</a:t>
            </a:r>
            <a:endParaRPr lang="en-GB" dirty="0"/>
          </a:p>
          <a:p>
            <a:pPr lvl="1"/>
            <a:r>
              <a:rPr lang="en-US" dirty="0"/>
              <a:t>Unique </a:t>
            </a:r>
            <a:r>
              <a:rPr lang="ko-KR" altLang="en-US" dirty="0"/>
              <a:t>제약조건</a:t>
            </a:r>
            <a:r>
              <a:rPr lang="en-US" altLang="ko-KR" dirty="0"/>
              <a:t>(</a:t>
            </a:r>
            <a:r>
              <a:rPr lang="ko-KR" altLang="en-US" dirty="0"/>
              <a:t>특정 필드의 값은 모든 행을 통틀어 하나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데이터 타입에 주의</a:t>
            </a:r>
            <a:r>
              <a:rPr lang="en-US" altLang="ko-KR" dirty="0"/>
              <a:t>(</a:t>
            </a:r>
            <a:r>
              <a:rPr lang="ko-KR" altLang="en-US" dirty="0"/>
              <a:t>숫자타입의 필드에 문자열을 </a:t>
            </a:r>
            <a:r>
              <a:rPr lang="en-US" altLang="ko-KR" dirty="0"/>
              <a:t>insert</a:t>
            </a:r>
            <a:r>
              <a:rPr lang="ko-KR" altLang="en-US" dirty="0"/>
              <a:t>하면 실패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114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8DA9-4044-AA45-EEE7-B517B33F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BCE5-DFF9-56B9-6F5A-235887A6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Courier New" panose="02070309020205020404" pitchFamily="49" charset="0"/>
              </a:rPr>
              <a:t>테이블의 행의 특정 필드를 변경하고자 할 때</a:t>
            </a:r>
            <a:r>
              <a:rPr lang="en-US" altLang="ko-KR" dirty="0">
                <a:latin typeface="Courier New" panose="02070309020205020404" pitchFamily="49" charset="0"/>
              </a:rPr>
              <a:t>, </a:t>
            </a:r>
            <a:r>
              <a:rPr lang="ko-KR" altLang="en-US" dirty="0">
                <a:latin typeface="Courier New" panose="02070309020205020404" pitchFamily="49" charset="0"/>
              </a:rPr>
              <a:t>사용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r>
              <a:rPr lang="ko-KR" altLang="en-US" dirty="0">
                <a:latin typeface="Courier New" panose="02070309020205020404" pitchFamily="49" charset="0"/>
              </a:rPr>
              <a:t>조건에 맞는 모든 행에 대하여 필드를 변경하기 때문에</a:t>
            </a:r>
            <a:r>
              <a:rPr lang="en-US" altLang="ko-KR" dirty="0">
                <a:latin typeface="Courier New" panose="02070309020205020404" pitchFamily="49" charset="0"/>
              </a:rPr>
              <a:t>, </a:t>
            </a:r>
            <a:r>
              <a:rPr lang="ko-KR" altLang="en-US" dirty="0">
                <a:latin typeface="Courier New" panose="02070309020205020404" pitchFamily="49" charset="0"/>
              </a:rPr>
              <a:t>주의해서 사용해야 함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r>
              <a:rPr lang="ko-KR" altLang="en-US" dirty="0">
                <a:latin typeface="Courier New" panose="02070309020205020404" pitchFamily="49" charset="0"/>
              </a:rPr>
              <a:t>외래키 제약조건이 걸린 필드를 변경하고자 할 때는</a:t>
            </a:r>
            <a:r>
              <a:rPr lang="en-US" altLang="ko-KR" dirty="0">
                <a:latin typeface="Courier New" panose="02070309020205020404" pitchFamily="49" charset="0"/>
              </a:rPr>
              <a:t>, </a:t>
            </a:r>
            <a:r>
              <a:rPr lang="ko-KR" altLang="en-US" dirty="0">
                <a:latin typeface="Courier New" panose="02070309020205020404" pitchFamily="49" charset="0"/>
              </a:rPr>
              <a:t>자식 테이블에 존재하는 값까지 변경해주어야 하며</a:t>
            </a:r>
            <a:r>
              <a:rPr lang="en-US" altLang="ko-KR" dirty="0">
                <a:latin typeface="Courier New" panose="02070309020205020404" pitchFamily="49" charset="0"/>
              </a:rPr>
              <a:t>, </a:t>
            </a:r>
            <a:r>
              <a:rPr lang="ko-KR" altLang="en-US" dirty="0">
                <a:latin typeface="Courier New" panose="02070309020205020404" pitchFamily="49" charset="0"/>
              </a:rPr>
              <a:t>이는 설정을 통해 자동화 가능</a:t>
            </a:r>
            <a:endParaRPr lang="en-US" altLang="ko-KR" dirty="0">
              <a:latin typeface="Courier New" panose="02070309020205020404" pitchFamily="49" charset="0"/>
            </a:endParaRPr>
          </a:p>
          <a:p>
            <a:pPr lvl="1"/>
            <a:r>
              <a:rPr lang="ko-KR" altLang="en-US" dirty="0">
                <a:latin typeface="Courier New" panose="02070309020205020404" pitchFamily="49" charset="0"/>
              </a:rPr>
              <a:t>그러나</a:t>
            </a:r>
            <a:r>
              <a:rPr lang="en-US" altLang="ko-KR" dirty="0">
                <a:latin typeface="Courier New" panose="02070309020205020404" pitchFamily="49" charset="0"/>
              </a:rPr>
              <a:t>, </a:t>
            </a:r>
            <a:r>
              <a:rPr lang="ko-KR" altLang="en-US" dirty="0">
                <a:latin typeface="Courier New" panose="02070309020205020404" pitchFamily="49" charset="0"/>
              </a:rPr>
              <a:t>보통 외래키로 걸린 값은 변경되지 않는 값으로 설정하는 것이 기본이며</a:t>
            </a:r>
            <a:r>
              <a:rPr lang="en-US" altLang="ko-KR" dirty="0">
                <a:latin typeface="Courier New" panose="02070309020205020404" pitchFamily="49" charset="0"/>
              </a:rPr>
              <a:t>, </a:t>
            </a:r>
            <a:r>
              <a:rPr lang="ko-KR" altLang="en-US" dirty="0">
                <a:latin typeface="Courier New" panose="02070309020205020404" pitchFamily="49" charset="0"/>
              </a:rPr>
              <a:t>만약 변경되는 값이라면</a:t>
            </a:r>
            <a:r>
              <a:rPr lang="en-US" altLang="ko-KR" dirty="0">
                <a:latin typeface="Courier New" panose="02070309020205020404" pitchFamily="49" charset="0"/>
              </a:rPr>
              <a:t>, </a:t>
            </a:r>
            <a:r>
              <a:rPr lang="ko-KR" altLang="en-US" dirty="0">
                <a:latin typeface="Courier New" panose="02070309020205020404" pitchFamily="49" charset="0"/>
              </a:rPr>
              <a:t>다른 값을 사용하는 편이 유리함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r>
              <a:rPr lang="en-US" altLang="ko-KR" dirty="0">
                <a:solidFill>
                  <a:srgbClr val="0000CD"/>
                </a:solidFill>
                <a:latin typeface="Courier New" panose="02070309020205020404" pitchFamily="49" charset="0"/>
              </a:rPr>
              <a:t>Ex)</a:t>
            </a:r>
            <a:endParaRPr lang="en-US" altLang="ko-KR" b="0" i="0" dirty="0">
              <a:solidFill>
                <a:srgbClr val="0000CD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ko-KR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column1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value1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column2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value2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...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condition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82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4B87-85CC-55CB-1AAE-ADD445C0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-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FB68E-2381-08AB-5BD7-EECE2DF2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테이블의 행을 삭제할 때 사용할 수 있는 명령어</a:t>
            </a:r>
            <a:endParaRPr lang="en-US" altLang="ko-KR" dirty="0"/>
          </a:p>
          <a:p>
            <a:r>
              <a:rPr lang="ko-KR" altLang="en-US" dirty="0"/>
              <a:t>그러나 보통 </a:t>
            </a:r>
            <a:r>
              <a:rPr lang="en-US" altLang="ko-KR" dirty="0"/>
              <a:t>delete</a:t>
            </a:r>
            <a:r>
              <a:rPr lang="ko-KR" altLang="en-US" dirty="0"/>
              <a:t> 명령어는 매우 위험한 명령이기 때문에</a:t>
            </a:r>
            <a:r>
              <a:rPr lang="en-US" altLang="ko-KR" dirty="0"/>
              <a:t>, </a:t>
            </a:r>
            <a:r>
              <a:rPr lang="ko-KR" altLang="en-US" dirty="0"/>
              <a:t>개발팀에 따라서는 </a:t>
            </a:r>
            <a:r>
              <a:rPr lang="en-US" altLang="ko-KR" dirty="0"/>
              <a:t>delete </a:t>
            </a:r>
            <a:r>
              <a:rPr lang="ko-KR" altLang="en-US" dirty="0"/>
              <a:t>명령어를 사용하기 보다는</a:t>
            </a:r>
            <a:r>
              <a:rPr lang="en-US" altLang="ko-KR" dirty="0"/>
              <a:t>, </a:t>
            </a:r>
            <a:r>
              <a:rPr lang="ko-KR" altLang="en-US" dirty="0"/>
              <a:t>삭제 여부를 기록하는 </a:t>
            </a:r>
            <a:r>
              <a:rPr lang="en-US" altLang="ko-KR" dirty="0"/>
              <a:t>flag</a:t>
            </a:r>
            <a:r>
              <a:rPr lang="ko-KR" altLang="en-US" dirty="0"/>
              <a:t>를 설정하고</a:t>
            </a:r>
            <a:r>
              <a:rPr lang="en-US" altLang="ko-KR" dirty="0"/>
              <a:t>, </a:t>
            </a:r>
            <a:r>
              <a:rPr lang="ko-KR" altLang="en-US" dirty="0"/>
              <a:t>이 값을 </a:t>
            </a:r>
            <a:r>
              <a:rPr lang="en-US" altLang="ko-KR" dirty="0"/>
              <a:t>update </a:t>
            </a:r>
            <a:r>
              <a:rPr lang="ko-KR" altLang="en-US" dirty="0"/>
              <a:t>하기도 함</a:t>
            </a:r>
            <a:r>
              <a:rPr lang="en-US" altLang="ko-KR" dirty="0"/>
              <a:t>.</a:t>
            </a:r>
          </a:p>
          <a:p>
            <a:r>
              <a:rPr lang="en-US" dirty="0"/>
              <a:t>Update</a:t>
            </a:r>
            <a:r>
              <a:rPr lang="ko-KR" altLang="en-US" dirty="0"/>
              <a:t>와 마찬가지로</a:t>
            </a:r>
            <a:r>
              <a:rPr lang="en-US" altLang="ko-KR" dirty="0"/>
              <a:t>, </a:t>
            </a:r>
            <a:r>
              <a:rPr lang="ko-KR" altLang="en-US" dirty="0"/>
              <a:t>외래키 제약이 걸린 테이블에서 행을 삭제하는 경우</a:t>
            </a:r>
            <a:r>
              <a:rPr lang="en-US" altLang="ko-KR" dirty="0"/>
              <a:t>, </a:t>
            </a:r>
            <a:r>
              <a:rPr lang="ko-KR" altLang="en-US" dirty="0"/>
              <a:t>자식 테이블에 값도 적절하게 변경해주거나 삭제해주어야 하며</a:t>
            </a:r>
            <a:r>
              <a:rPr lang="en-US" altLang="ko-KR" dirty="0"/>
              <a:t>, </a:t>
            </a:r>
            <a:r>
              <a:rPr lang="ko-KR" altLang="en-US" dirty="0"/>
              <a:t>이는 테이블 생성 시</a:t>
            </a:r>
            <a:r>
              <a:rPr lang="en-US" altLang="ko-KR" dirty="0"/>
              <a:t>, </a:t>
            </a:r>
            <a:r>
              <a:rPr lang="ko-KR" altLang="en-US" dirty="0"/>
              <a:t>설정을 통해 해결 가능</a:t>
            </a:r>
            <a:endParaRPr lang="en-US" altLang="ko-KR" dirty="0"/>
          </a:p>
          <a:p>
            <a:r>
              <a:rPr lang="en-US" altLang="ko-KR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Ex)</a:t>
            </a:r>
            <a:r>
              <a:rPr lang="ko-KR" altLang="en-US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 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와 마찬가지로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where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에 해당하는 모든 행을 삭제하기 때문에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매우 위험한 명령어임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356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3AD4BA1-E064-8BC6-84E4-75F5CED9F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009650"/>
            <a:ext cx="842962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60D19C-4658-8891-6278-574ADD59145F}"/>
              </a:ext>
            </a:extLst>
          </p:cNvPr>
          <p:cNvSpPr/>
          <p:nvPr/>
        </p:nvSpPr>
        <p:spPr>
          <a:xfrm>
            <a:off x="3733800" y="2155371"/>
            <a:ext cx="4354286" cy="33310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96741-C408-A8D9-FD19-13B62B434A66}"/>
              </a:ext>
            </a:extLst>
          </p:cNvPr>
          <p:cNvSpPr/>
          <p:nvPr/>
        </p:nvSpPr>
        <p:spPr>
          <a:xfrm>
            <a:off x="8088086" y="2155371"/>
            <a:ext cx="1349828" cy="33310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7C3CC5-797E-544B-C918-A99971AC9E2A}"/>
              </a:ext>
            </a:extLst>
          </p:cNvPr>
          <p:cNvCxnSpPr/>
          <p:nvPr/>
        </p:nvCxnSpPr>
        <p:spPr>
          <a:xfrm>
            <a:off x="5889171" y="5094514"/>
            <a:ext cx="0" cy="2198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51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3FAE-531A-E444-B057-8C36B717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– </a:t>
            </a:r>
            <a:r>
              <a:rPr lang="ko-KR" altLang="en-US" dirty="0"/>
              <a:t>테이블간의 연결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F2B0-FEC5-838A-A3BF-C9A36E84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테이블과 테이블을 연결하여</a:t>
            </a:r>
            <a:r>
              <a:rPr lang="en-US" altLang="ko-KR" dirty="0"/>
              <a:t>, </a:t>
            </a:r>
            <a:r>
              <a:rPr lang="ko-KR" altLang="en-US" dirty="0"/>
              <a:t>관련된 데이터를 한 번에 읽고자 할 때</a:t>
            </a:r>
            <a:r>
              <a:rPr lang="en-US" altLang="ko-KR" dirty="0"/>
              <a:t>, JOIN</a:t>
            </a:r>
            <a:r>
              <a:rPr lang="ko-KR" altLang="en-US" dirty="0"/>
              <a:t>을 통하여 해결이 가능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dirty="0"/>
              <a:t>Inner join</a:t>
            </a:r>
          </a:p>
          <a:p>
            <a:pPr lvl="1"/>
            <a:r>
              <a:rPr lang="en-US" dirty="0"/>
              <a:t>Full outer join</a:t>
            </a:r>
          </a:p>
          <a:p>
            <a:pPr lvl="1"/>
            <a:r>
              <a:rPr lang="en-US" dirty="0"/>
              <a:t>Outer join</a:t>
            </a:r>
          </a:p>
          <a:p>
            <a:pPr lvl="2"/>
            <a:r>
              <a:rPr lang="en-US" dirty="0"/>
              <a:t>Left join</a:t>
            </a:r>
          </a:p>
          <a:p>
            <a:pPr lvl="2"/>
            <a:r>
              <a:rPr lang="en-US" dirty="0"/>
              <a:t>Right join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780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CD6195-A2B5-74DF-C320-30580084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115"/>
            <a:ext cx="12204768" cy="23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61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C8C5-169E-97DA-44C1-BAB20CC5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테이블간의 관계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23A-7002-F99B-0482-37E0EFC2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1:1</a:t>
            </a:r>
          </a:p>
          <a:p>
            <a:pPr lvl="1"/>
            <a:r>
              <a:rPr lang="ko-KR" altLang="en-US" dirty="0"/>
              <a:t>테이블간의 관계가 </a:t>
            </a:r>
            <a:r>
              <a:rPr lang="en-US" altLang="ko-KR" dirty="0"/>
              <a:t>1:1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r>
              <a:rPr lang="ko-KR" altLang="en-US" dirty="0"/>
              <a:t>사용자 계정 당 단 하나의 지갑을 가질 수 있는 제한 조건이 있는 경우</a:t>
            </a:r>
            <a:r>
              <a:rPr lang="en-US" altLang="ko-KR" dirty="0"/>
              <a:t>, </a:t>
            </a:r>
            <a:r>
              <a:rPr lang="ko-KR" altLang="en-US" dirty="0"/>
              <a:t>사용자 테이블과</a:t>
            </a:r>
            <a:r>
              <a:rPr lang="en-US" altLang="ko-KR" dirty="0"/>
              <a:t>, </a:t>
            </a:r>
            <a:r>
              <a:rPr lang="ko-KR" altLang="en-US" dirty="0"/>
              <a:t>지갑 정보 테이블은 </a:t>
            </a:r>
            <a:r>
              <a:rPr lang="en-US" altLang="ko-KR" dirty="0"/>
              <a:t>1:1 </a:t>
            </a:r>
            <a:r>
              <a:rPr lang="ko-KR" altLang="en-US" dirty="0"/>
              <a:t>관계를 가진다</a:t>
            </a:r>
            <a:r>
              <a:rPr lang="en-US" altLang="ko-KR" dirty="0"/>
              <a:t>.</a:t>
            </a:r>
            <a:endParaRPr lang="en-GB" dirty="0"/>
          </a:p>
          <a:p>
            <a:r>
              <a:rPr lang="en-GB" dirty="0"/>
              <a:t>1:N</a:t>
            </a:r>
          </a:p>
          <a:p>
            <a:pPr lvl="1"/>
            <a:r>
              <a:rPr lang="ko-KR" altLang="en-US" dirty="0"/>
              <a:t>사용자 당 지갑을 여러 개 가질 수 있는 경우</a:t>
            </a:r>
            <a:r>
              <a:rPr lang="en-US" altLang="ko-KR" dirty="0"/>
              <a:t>, </a:t>
            </a:r>
            <a:r>
              <a:rPr lang="ko-KR" altLang="en-US" dirty="0"/>
              <a:t>사용자를 관리하는 테이블과</a:t>
            </a:r>
            <a:r>
              <a:rPr lang="en-US" altLang="ko-KR" dirty="0"/>
              <a:t>, </a:t>
            </a:r>
            <a:r>
              <a:rPr lang="ko-KR" altLang="en-US" dirty="0"/>
              <a:t>지갑을 관리하는 테이블은 </a:t>
            </a:r>
            <a:r>
              <a:rPr lang="en-US" altLang="ko-KR" dirty="0"/>
              <a:t>1:N </a:t>
            </a:r>
            <a:r>
              <a:rPr lang="ko-KR" altLang="en-US" dirty="0"/>
              <a:t>관계를 가진다</a:t>
            </a:r>
            <a:r>
              <a:rPr lang="en-US" altLang="ko-KR" dirty="0"/>
              <a:t>.</a:t>
            </a:r>
            <a:endParaRPr lang="en-GB" dirty="0"/>
          </a:p>
          <a:p>
            <a:r>
              <a:rPr lang="en-GB" dirty="0"/>
              <a:t>M:N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직원과 고객 관리 테이블이 있을 때</a:t>
            </a:r>
            <a:r>
              <a:rPr lang="en-US" altLang="ko-KR" dirty="0"/>
              <a:t>, </a:t>
            </a:r>
            <a:r>
              <a:rPr lang="ko-KR" altLang="en-US" dirty="0"/>
              <a:t>고객은 담당 직원을 여러명 가질 수 있고</a:t>
            </a:r>
            <a:r>
              <a:rPr lang="en-US" altLang="ko-KR" dirty="0"/>
              <a:t>, </a:t>
            </a:r>
            <a:r>
              <a:rPr lang="ko-KR" altLang="en-US" dirty="0"/>
              <a:t>반대로 직원도 여러 명의 고객을 담당할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고객과 담당 직원은 </a:t>
            </a:r>
            <a:r>
              <a:rPr lang="en-US" altLang="ko-KR" dirty="0"/>
              <a:t>M:N</a:t>
            </a:r>
            <a:r>
              <a:rPr lang="ko-KR" altLang="en-US" dirty="0"/>
              <a:t>의 관계를 가질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M:N</a:t>
            </a:r>
            <a:r>
              <a:rPr lang="ko-KR" altLang="en-US" dirty="0"/>
              <a:t>은 관리하기 어렵기 때문에</a:t>
            </a:r>
            <a:r>
              <a:rPr lang="en-US" altLang="ko-KR" dirty="0"/>
              <a:t>, </a:t>
            </a:r>
            <a:r>
              <a:rPr lang="ko-KR" altLang="en-US" dirty="0"/>
              <a:t>중간에 연결 테이블을 두고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1:M, M:1 </a:t>
            </a:r>
            <a:r>
              <a:rPr lang="ko-KR" altLang="en-US" dirty="0"/>
              <a:t>관계를 만들어 관리한다</a:t>
            </a:r>
            <a:r>
              <a:rPr lang="en-US" altLang="ko-K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390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ne-to-many relationship">
            <a:extLst>
              <a:ext uri="{FF2B5EF4-FFF2-40B4-BE49-F238E27FC236}">
                <a16:creationId xmlns:a16="http://schemas.microsoft.com/office/drawing/2014/main" id="{B74CEEE9-0746-E564-4B31-07E1CA268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332" y="2451323"/>
            <a:ext cx="5580763" cy="95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ny-to-many relationship">
            <a:extLst>
              <a:ext uri="{FF2B5EF4-FFF2-40B4-BE49-F238E27FC236}">
                <a16:creationId xmlns:a16="http://schemas.microsoft.com/office/drawing/2014/main" id="{AF6FC8F5-F025-433B-F4C3-5C61935A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332" y="4084183"/>
            <a:ext cx="5580762" cy="10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One to one RDBMS association MongoDB ...">
            <a:extLst>
              <a:ext uri="{FF2B5EF4-FFF2-40B4-BE49-F238E27FC236}">
                <a16:creationId xmlns:a16="http://schemas.microsoft.com/office/drawing/2014/main" id="{2E91CE6E-B7A2-331A-A281-9B1758B80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903" y="748662"/>
            <a:ext cx="5688193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3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porate User icon PNG and SVG Vector ...">
            <a:extLst>
              <a:ext uri="{FF2B5EF4-FFF2-40B4-BE49-F238E27FC236}">
                <a16:creationId xmlns:a16="http://schemas.microsoft.com/office/drawing/2014/main" id="{D1D15CD1-9E38-26A5-13AC-ABFA9C0DF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4099" b="1"/>
          <a:stretch/>
        </p:blipFill>
        <p:spPr bwMode="auto">
          <a:xfrm>
            <a:off x="303586" y="2251735"/>
            <a:ext cx="1781029" cy="178103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Icon, Object, Emoticon, Symbol, Technology, Electronics Accessory,  Communication, Computer Icon, Object, Emoticon, Symbol png | PNGWing">
            <a:extLst>
              <a:ext uri="{FF2B5EF4-FFF2-40B4-BE49-F238E27FC236}">
                <a16:creationId xmlns:a16="http://schemas.microsoft.com/office/drawing/2014/main" id="{23A8F579-A7F8-AB2C-7D16-CA9863BB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8931728" y="2440687"/>
            <a:ext cx="1861458" cy="1861459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0BC944-F263-02A8-E800-870A01E24067}"/>
              </a:ext>
            </a:extLst>
          </p:cNvPr>
          <p:cNvSpPr/>
          <p:nvPr/>
        </p:nvSpPr>
        <p:spPr>
          <a:xfrm>
            <a:off x="3866470" y="1803525"/>
            <a:ext cx="1494064" cy="832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97C81-E84C-9BDF-B4A6-3F36C2715671}"/>
              </a:ext>
            </a:extLst>
          </p:cNvPr>
          <p:cNvSpPr/>
          <p:nvPr/>
        </p:nvSpPr>
        <p:spPr>
          <a:xfrm>
            <a:off x="3843338" y="3012621"/>
            <a:ext cx="1494064" cy="832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JDBC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946FC-BA3C-2214-C840-0865C676F010}"/>
              </a:ext>
            </a:extLst>
          </p:cNvPr>
          <p:cNvSpPr/>
          <p:nvPr/>
        </p:nvSpPr>
        <p:spPr>
          <a:xfrm>
            <a:off x="3843338" y="4221717"/>
            <a:ext cx="1494064" cy="832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Tool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210EEF-7661-C431-9E50-C245731D4731}"/>
              </a:ext>
            </a:extLst>
          </p:cNvPr>
          <p:cNvCxnSpPr/>
          <p:nvPr/>
        </p:nvCxnSpPr>
        <p:spPr>
          <a:xfrm>
            <a:off x="2162628" y="3318925"/>
            <a:ext cx="11439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99EA72-571B-1204-5BAC-1BF8E3378190}"/>
              </a:ext>
            </a:extLst>
          </p:cNvPr>
          <p:cNvSpPr txBox="1"/>
          <p:nvPr/>
        </p:nvSpPr>
        <p:spPr>
          <a:xfrm>
            <a:off x="2408465" y="2957584"/>
            <a:ext cx="10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SQL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12E8DF-176B-F40C-2856-BB1CF2DB81F5}"/>
              </a:ext>
            </a:extLst>
          </p:cNvPr>
          <p:cNvCxnSpPr>
            <a:cxnSpLocks/>
          </p:cNvCxnSpPr>
          <p:nvPr/>
        </p:nvCxnSpPr>
        <p:spPr>
          <a:xfrm>
            <a:off x="6096000" y="3285921"/>
            <a:ext cx="2656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83D18D-6A7F-70F7-7805-51E543423123}"/>
              </a:ext>
            </a:extLst>
          </p:cNvPr>
          <p:cNvSpPr/>
          <p:nvPr/>
        </p:nvSpPr>
        <p:spPr>
          <a:xfrm>
            <a:off x="3420836" y="1409786"/>
            <a:ext cx="2351314" cy="40112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057ACF-4C45-1FA7-5ADD-53FE08AFC4DD}"/>
              </a:ext>
            </a:extLst>
          </p:cNvPr>
          <p:cNvSpPr txBox="1"/>
          <p:nvPr/>
        </p:nvSpPr>
        <p:spPr>
          <a:xfrm>
            <a:off x="3420836" y="995514"/>
            <a:ext cx="255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RDBMS</a:t>
            </a:r>
            <a:r>
              <a:rPr lang="ko-KR" altLang="en-US" sz="1600" dirty="0"/>
              <a:t> </a:t>
            </a:r>
            <a:r>
              <a:rPr lang="en-US" altLang="ko-KR" sz="1600" dirty="0"/>
              <a:t>Client</a:t>
            </a:r>
            <a:r>
              <a:rPr lang="ko-KR" altLang="en-US" sz="1600" dirty="0"/>
              <a:t> </a:t>
            </a:r>
            <a:r>
              <a:rPr lang="en-US" altLang="ko-KR" sz="1600" dirty="0"/>
              <a:t>Program</a:t>
            </a:r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08070-E9C6-5B01-6360-9BDC30B92CA9}"/>
              </a:ext>
            </a:extLst>
          </p:cNvPr>
          <p:cNvSpPr txBox="1"/>
          <p:nvPr/>
        </p:nvSpPr>
        <p:spPr>
          <a:xfrm>
            <a:off x="7108371" y="2752840"/>
            <a:ext cx="10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2D9E21-C987-904A-31EC-6E92D7FEDEC0}"/>
              </a:ext>
            </a:extLst>
          </p:cNvPr>
          <p:cNvCxnSpPr>
            <a:cxnSpLocks/>
          </p:cNvCxnSpPr>
          <p:nvPr/>
        </p:nvCxnSpPr>
        <p:spPr>
          <a:xfrm flipH="1">
            <a:off x="6096000" y="3534508"/>
            <a:ext cx="2656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EE6C51-3660-EBB4-CA96-848F050B3809}"/>
              </a:ext>
            </a:extLst>
          </p:cNvPr>
          <p:cNvCxnSpPr>
            <a:cxnSpLocks/>
          </p:cNvCxnSpPr>
          <p:nvPr/>
        </p:nvCxnSpPr>
        <p:spPr>
          <a:xfrm flipH="1">
            <a:off x="2162628" y="3540370"/>
            <a:ext cx="11439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920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11DA-C4C7-1C53-F28A-886BB934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테이블을 이용한 </a:t>
            </a:r>
            <a:r>
              <a:rPr lang="en-GB" dirty="0"/>
              <a:t>M:N </a:t>
            </a:r>
            <a:r>
              <a:rPr lang="ko-KR" altLang="en-US" dirty="0"/>
              <a:t>관계 해결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D20F8-4529-69EE-5039-9BD94977F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3006" y="2114550"/>
            <a:ext cx="7181850" cy="1314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8E7B9-A472-1CFB-9E76-5B6245A48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006" y="3852862"/>
            <a:ext cx="79629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3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7F05-666F-3260-CC2C-C177B891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RDBMS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CE6C-4B61-B5F7-B83D-19894709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데이터를 체계적으로 저장하고 관리할 수 있는 시스템으로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테이블</a:t>
            </a:r>
            <a:r>
              <a:rPr lang="en-US" altLang="ko-KR" sz="2000" dirty="0"/>
              <a:t> </a:t>
            </a:r>
            <a:r>
              <a:rPr lang="ko-KR" altLang="en-US" sz="2000" dirty="0"/>
              <a:t>형태로 저장</a:t>
            </a:r>
            <a:r>
              <a:rPr lang="en-US" altLang="ko-KR" sz="2000" dirty="0"/>
              <a:t>, </a:t>
            </a:r>
            <a:r>
              <a:rPr lang="ko-KR" altLang="en-US" sz="2000" dirty="0"/>
              <a:t>관리한다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구성요소</a:t>
            </a:r>
            <a:endParaRPr lang="en-US" altLang="ko-KR" sz="2000" dirty="0"/>
          </a:p>
          <a:p>
            <a:pPr lvl="1"/>
            <a:r>
              <a:rPr lang="ko-KR" altLang="en-US" sz="1600" b="1" dirty="0"/>
              <a:t>데이터베이스</a:t>
            </a:r>
            <a:endParaRPr lang="en-US" altLang="ko-KR" sz="1600" b="1" dirty="0"/>
          </a:p>
          <a:p>
            <a:pPr lvl="2"/>
            <a:r>
              <a:rPr lang="ko-KR" altLang="en-US" sz="1200" b="1" dirty="0"/>
              <a:t>논리적으로 동일한 테이블의 집합</a:t>
            </a:r>
            <a:endParaRPr lang="en-US" altLang="ko-KR" sz="1200" b="1" dirty="0"/>
          </a:p>
          <a:p>
            <a:pPr lvl="1"/>
            <a:r>
              <a:rPr lang="ko-KR" altLang="en-US" sz="1600" b="1" dirty="0"/>
              <a:t>스키마</a:t>
            </a:r>
            <a:endParaRPr lang="en-US" altLang="ko-KR" sz="1600" b="1" dirty="0"/>
          </a:p>
          <a:p>
            <a:pPr lvl="2"/>
            <a:r>
              <a:rPr lang="ko-KR" altLang="en-US" sz="1200" dirty="0"/>
              <a:t>테이블의 논리적 구조를 정의하며</a:t>
            </a:r>
            <a:r>
              <a:rPr lang="en-US" altLang="ko-KR" sz="1200" dirty="0"/>
              <a:t>, </a:t>
            </a:r>
            <a:r>
              <a:rPr lang="ko-KR" altLang="en-US" sz="1200" dirty="0"/>
              <a:t>테이블의 이름 및 속성</a:t>
            </a:r>
            <a:r>
              <a:rPr lang="en-US" altLang="ko-KR" sz="1200" dirty="0"/>
              <a:t>, </a:t>
            </a:r>
            <a:r>
              <a:rPr lang="ko-KR" altLang="en-US" sz="1200" dirty="0"/>
              <a:t>설정 정보 등을 나타낸다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600" b="1" dirty="0"/>
              <a:t>테이블</a:t>
            </a:r>
            <a:r>
              <a:rPr lang="en-US" altLang="ko-KR" sz="1600" b="1" dirty="0"/>
              <a:t> </a:t>
            </a:r>
          </a:p>
          <a:p>
            <a:pPr lvl="2"/>
            <a:r>
              <a:rPr lang="ko-KR" altLang="en-US" sz="1200" dirty="0"/>
              <a:t>행</a:t>
            </a:r>
            <a:r>
              <a:rPr lang="en-US" altLang="ko-KR" sz="1200" dirty="0"/>
              <a:t>(row)</a:t>
            </a:r>
            <a:r>
              <a:rPr lang="ko-KR" altLang="en-US" sz="1200" dirty="0"/>
              <a:t>과 열</a:t>
            </a:r>
            <a:r>
              <a:rPr lang="en-US" altLang="ko-KR" sz="1200" dirty="0"/>
              <a:t>(column)</a:t>
            </a:r>
            <a:r>
              <a:rPr lang="ko-KR" altLang="en-US" sz="1200" dirty="0"/>
              <a:t>로 데이터를 관리한다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</a:t>
            </a:r>
            <a:r>
              <a:rPr lang="en-US" altLang="ko-KR" sz="1200" dirty="0"/>
              <a:t>, </a:t>
            </a:r>
            <a:r>
              <a:rPr lang="ko-KR" altLang="en-US" sz="1200" dirty="0"/>
              <a:t>행은 개별 데이터 항목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사람 한 명의 정보</a:t>
            </a:r>
            <a:r>
              <a:rPr lang="en-US" altLang="ko-KR" sz="1200" dirty="0"/>
              <a:t>)</a:t>
            </a:r>
            <a:r>
              <a:rPr lang="ko-KR" altLang="en-US" sz="1200" dirty="0"/>
              <a:t>을 나타내고</a:t>
            </a:r>
            <a:r>
              <a:rPr lang="en-US" altLang="ko-KR" sz="1200" dirty="0"/>
              <a:t>, </a:t>
            </a:r>
            <a:r>
              <a:rPr lang="ko-KR" altLang="en-US" sz="1200" dirty="0"/>
              <a:t>열은 그 데이터의 속성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주소 등</a:t>
            </a:r>
            <a:r>
              <a:rPr lang="en-US" altLang="ko-KR" sz="1200" dirty="0"/>
              <a:t>)</a:t>
            </a:r>
            <a:r>
              <a:rPr lang="ko-KR" altLang="en-US" sz="1200" dirty="0"/>
              <a:t>을 나타낸다</a:t>
            </a:r>
            <a:r>
              <a:rPr lang="en-US" altLang="ko-KR" sz="1200" dirty="0"/>
              <a:t>..</a:t>
            </a:r>
          </a:p>
          <a:p>
            <a:pPr lvl="1"/>
            <a:r>
              <a:rPr lang="ko-KR" altLang="en-US" sz="1600" b="1" dirty="0"/>
              <a:t>기본 키</a:t>
            </a:r>
            <a:r>
              <a:rPr lang="en-US" altLang="ko-KR" sz="1600" b="1" dirty="0"/>
              <a:t>(Primary Key)</a:t>
            </a:r>
          </a:p>
          <a:p>
            <a:pPr lvl="2"/>
            <a:r>
              <a:rPr lang="ko-KR" altLang="en-US" sz="1600" dirty="0"/>
              <a:t>테이블에서 각 행을 고유하게 식별하는 열이나 열들의 조합입니다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기본 키는 중복될 수 없고</a:t>
            </a:r>
            <a:r>
              <a:rPr lang="en-US" altLang="ko-KR" sz="1600" dirty="0"/>
              <a:t>, null </a:t>
            </a:r>
            <a:r>
              <a:rPr lang="ko-KR" altLang="en-US" sz="1600" dirty="0"/>
              <a:t>값을 가질 수 없습니다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"</a:t>
            </a:r>
            <a:r>
              <a:rPr lang="ko-KR" altLang="en-US" sz="1600" dirty="0"/>
              <a:t>고객 </a:t>
            </a:r>
            <a:r>
              <a:rPr lang="en-US" altLang="ko-KR" sz="1600" dirty="0"/>
              <a:t>ID"</a:t>
            </a:r>
            <a:r>
              <a:rPr lang="ko-KR" altLang="en-US" sz="1600" dirty="0"/>
              <a:t>는 고유하므로 기본 키로 사용될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b="1" dirty="0"/>
              <a:t>외래 키</a:t>
            </a:r>
            <a:r>
              <a:rPr lang="en-US" altLang="ko-KR" sz="1600" b="1" dirty="0"/>
              <a:t>(Foreign Key)</a:t>
            </a:r>
          </a:p>
          <a:p>
            <a:pPr lvl="2"/>
            <a:r>
              <a:rPr lang="ko-KR" altLang="en-US" sz="1600" dirty="0"/>
              <a:t>다른 테이블의 기본 키를 참조하는 열입니다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외래 키는 두 테이블 간의 관계를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예를 들어 주문 테이블에서 </a:t>
            </a:r>
            <a:r>
              <a:rPr lang="en-US" altLang="ko-KR" sz="1600" dirty="0"/>
              <a:t>"</a:t>
            </a:r>
            <a:r>
              <a:rPr lang="ko-KR" altLang="en-US" sz="1600" dirty="0"/>
              <a:t>고객 </a:t>
            </a:r>
            <a:r>
              <a:rPr lang="en-US" altLang="ko-KR" sz="1600" dirty="0"/>
              <a:t>ID"</a:t>
            </a:r>
            <a:r>
              <a:rPr lang="ko-KR" altLang="en-US" sz="1600" dirty="0"/>
              <a:t>는 고객 테이블의 기본 키를 참조하는 외래 키일 수 있습니다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3410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454CD-5AD6-661E-855B-67D4D5544A3E}"/>
              </a:ext>
            </a:extLst>
          </p:cNvPr>
          <p:cNvSpPr/>
          <p:nvPr/>
        </p:nvSpPr>
        <p:spPr>
          <a:xfrm>
            <a:off x="1488831" y="890954"/>
            <a:ext cx="8956431" cy="54981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C3D34-6C19-F780-51FA-C28760C7C4B8}"/>
              </a:ext>
            </a:extLst>
          </p:cNvPr>
          <p:cNvSpPr/>
          <p:nvPr/>
        </p:nvSpPr>
        <p:spPr>
          <a:xfrm>
            <a:off x="2180492" y="1148862"/>
            <a:ext cx="2602523" cy="4818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6BA8E-B1B0-395B-3E5B-3A935F6071BB}"/>
              </a:ext>
            </a:extLst>
          </p:cNvPr>
          <p:cNvSpPr/>
          <p:nvPr/>
        </p:nvSpPr>
        <p:spPr>
          <a:xfrm>
            <a:off x="6881445" y="1148862"/>
            <a:ext cx="2602523" cy="4818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92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3C71-A2FB-FBC5-FA67-77306E1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721"/>
            <a:ext cx="10515600" cy="1325563"/>
          </a:xfrm>
        </p:spPr>
        <p:txBody>
          <a:bodyPr/>
          <a:lstStyle/>
          <a:p>
            <a:r>
              <a:rPr lang="ko-KR" altLang="en-US" dirty="0"/>
              <a:t>데이터베이스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1F0A0-10B1-75CC-7DE9-964322F3C756}"/>
              </a:ext>
            </a:extLst>
          </p:cNvPr>
          <p:cNvSpPr/>
          <p:nvPr/>
        </p:nvSpPr>
        <p:spPr>
          <a:xfrm>
            <a:off x="2583299" y="1684792"/>
            <a:ext cx="3233057" cy="44495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 관리 데이터베이스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55DA7-7135-A64B-CBA6-7FF5A98E66C6}"/>
              </a:ext>
            </a:extLst>
          </p:cNvPr>
          <p:cNvSpPr/>
          <p:nvPr/>
        </p:nvSpPr>
        <p:spPr>
          <a:xfrm>
            <a:off x="6389915" y="1690688"/>
            <a:ext cx="3233057" cy="44495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 관리 데이터베이스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A31BF-AB83-EC01-2EA2-AA0D343E3041}"/>
              </a:ext>
            </a:extLst>
          </p:cNvPr>
          <p:cNvSpPr txBox="1"/>
          <p:nvPr/>
        </p:nvSpPr>
        <p:spPr>
          <a:xfrm>
            <a:off x="3102429" y="1321357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관리 데이터베이스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4F3AD-2746-002E-1942-185D803DD16E}"/>
              </a:ext>
            </a:extLst>
          </p:cNvPr>
          <p:cNvSpPr txBox="1"/>
          <p:nvPr/>
        </p:nvSpPr>
        <p:spPr>
          <a:xfrm>
            <a:off x="6656614" y="1320099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직원 관리 데이터베이스</a:t>
            </a:r>
            <a:endParaRPr lang="en-GB" dirty="0"/>
          </a:p>
        </p:txBody>
      </p:sp>
      <p:pic>
        <p:nvPicPr>
          <p:cNvPr id="3074" name="Picture 2" descr="Relational Database Design">
            <a:extLst>
              <a:ext uri="{FF2B5EF4-FFF2-40B4-BE49-F238E27FC236}">
                <a16:creationId xmlns:a16="http://schemas.microsoft.com/office/drawing/2014/main" id="{6211B57F-7DA7-59AD-0B65-C6A92283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77" y="3060559"/>
            <a:ext cx="2850915" cy="208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base schema: SQL schema examples and best practices">
            <a:extLst>
              <a:ext uri="{FF2B5EF4-FFF2-40B4-BE49-F238E27FC236}">
                <a16:creationId xmlns:a16="http://schemas.microsoft.com/office/drawing/2014/main" id="{7E87DE5B-492C-8655-2B25-0D5D2613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67" y="3067563"/>
            <a:ext cx="2761656" cy="145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B2E263-9B02-3FE9-9066-83A1A8E43B74}"/>
              </a:ext>
            </a:extLst>
          </p:cNvPr>
          <p:cNvCxnSpPr/>
          <p:nvPr/>
        </p:nvCxnSpPr>
        <p:spPr>
          <a:xfrm>
            <a:off x="6109607" y="849085"/>
            <a:ext cx="0" cy="5821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D4397A-51FF-A0D3-FFAF-C9B489AD51D9}"/>
              </a:ext>
            </a:extLst>
          </p:cNvPr>
          <p:cNvSpPr txBox="1"/>
          <p:nvPr/>
        </p:nvSpPr>
        <p:spPr>
          <a:xfrm>
            <a:off x="5110843" y="359229"/>
            <a:ext cx="221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/>
              <a:t>논리적으로 분리</a:t>
            </a:r>
            <a:endParaRPr lang="en-GB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9FF479-6C2F-0F4B-4ED6-1B62183876A0}"/>
              </a:ext>
            </a:extLst>
          </p:cNvPr>
          <p:cNvSpPr/>
          <p:nvPr/>
        </p:nvSpPr>
        <p:spPr>
          <a:xfrm>
            <a:off x="1488831" y="890954"/>
            <a:ext cx="8956431" cy="54981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62F41058-D64B-D277-7AB0-2EDC137856F3}"/>
              </a:ext>
            </a:extLst>
          </p:cNvPr>
          <p:cNvSpPr/>
          <p:nvPr/>
        </p:nvSpPr>
        <p:spPr>
          <a:xfrm rot="5400000">
            <a:off x="5820019" y="3553192"/>
            <a:ext cx="1225132" cy="196295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80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6C49-A64B-FEC4-6E72-C0FA1372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(</a:t>
            </a:r>
            <a:r>
              <a:rPr lang="ko-KR" altLang="en-US" dirty="0"/>
              <a:t>데이터베이스 생성 및 관리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4C06-4019-14BF-5463-9CB3409D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베이스를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생성된 데이터베이스 목록을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생성된 데이터베이스 중 하나를 선택하고</a:t>
            </a:r>
            <a:r>
              <a:rPr lang="en-US" altLang="ko-KR" dirty="0"/>
              <a:t>, </a:t>
            </a:r>
            <a:r>
              <a:rPr lang="ko-KR" altLang="en-US" dirty="0"/>
              <a:t>테이블을 생성한다</a:t>
            </a:r>
            <a:r>
              <a:rPr lang="en-US" altLang="ko-K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57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828523-1098-4F1F-B4B8-24E6704A2402}"/>
              </a:ext>
            </a:extLst>
          </p:cNvPr>
          <p:cNvSpPr txBox="1"/>
          <p:nvPr/>
        </p:nvSpPr>
        <p:spPr>
          <a:xfrm>
            <a:off x="1195754" y="2690336"/>
            <a:ext cx="225083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수업</a:t>
            </a:r>
            <a:r>
              <a:rPr lang="en-US" altLang="ko-KR" dirty="0"/>
              <a:t>_ID (</a:t>
            </a:r>
            <a:r>
              <a:rPr lang="ko-KR" altLang="en-US" dirty="0"/>
              <a:t>인조키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</a:t>
            </a:r>
            <a:r>
              <a:rPr lang="en-US" altLang="ko-KR" dirty="0"/>
              <a:t>_</a:t>
            </a:r>
            <a:r>
              <a:rPr lang="ko-KR" altLang="en-US" dirty="0"/>
              <a:t>날짜</a:t>
            </a:r>
            <a:endParaRPr lang="en-US" altLang="ko-KR" dirty="0"/>
          </a:p>
          <a:p>
            <a:r>
              <a:rPr lang="ko-KR" altLang="en-US" dirty="0"/>
              <a:t>수업</a:t>
            </a:r>
            <a:r>
              <a:rPr lang="en-US" altLang="ko-KR" dirty="0"/>
              <a:t>_</a:t>
            </a:r>
            <a:r>
              <a:rPr lang="ko-KR" altLang="en-US" dirty="0"/>
              <a:t>시작시간</a:t>
            </a:r>
            <a:endParaRPr lang="en-US" altLang="ko-KR" dirty="0"/>
          </a:p>
          <a:p>
            <a:r>
              <a:rPr lang="ko-KR" altLang="en-US" dirty="0"/>
              <a:t>수업</a:t>
            </a:r>
            <a:r>
              <a:rPr lang="en-US" altLang="ko-KR" dirty="0"/>
              <a:t>_</a:t>
            </a:r>
            <a:r>
              <a:rPr lang="ko-KR" altLang="en-US" dirty="0"/>
              <a:t>종료시간</a:t>
            </a:r>
            <a:endParaRPr lang="en-US" altLang="ko-KR" dirty="0"/>
          </a:p>
          <a:p>
            <a:r>
              <a:rPr lang="ko-KR" altLang="en-US" dirty="0"/>
              <a:t>수업</a:t>
            </a:r>
            <a:r>
              <a:rPr lang="en-US" altLang="ko-KR" dirty="0"/>
              <a:t>_</a:t>
            </a:r>
            <a:r>
              <a:rPr lang="ko-KR" altLang="en-US" dirty="0"/>
              <a:t>주제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8B8E5-2D14-7EEB-103A-1FD526F48F42}"/>
              </a:ext>
            </a:extLst>
          </p:cNvPr>
          <p:cNvSpPr txBox="1"/>
          <p:nvPr/>
        </p:nvSpPr>
        <p:spPr>
          <a:xfrm>
            <a:off x="1359877" y="2239108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수업 관리 </a:t>
            </a:r>
            <a:r>
              <a:rPr lang="en-US" altLang="ko-KR" dirty="0" err="1"/>
              <a:t>tbl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2E243-95D1-EACD-75D4-8BD1C98436E0}"/>
              </a:ext>
            </a:extLst>
          </p:cNvPr>
          <p:cNvSpPr txBox="1"/>
          <p:nvPr/>
        </p:nvSpPr>
        <p:spPr>
          <a:xfrm>
            <a:off x="6764215" y="3068432"/>
            <a:ext cx="22508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수업</a:t>
            </a:r>
            <a:r>
              <a:rPr lang="en-US" altLang="ko-KR" dirty="0"/>
              <a:t>_ID(</a:t>
            </a:r>
            <a:r>
              <a:rPr lang="ko-KR" altLang="en-US" dirty="0"/>
              <a:t>외래키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참가자</a:t>
            </a:r>
            <a:r>
              <a:rPr lang="en-US" altLang="ko-KR" dirty="0"/>
              <a:t>_ID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0B83E-1448-B86C-8DA1-673939E3ACF2}"/>
              </a:ext>
            </a:extLst>
          </p:cNvPr>
          <p:cNvSpPr txBox="1"/>
          <p:nvPr/>
        </p:nvSpPr>
        <p:spPr>
          <a:xfrm>
            <a:off x="7022122" y="2684640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참가자 </a:t>
            </a:r>
            <a:r>
              <a:rPr lang="en-US" altLang="ko-KR" dirty="0" err="1"/>
              <a:t>tbl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CE943-5C54-BEF7-6017-FCB65D6AE95B}"/>
              </a:ext>
            </a:extLst>
          </p:cNvPr>
          <p:cNvCxnSpPr>
            <a:stCxn id="4" idx="3"/>
          </p:cNvCxnSpPr>
          <p:nvPr/>
        </p:nvCxnSpPr>
        <p:spPr>
          <a:xfrm>
            <a:off x="3446585" y="3429000"/>
            <a:ext cx="3223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D45721-D349-08A0-C625-D3BB69E47613}"/>
              </a:ext>
            </a:extLst>
          </p:cNvPr>
          <p:cNvSpPr txBox="1"/>
          <p:nvPr/>
        </p:nvSpPr>
        <p:spPr>
          <a:xfrm>
            <a:off x="1559169" y="4407877"/>
            <a:ext cx="2708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  <a:p>
            <a:r>
              <a:rPr lang="en-GB" dirty="0"/>
              <a:t>2</a:t>
            </a:r>
          </a:p>
          <a:p>
            <a:r>
              <a:rPr lang="en-GB" dirty="0"/>
              <a:t>3</a:t>
            </a:r>
          </a:p>
          <a:p>
            <a:r>
              <a:rPr lang="en-GB" dirty="0"/>
              <a:t>4</a:t>
            </a:r>
          </a:p>
          <a:p>
            <a:r>
              <a:rPr lang="en-GB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3E396-28B3-D338-8F02-65C9A04581F2}"/>
              </a:ext>
            </a:extLst>
          </p:cNvPr>
          <p:cNvSpPr txBox="1"/>
          <p:nvPr/>
        </p:nvSpPr>
        <p:spPr>
          <a:xfrm>
            <a:off x="7022122" y="3997569"/>
            <a:ext cx="2708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</a:t>
            </a:r>
            <a:r>
              <a:rPr lang="ko-KR" altLang="en-US" dirty="0"/>
              <a:t>조현일</a:t>
            </a:r>
            <a:endParaRPr lang="en-GB" dirty="0"/>
          </a:p>
          <a:p>
            <a:r>
              <a:rPr lang="en-GB" dirty="0"/>
              <a:t>6 </a:t>
            </a:r>
            <a:r>
              <a:rPr lang="ko-KR" altLang="en-US" dirty="0"/>
              <a:t>황정민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38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2088</Words>
  <Application>Microsoft Office PowerPoint</Application>
  <PresentationFormat>Widescreen</PresentationFormat>
  <Paragraphs>257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Google Sans</vt:lpstr>
      <vt:lpstr>맑은 고딕</vt:lpstr>
      <vt:lpstr>Arial</vt:lpstr>
      <vt:lpstr>Courier New</vt:lpstr>
      <vt:lpstr>Office Theme</vt:lpstr>
      <vt:lpstr>SQL</vt:lpstr>
      <vt:lpstr>CRUD</vt:lpstr>
      <vt:lpstr>SQL이란?</vt:lpstr>
      <vt:lpstr>PowerPoint Presentation</vt:lpstr>
      <vt:lpstr>RDBMS란?</vt:lpstr>
      <vt:lpstr>PowerPoint Presentation</vt:lpstr>
      <vt:lpstr>데이터베이스</vt:lpstr>
      <vt:lpstr>실습(데이터베이스 생성 및 관리)</vt:lpstr>
      <vt:lpstr>PowerPoint Presentation</vt:lpstr>
      <vt:lpstr>PowerPoint Presentation</vt:lpstr>
      <vt:lpstr>PowerPoint Presentation</vt:lpstr>
      <vt:lpstr>MySQL?</vt:lpstr>
      <vt:lpstr>시중에는 다양한 RDBMS 제품이 존재</vt:lpstr>
      <vt:lpstr>ANSI SQL</vt:lpstr>
      <vt:lpstr>관계란?</vt:lpstr>
      <vt:lpstr>회사 임직원 관리 데이터베이스 구축</vt:lpstr>
      <vt:lpstr>PowerPoint Presentation</vt:lpstr>
      <vt:lpstr>정규화되지 않은 테이블의 단점</vt:lpstr>
      <vt:lpstr>테이블 정규화</vt:lpstr>
      <vt:lpstr>테이블 정규화 이후</vt:lpstr>
      <vt:lpstr>SQL 종류</vt:lpstr>
      <vt:lpstr>DDL(Data Definition Language)</vt:lpstr>
      <vt:lpstr>DCL(Data Control Language)</vt:lpstr>
      <vt:lpstr>권한이란?</vt:lpstr>
      <vt:lpstr>PowerPoint Presentation</vt:lpstr>
      <vt:lpstr>PowerPoint Presentation</vt:lpstr>
      <vt:lpstr>DML</vt:lpstr>
      <vt:lpstr>Read – select(1/3)</vt:lpstr>
      <vt:lpstr>Read – select(2/3)</vt:lpstr>
      <vt:lpstr>헷갈리는 데이터 타입 – Date vs DateTime vs Timestamp</vt:lpstr>
      <vt:lpstr>Read – select(3/3)</vt:lpstr>
      <vt:lpstr>Create - insert</vt:lpstr>
      <vt:lpstr>Update - update</vt:lpstr>
      <vt:lpstr>Delete - delete</vt:lpstr>
      <vt:lpstr>PowerPoint Presentation</vt:lpstr>
      <vt:lpstr>JOIN – 테이블간의 연결</vt:lpstr>
      <vt:lpstr>PowerPoint Presentation</vt:lpstr>
      <vt:lpstr>테이블간의 관계</vt:lpstr>
      <vt:lpstr>PowerPoint Presentation</vt:lpstr>
      <vt:lpstr>연결 테이블을 이용한 M:N 관계 해결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lookhkh37@gmail.com</dc:creator>
  <cp:lastModifiedBy>lookhkh37@gmail.com</cp:lastModifiedBy>
  <cp:revision>8</cp:revision>
  <dcterms:created xsi:type="dcterms:W3CDTF">2024-10-09T10:46:27Z</dcterms:created>
  <dcterms:modified xsi:type="dcterms:W3CDTF">2024-10-13T13:11:04Z</dcterms:modified>
</cp:coreProperties>
</file>