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7" r:id="rId9"/>
    <p:sldId id="276" r:id="rId10"/>
    <p:sldId id="264" r:id="rId11"/>
    <p:sldId id="280" r:id="rId12"/>
    <p:sldId id="277" r:id="rId13"/>
    <p:sldId id="265" r:id="rId14"/>
    <p:sldId id="268" r:id="rId15"/>
    <p:sldId id="266" r:id="rId16"/>
    <p:sldId id="269" r:id="rId17"/>
    <p:sldId id="270" r:id="rId18"/>
    <p:sldId id="271" r:id="rId19"/>
    <p:sldId id="275" r:id="rId20"/>
    <p:sldId id="274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  <a:srgbClr val="14225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75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378D-E58F-4D55-8D5E-680CAD218AF1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DF21-5A72-425C-8E5C-B7417851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0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DF21-5A72-425C-8E5C-B741785167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1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BC4D-A61C-4932-9347-BDC4EAE3A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1422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1F71C-3CA9-4D3C-9539-7C049BB9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0C6EB-19F8-4FFB-B208-F73F8B41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73E-714A-4759-BAC1-E17E1EF1A9F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1F2E0-8073-4D0D-9504-7202362D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10BF-CAC2-46D8-89EF-2A7A4DEB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4608-89D4-429E-8730-7D51FCD8D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BFC7-20AC-4249-B9BD-3F4C4704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5461E-51F2-4EF9-B863-F1229DCD6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148F-4CD6-4343-89C1-E2F06795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73E-714A-4759-BAC1-E17E1EF1A9F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0E74-D2FD-4B34-B95B-0B1D7FE8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85DA-C1C8-42CC-931F-5A77E88D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4608-89D4-429E-8730-7D51FCD8D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38EA-B052-4C7C-B93E-6280F1F1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0B3CA-724D-44FA-BEE8-251265EE3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2D5A-05CB-48DB-A9A8-CDA2CC15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73E-714A-4759-BAC1-E17E1EF1A9F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83007-32CB-41CD-85C0-537C3084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E0C0-BA7C-4B58-A889-E19A6FBC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4608-89D4-429E-8730-7D51FCD8D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3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66A3-777B-40BD-B1EF-80A8B6A7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1422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55DA-8891-4A00-BC41-9B28B47A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C60B-EE77-46FF-A458-3D07F945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73E-714A-4759-BAC1-E17E1EF1A9F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3FEC-64E6-44D0-83AD-683F5D8F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BA51-6748-4C63-9D75-4B958093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4608-89D4-429E-8730-7D51FCD8D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8355-E13F-4AC1-921B-71C11676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131ED-E31F-488C-A207-106A152F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194B-2EB9-493E-AC75-8089EFE3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73E-714A-4759-BAC1-E17E1EF1A9F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243BD-00A6-4918-9241-C7E0AC16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BC22-505F-4D2D-9EBB-E22D3AB4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4608-89D4-429E-8730-7D51FCD8D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1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5C46-F4B2-4462-A047-91ED1756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FF2B-62DD-4543-8F5B-EDE363619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23918-C596-434E-98A3-648381DDE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9EB8-DBB1-4012-A66D-791B098B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73E-714A-4759-BAC1-E17E1EF1A9F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2817-F671-465C-893D-0BE3B110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8C492-20E9-49EB-B8E7-E7151B72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4608-89D4-429E-8730-7D51FCD8D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3564-D529-4ACD-A1DA-14D190AF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06B25-8247-4489-9054-B8368BA77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53DCB-566B-44F6-8F8D-1A99F3A29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DB5BA-43A3-434F-9001-7FC55636A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D7193-96AD-4002-BB2B-F7AB6DBB6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BB22F-E01D-4AEA-BFBA-98002A7A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73E-714A-4759-BAC1-E17E1EF1A9F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A596F-72D5-4120-A151-44020E0B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D8B0B-562B-4F0F-A664-CEC84E47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4608-89D4-429E-8730-7D51FCD8D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3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784A-BC5D-48E2-A3B3-CB70A4DA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8E21B-336E-4E8E-978C-F9B689FE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73E-714A-4759-BAC1-E17E1EF1A9F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7BC78-B6C3-46DD-8061-4BA625CB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87A67-4DEA-4D41-949A-52F6BCEC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4608-89D4-429E-8730-7D51FCD8D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1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45325-84F1-4A89-B5E1-27C74069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73E-714A-4759-BAC1-E17E1EF1A9F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A755F-DF30-412B-84A1-C0CF1207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FBF1E-68FF-4DDA-8571-BEF768B9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4608-89D4-429E-8730-7D51FCD8D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56E8-5FB6-4BAC-B608-17E4A353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FC00-724E-4341-A15A-8095F3CB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F95DF-8360-41DE-8659-047656A2F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F9766-6128-41B2-914A-B781A177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73E-714A-4759-BAC1-E17E1EF1A9F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574A1-DA92-49F9-B40B-1E6D0928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B9ABC-8577-4CED-8222-A552487A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4608-89D4-429E-8730-7D51FCD8D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0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420B-18AA-4256-988F-87CBE1D2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28DDD-021C-4F9E-8881-CA25AD86D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90300-E60D-470B-9400-2BE325054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AE798-1D4B-40A9-B515-737E6F94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D73E-714A-4759-BAC1-E17E1EF1A9F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C6AF3-4EF2-4E12-A2B3-4C63B377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FE21A-61E9-4C1E-BAB7-C8977122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4608-89D4-429E-8730-7D51FCD8D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7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5B606-7AB6-485D-A65F-B1C35ED1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3AD2C-573A-4B30-ABBB-09F6D206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A46FA-51DA-4229-8DDB-2A982E0A4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D73E-714A-4759-BAC1-E17E1EF1A9F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0756-4DC0-4C27-91F9-235D1BB0C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20543-89C1-4CAA-B869-AA55697B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4608-89D4-429E-8730-7D51FCD8D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7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4225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18" Type="http://schemas.openxmlformats.org/officeDocument/2006/relationships/image" Target="../media/image34.jp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17" Type="http://schemas.openxmlformats.org/officeDocument/2006/relationships/image" Target="../media/image33.png"/><Relationship Id="rId2" Type="http://schemas.openxmlformats.org/officeDocument/2006/relationships/image" Target="../media/image18.gif"/><Relationship Id="rId16" Type="http://schemas.openxmlformats.org/officeDocument/2006/relationships/image" Target="../media/image32.jpg"/><Relationship Id="rId20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jpg"/><Relationship Id="rId5" Type="http://schemas.openxmlformats.org/officeDocument/2006/relationships/image" Target="../media/image21.gif"/><Relationship Id="rId15" Type="http://schemas.openxmlformats.org/officeDocument/2006/relationships/image" Target="../media/image31.gif"/><Relationship Id="rId10" Type="http://schemas.openxmlformats.org/officeDocument/2006/relationships/image" Target="../media/image26.png"/><Relationship Id="rId19" Type="http://schemas.openxmlformats.org/officeDocument/2006/relationships/image" Target="../media/image35.jpg"/><Relationship Id="rId4" Type="http://schemas.openxmlformats.org/officeDocument/2006/relationships/image" Target="../media/image20.png"/><Relationship Id="rId9" Type="http://schemas.openxmlformats.org/officeDocument/2006/relationships/image" Target="../media/image25.jpg"/><Relationship Id="rId14" Type="http://schemas.openxmlformats.org/officeDocument/2006/relationships/image" Target="../media/image3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imburgLizards/" TargetMode="External"/><Relationship Id="rId2" Type="http://schemas.openxmlformats.org/officeDocument/2006/relationships/hyperlink" Target="https://www.facebook.com/basketlumm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866AC6-1E83-4885-B35D-D02B801F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56" y="7112"/>
            <a:ext cx="6850888" cy="68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3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BED2-E69D-4265-8854-538FE1BF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Zelf vraag of probleem?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9DEB-C461-458F-9439-3DFCB633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Hoe je weg vinden naar het bestuur</a:t>
            </a:r>
          </a:p>
          <a:p>
            <a:pPr lvl="1"/>
            <a:r>
              <a:rPr lang="nl-BE" dirty="0"/>
              <a:t>Eerste aanspreekpunt: </a:t>
            </a:r>
            <a:r>
              <a:rPr lang="nl-BE" b="1" dirty="0"/>
              <a:t>Coach</a:t>
            </a:r>
          </a:p>
          <a:p>
            <a:pPr lvl="1"/>
            <a:r>
              <a:rPr lang="nl-BE" dirty="0"/>
              <a:t>Tweede aanspreekpunt: </a:t>
            </a:r>
            <a:r>
              <a:rPr lang="nl-BE" b="1" dirty="0"/>
              <a:t>Ploegbegeleider</a:t>
            </a:r>
          </a:p>
          <a:p>
            <a:pPr lvl="1"/>
            <a:r>
              <a:rPr lang="nl-BE" dirty="0"/>
              <a:t>Derde aanspreekpunt: </a:t>
            </a:r>
            <a:r>
              <a:rPr lang="nl-BE" b="1" dirty="0"/>
              <a:t>Jeugd Coordinator</a:t>
            </a:r>
          </a:p>
          <a:p>
            <a:pPr lvl="2"/>
            <a:r>
              <a:rPr lang="nl-BE" dirty="0"/>
              <a:t>Gemengd: </a:t>
            </a:r>
            <a:r>
              <a:rPr lang="nl-BE" b="1" dirty="0"/>
              <a:t>Stefan Coenen</a:t>
            </a:r>
          </a:p>
          <a:p>
            <a:pPr lvl="2" algn="just"/>
            <a:r>
              <a:rPr lang="nl-BE" dirty="0"/>
              <a:t>Jongens: </a:t>
            </a:r>
            <a:r>
              <a:rPr lang="nl-BE" b="1" dirty="0"/>
              <a:t>Stefan Coenen (Luc Mellaerts)</a:t>
            </a:r>
            <a:endParaRPr lang="nl-BE" dirty="0"/>
          </a:p>
          <a:p>
            <a:pPr lvl="2"/>
            <a:r>
              <a:rPr lang="nl-BE" dirty="0"/>
              <a:t>Lizards: </a:t>
            </a:r>
            <a:r>
              <a:rPr lang="nl-BE" b="1" dirty="0"/>
              <a:t>Philip Wolk</a:t>
            </a:r>
          </a:p>
          <a:p>
            <a:pPr lvl="2"/>
            <a:endParaRPr lang="nl-BE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1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005B-CAD1-42E6-8AC7-D6B4D135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Per ploeg: coach, ploegbegeleider, coordinator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C9CFE0-A496-4CE5-9B42-43975A5AC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97146"/>
              </p:ext>
            </p:extLst>
          </p:nvPr>
        </p:nvGraphicFramePr>
        <p:xfrm>
          <a:off x="946912" y="1690688"/>
          <a:ext cx="103632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54934893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54788744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21729349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27770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Ploeg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Begeleider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Coordinator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5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HSE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Gaetan Reeskens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Rudi Mechelmans, Patric Wauters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Patric Wauters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2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HSE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Dominique Adamczyk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Johan Maes, Peter Claes, Eddy Polus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Patric Wauters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1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HSE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Aristidis Paraskevopoulos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Patric Wauters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2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DSE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Philip Wolk, Maxim Deweerdt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Els Dereze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Els Dereze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4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DSE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Maxim Deweerdt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Johan Swinnen, Mireille Vanvinckenroye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Els Dereze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4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DSE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Aristidis Paraskevopoulos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Ilse Leynen, Daniel Vantilt, Dany Postelmans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Els Dereze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DSE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Nathalie Vaes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Didier Filtjens, Mark De 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Els Dereze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4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J16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Luc Mellaerts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Fritz Hulsmans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Stefan Coenen</a:t>
                      </a:r>
                      <a:r>
                        <a:rPr lang="en-US" dirty="0"/>
                        <a:t> (Luc Mellaerts)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7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J16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Karel Lemmens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Nancy Vanmechelen, Gilbert Roggen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Stefan Coenen</a:t>
                      </a:r>
                      <a:r>
                        <a:rPr lang="en-US" dirty="0"/>
                        <a:t> (Luc Mellaerts)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0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005B-CAD1-42E6-8AC7-D6B4D135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Per ploeg: coach, ploegbegeleider, coordinator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C9CFE0-A496-4CE5-9B42-43975A5AC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11235"/>
              </p:ext>
            </p:extLst>
          </p:nvPr>
        </p:nvGraphicFramePr>
        <p:xfrm>
          <a:off x="946912" y="1690688"/>
          <a:ext cx="10363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54934893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54788744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21729349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27770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Ploeg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Begeleider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Coordinator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5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M19 GOPC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Brecht Truyers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Gert Lenaerts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 Wolk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2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M19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Maxime Deweerdt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Inge Vroonen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 Wolk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1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M16 A (BT)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Patrick Luyten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Pascal Guisene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Philip Wolk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7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M16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Philip Wolk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Peter Wouters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 Wolk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0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M14A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Martijn Broekx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Bart Heirman, Rik Verbeemen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 Wolk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45625"/>
                  </a:ext>
                </a:extLst>
              </a:tr>
              <a:tr h="275272">
                <a:tc>
                  <a:txBody>
                    <a:bodyPr/>
                    <a:lstStyle/>
                    <a:p>
                      <a:r>
                        <a:rPr lang="nl-BE" dirty="0"/>
                        <a:t>M14B GOPC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Anne Venken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Steve Hamels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 Wolk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21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75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005B-CAD1-42E6-8AC7-D6B4D135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Per ploeg: coach, ploegbegeleider, coordinator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C9CFE0-A496-4CE5-9B42-43975A5AC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86613"/>
              </p:ext>
            </p:extLst>
          </p:nvPr>
        </p:nvGraphicFramePr>
        <p:xfrm>
          <a:off x="946912" y="1690688"/>
          <a:ext cx="10363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54934893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54788744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21729349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27770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Ploeg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Begeleider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Coordinator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5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G12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Brecht Truyers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Peter Moonen*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Stefan Coenen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2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G12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Loes Bervoets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Gilbert Roggen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Stefan Coenen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4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G12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Peter Wouters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Roel Vanheel*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Stefan Coenen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4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G10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Hanne Franssen, Nick Bloemen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Annelies Wouters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Stefan Coenen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G10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Eva Bloemers, Roos Elsen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Yves Goeleven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Stefan Coenen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4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Marlies Vlayen, Yasmine Corthouts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Stefan Coenen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7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Irem Degirmen, Chloe Ketelbeuters, Marthe Lenaerts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Stefan Coenen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0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92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0CAF82-BEDD-4818-AC6E-6A596EA8B0FA}"/>
              </a:ext>
            </a:extLst>
          </p:cNvPr>
          <p:cNvSpPr txBox="1"/>
          <p:nvPr/>
        </p:nvSpPr>
        <p:spPr>
          <a:xfrm>
            <a:off x="3205625" y="1259175"/>
            <a:ext cx="578075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3800" dirty="0">
                <a:solidFill>
                  <a:srgbClr val="14225C"/>
                </a:solidFill>
              </a:rPr>
              <a:t>Afspraken</a:t>
            </a:r>
          </a:p>
          <a:p>
            <a:pPr algn="ctr"/>
            <a:r>
              <a:rPr lang="nl-BE" sz="13800" dirty="0">
                <a:solidFill>
                  <a:srgbClr val="FFC000"/>
                </a:solidFill>
              </a:rPr>
              <a:t>&amp; Regels</a:t>
            </a:r>
            <a:endParaRPr lang="en-US" sz="13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0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0EF7-F49B-49EF-86B3-036ECFE4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Ploeg werking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C647-C521-483E-8B21-5BB5B965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Ploegbegeleider</a:t>
            </a:r>
          </a:p>
          <a:p>
            <a:pPr lvl="1"/>
            <a:r>
              <a:rPr lang="nl-BE" dirty="0"/>
              <a:t>Communicatie</a:t>
            </a:r>
          </a:p>
          <a:p>
            <a:pPr lvl="1"/>
            <a:r>
              <a:rPr lang="nl-BE" dirty="0"/>
              <a:t>Praktische zaken regelen </a:t>
            </a:r>
            <a:r>
              <a:rPr lang="nl-BE" dirty="0">
                <a:solidFill>
                  <a:srgbClr val="FFC000"/>
                </a:solidFill>
              </a:rPr>
              <a:t>(beurtrol was, vervoer, klaarzetten, ...)</a:t>
            </a:r>
          </a:p>
          <a:p>
            <a:r>
              <a:rPr lang="nl-BE" dirty="0"/>
              <a:t>Tafel functionarissen </a:t>
            </a:r>
            <a:r>
              <a:rPr lang="nl-BE" dirty="0">
                <a:solidFill>
                  <a:srgbClr val="FFC000"/>
                </a:solidFill>
              </a:rPr>
              <a:t>(Verplicht!)</a:t>
            </a:r>
          </a:p>
          <a:p>
            <a:pPr lvl="1"/>
            <a:r>
              <a:rPr lang="nl-BE" dirty="0"/>
              <a:t>Licentie boek </a:t>
            </a:r>
          </a:p>
          <a:p>
            <a:pPr lvl="1"/>
            <a:r>
              <a:rPr lang="nl-BE" dirty="0"/>
              <a:t>Invullen wedstrijd formulieren </a:t>
            </a:r>
            <a:r>
              <a:rPr lang="nl-BE" dirty="0">
                <a:solidFill>
                  <a:srgbClr val="FFC000"/>
                </a:solidFill>
              </a:rPr>
              <a:t>(opgelet boetes!)</a:t>
            </a:r>
          </a:p>
          <a:p>
            <a:pPr lvl="1"/>
            <a:r>
              <a:rPr lang="nl-BE" dirty="0"/>
              <a:t>Vergoeding scheidsrechters &amp; drankje tijdens de rust</a:t>
            </a:r>
          </a:p>
          <a:p>
            <a:pPr lvl="1"/>
            <a:r>
              <a:rPr lang="nl-BE" dirty="0"/>
              <a:t>Ingeven uitslag thuiswedstrijden via basketbal.vlaanderen app of website </a:t>
            </a:r>
            <a:r>
              <a:rPr lang="nl-BE" dirty="0">
                <a:solidFill>
                  <a:srgbClr val="FFC000"/>
                </a:solidFill>
              </a:rPr>
              <a:t>(opgelet boetes!)</a:t>
            </a:r>
          </a:p>
          <a:p>
            <a:pPr lvl="2"/>
            <a:r>
              <a:rPr lang="nl-BE" dirty="0">
                <a:solidFill>
                  <a:srgbClr val="FFC000"/>
                </a:solidFill>
              </a:rPr>
              <a:t>Pincode; 2472</a:t>
            </a:r>
            <a:endParaRPr lang="nl-B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6CD8-B0F2-4630-898E-DE94972A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Lidgelden &amp; papieren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CA7C-59D6-4DA9-B756-0EB35AD9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Lidgelden: </a:t>
            </a:r>
            <a:r>
              <a:rPr lang="nl-BE" b="1" dirty="0"/>
              <a:t>Tony Van Briel</a:t>
            </a:r>
          </a:p>
          <a:p>
            <a:r>
              <a:rPr lang="nl-BE" dirty="0"/>
              <a:t>Verzekeringspapieren: </a:t>
            </a:r>
            <a:r>
              <a:rPr lang="nl-BE" b="1" dirty="0"/>
              <a:t>Linda</a:t>
            </a:r>
            <a:r>
              <a:rPr lang="nl-BE" dirty="0"/>
              <a:t> </a:t>
            </a:r>
            <a:r>
              <a:rPr lang="nl-BE" b="1" dirty="0"/>
              <a:t>Doggen</a:t>
            </a:r>
          </a:p>
          <a:p>
            <a:r>
              <a:rPr lang="nl-BE" dirty="0"/>
              <a:t>Mutualiteitsformulier: </a:t>
            </a:r>
            <a:r>
              <a:rPr lang="nl-BE" b="1" dirty="0"/>
              <a:t>Coach</a:t>
            </a:r>
          </a:p>
          <a:p>
            <a:r>
              <a:rPr lang="nl-BE" dirty="0"/>
              <a:t>Medische Fiche: </a:t>
            </a:r>
            <a:r>
              <a:rPr lang="nl-BE" b="1" dirty="0"/>
              <a:t>Coach</a:t>
            </a:r>
            <a:r>
              <a:rPr lang="nl-BE" dirty="0"/>
              <a:t> </a:t>
            </a:r>
            <a:r>
              <a:rPr lang="nl-BE" dirty="0">
                <a:solidFill>
                  <a:srgbClr val="FFC000"/>
                </a:solidFill>
              </a:rPr>
              <a:t>(geen fiche = niet spelen)</a:t>
            </a:r>
          </a:p>
          <a:p>
            <a:r>
              <a:rPr lang="nl-BE" dirty="0"/>
              <a:t>Licentie: </a:t>
            </a:r>
            <a:r>
              <a:rPr lang="nl-BE" b="1" dirty="0"/>
              <a:t>Speler</a:t>
            </a:r>
            <a:r>
              <a:rPr lang="nl-BE" dirty="0"/>
              <a:t> altijd bijhebben, copy in 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6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6D4-A653-42EC-9649-766143A8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Ouders &amp; spelers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CCA7-ECE7-442D-93F9-DD2DD6E4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Alle spelers</a:t>
            </a:r>
            <a:r>
              <a:rPr lang="nl-NL" dirty="0"/>
              <a:t>, zowel jeugd (+12 jaar) als seniors </a:t>
            </a:r>
            <a:r>
              <a:rPr lang="nl-NL" dirty="0">
                <a:solidFill>
                  <a:srgbClr val="FFC000"/>
                </a:solidFill>
              </a:rPr>
              <a:t>helpen bij de activiteiten die Basket Lummen organiseert</a:t>
            </a:r>
            <a:r>
              <a:rPr lang="nl-NL" dirty="0"/>
              <a:t>. We houden eraan dat spelers </a:t>
            </a:r>
            <a:r>
              <a:rPr lang="nl-NL" b="1" dirty="0"/>
              <a:t>minimum op 2 à 3 activiteiten </a:t>
            </a:r>
            <a:r>
              <a:rPr lang="nl-NL" dirty="0"/>
              <a:t>helpen. </a:t>
            </a:r>
          </a:p>
          <a:p>
            <a:r>
              <a:rPr lang="nl-NL" dirty="0">
                <a:solidFill>
                  <a:srgbClr val="FFC000"/>
                </a:solidFill>
              </a:rPr>
              <a:t>Beurtrol</a:t>
            </a:r>
            <a:r>
              <a:rPr lang="nl-NL" b="1" dirty="0"/>
              <a:t> wassen truitjes</a:t>
            </a:r>
            <a:r>
              <a:rPr lang="nl-NL" dirty="0"/>
              <a:t>.</a:t>
            </a:r>
          </a:p>
          <a:p>
            <a:r>
              <a:rPr lang="nl-NL" b="1" dirty="0"/>
              <a:t>Vervoer</a:t>
            </a:r>
            <a:r>
              <a:rPr lang="nl-NL" dirty="0"/>
              <a:t> naar wedstrijden. </a:t>
            </a:r>
            <a:r>
              <a:rPr lang="nl-NL" dirty="0">
                <a:solidFill>
                  <a:srgbClr val="FFC000"/>
                </a:solidFill>
              </a:rPr>
              <a:t>Beurtrol</a:t>
            </a:r>
            <a:r>
              <a:rPr lang="nl-NL" dirty="0"/>
              <a:t> indien problemen, samen rijden (milieu, kosten!).</a:t>
            </a:r>
          </a:p>
          <a:p>
            <a:r>
              <a:rPr lang="nl-NL" dirty="0">
                <a:solidFill>
                  <a:srgbClr val="FFC000"/>
                </a:solidFill>
              </a:rPr>
              <a:t>Altijd verwittigen</a:t>
            </a:r>
            <a:r>
              <a:rPr lang="nl-NL" dirty="0"/>
              <a:t> van</a:t>
            </a:r>
            <a:r>
              <a:rPr lang="nl-NL" b="1" dirty="0"/>
              <a:t> trainers bij afwezigheid</a:t>
            </a:r>
            <a:r>
              <a:rPr lang="nl-NL" dirty="0"/>
              <a:t>.</a:t>
            </a:r>
          </a:p>
          <a:p>
            <a:r>
              <a:rPr lang="nl-NL" dirty="0">
                <a:solidFill>
                  <a:srgbClr val="FFC000"/>
                </a:solidFill>
              </a:rPr>
              <a:t>Ouders en / of spelers </a:t>
            </a:r>
            <a:r>
              <a:rPr lang="nl-NL" b="1" dirty="0"/>
              <a:t>helpen </a:t>
            </a:r>
            <a:r>
              <a:rPr lang="nl-NL" dirty="0"/>
              <a:t>met klaar zetten en of opruimen veld.</a:t>
            </a:r>
          </a:p>
          <a:p>
            <a:r>
              <a:rPr lang="nl-NL" dirty="0">
                <a:solidFill>
                  <a:srgbClr val="FFC000"/>
                </a:solidFill>
              </a:rPr>
              <a:t>Supporteren</a:t>
            </a:r>
            <a:r>
              <a:rPr lang="nl-NL" dirty="0"/>
              <a:t> is respect voor tegenstanders en arbiters! </a:t>
            </a:r>
            <a:r>
              <a:rPr lang="nl-NL" b="1" dirty="0"/>
              <a:t>VOOR</a:t>
            </a:r>
            <a:r>
              <a:rPr lang="nl-NL" dirty="0"/>
              <a:t> de ploeg supporteren </a:t>
            </a:r>
            <a:r>
              <a:rPr lang="nl-NL" b="1" dirty="0"/>
              <a:t>NIET TEGEN</a:t>
            </a:r>
            <a:r>
              <a:rPr lang="nl-NL" dirty="0"/>
              <a:t>! =&gt; geen voetbaltoestanden!</a:t>
            </a:r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7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A490-9801-4004-AE90-6CFF116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Sporthal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2B4A-973C-4F5C-92E4-2D52B6C4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Respect</a:t>
            </a:r>
            <a:r>
              <a:rPr lang="nl-NL" dirty="0"/>
              <a:t> voor materiaal en sporthal </a:t>
            </a:r>
          </a:p>
          <a:p>
            <a:r>
              <a:rPr lang="nl-NL" dirty="0">
                <a:solidFill>
                  <a:srgbClr val="FFC000"/>
                </a:solidFill>
              </a:rPr>
              <a:t>Opruimen</a:t>
            </a:r>
            <a:r>
              <a:rPr lang="nl-NL" dirty="0"/>
              <a:t> na wedstrijd of training </a:t>
            </a:r>
          </a:p>
          <a:p>
            <a:r>
              <a:rPr lang="nl-NL" dirty="0"/>
              <a:t>Ballen in ballenrek</a:t>
            </a:r>
          </a:p>
          <a:p>
            <a:r>
              <a:rPr lang="nl-NL" dirty="0"/>
              <a:t>Kleedkamers, uit of thuis, proper achterlaten </a:t>
            </a:r>
          </a:p>
          <a:p>
            <a:r>
              <a:rPr lang="nl-NL" dirty="0"/>
              <a:t>Afval sorteren en opruimen</a:t>
            </a:r>
          </a:p>
          <a:p>
            <a:r>
              <a:rPr lang="nl-NL" dirty="0"/>
              <a:t>20 Minuten douchetijd</a:t>
            </a:r>
          </a:p>
          <a:p>
            <a:r>
              <a:rPr lang="nl-NL" dirty="0"/>
              <a:t>Opgelet! Weekdagen, zelf opruimen en klaarzetten, weekends samen met zaalwachter. Dus ook basketring weg, tribunes, banken weg, etc…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2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7695-AEC4-405A-BCB8-6E3C5DDC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Dank aan onze sponsors!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49EBA-320E-4964-A823-9339E5427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8" y="2906787"/>
            <a:ext cx="1287472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2AA84-37BE-4485-8AF7-516FEC6D3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12" y="5352048"/>
            <a:ext cx="1985525" cy="593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78B028-D1E0-42BD-96C8-B30EE6327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458" y="2945315"/>
            <a:ext cx="2500032" cy="73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DF5B21-207A-4149-8592-1A150E6DE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28" y="1813770"/>
            <a:ext cx="704088" cy="731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2A8D82-ED51-4949-8307-A48DEBF8E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20" y="2945315"/>
            <a:ext cx="842096" cy="7315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C198D2-B0D2-4E79-92AF-626F38C31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2" y="5254752"/>
            <a:ext cx="1454728" cy="7315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57640F-F79B-429C-8586-1E5768910E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08" y="4084896"/>
            <a:ext cx="1741712" cy="731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E8E094-16AF-47C0-8E59-4A5B590B69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415" y="5214488"/>
            <a:ext cx="1882592" cy="73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153360-4927-4ECF-8455-0E6B561491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84" y="4077728"/>
            <a:ext cx="731520" cy="10271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2A9CFC-A25E-401B-A40C-09FC013D7F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20" y="5283200"/>
            <a:ext cx="1292352" cy="73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3E8D43D-9B0B-406C-AFB6-F0ECE9B913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83" y="4132064"/>
            <a:ext cx="1706880" cy="73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DE3008C-CD55-4138-BC27-4D7B451275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05" y="4122886"/>
            <a:ext cx="1516048" cy="73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AB62263-6AB1-4346-98C2-F5677E0956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714" y="2862620"/>
            <a:ext cx="1643864" cy="73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E2C39B3-59E3-4CE2-9C5A-7388A2AF70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5772"/>
            <a:ext cx="1564440" cy="731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292591-039E-4F75-9CAD-5C96249072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914" y="1737689"/>
            <a:ext cx="2294312" cy="7315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E58F944-FEA5-4896-B4AE-8FE99F0537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62" y="1776052"/>
            <a:ext cx="2852928" cy="7315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601A987-DD16-477C-86DE-83DE336356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8" y="4131244"/>
            <a:ext cx="2208624" cy="7315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0D2D66F-C7C7-4CF8-A920-5C1D3E1E8D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20" y="1842528"/>
            <a:ext cx="2250832" cy="73152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F212594-7E2A-4B71-9062-774381F5F1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14488"/>
            <a:ext cx="1297280" cy="731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1636D9-4C3B-4A76-A875-D247BC3B908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364" y="5218550"/>
            <a:ext cx="1791724" cy="7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5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0CAF82-BEDD-4818-AC6E-6A596EA8B0FA}"/>
              </a:ext>
            </a:extLst>
          </p:cNvPr>
          <p:cNvSpPr txBox="1"/>
          <p:nvPr/>
        </p:nvSpPr>
        <p:spPr>
          <a:xfrm>
            <a:off x="2808081" y="1259175"/>
            <a:ext cx="657583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3800" dirty="0">
                <a:solidFill>
                  <a:srgbClr val="14225C"/>
                </a:solidFill>
              </a:rPr>
              <a:t>Seizoen</a:t>
            </a:r>
          </a:p>
          <a:p>
            <a:pPr algn="ctr"/>
            <a:r>
              <a:rPr lang="nl-BE" sz="13800" dirty="0">
                <a:solidFill>
                  <a:srgbClr val="FFC000"/>
                </a:solidFill>
              </a:rPr>
              <a:t>2018-2019</a:t>
            </a:r>
            <a:endParaRPr lang="en-US" sz="13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63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0CAF82-BEDD-4818-AC6E-6A596EA8B0FA}"/>
              </a:ext>
            </a:extLst>
          </p:cNvPr>
          <p:cNvSpPr txBox="1"/>
          <p:nvPr/>
        </p:nvSpPr>
        <p:spPr>
          <a:xfrm>
            <a:off x="3824817" y="1259175"/>
            <a:ext cx="516038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3800" dirty="0">
                <a:solidFill>
                  <a:srgbClr val="14225C"/>
                </a:solidFill>
              </a:rPr>
              <a:t>Gezocht!</a:t>
            </a:r>
          </a:p>
          <a:p>
            <a:pPr algn="ctr"/>
            <a:r>
              <a:rPr lang="nl-BE" sz="13800" dirty="0">
                <a:solidFill>
                  <a:srgbClr val="FFC000"/>
                </a:solidFill>
              </a:rPr>
              <a:t>Sponsors</a:t>
            </a:r>
            <a:endParaRPr lang="en-US" sz="13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6FA404-7F5B-4905-AECB-1C318D5BF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1003300"/>
            <a:ext cx="3234267" cy="4851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03B87-6FD1-44FC-881A-003ACAF8E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935" y="1003300"/>
            <a:ext cx="3234267" cy="485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FC2A1D-8609-4380-9C17-A9170DFAF34C}"/>
              </a:ext>
            </a:extLst>
          </p:cNvPr>
          <p:cNvSpPr txBox="1"/>
          <p:nvPr/>
        </p:nvSpPr>
        <p:spPr>
          <a:xfrm>
            <a:off x="449461" y="1811879"/>
            <a:ext cx="4376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8000" dirty="0">
                <a:solidFill>
                  <a:srgbClr val="14225C"/>
                </a:solidFill>
              </a:rPr>
              <a:t>Presentatie</a:t>
            </a:r>
          </a:p>
          <a:p>
            <a:pPr algn="ctr"/>
            <a:r>
              <a:rPr lang="nl-BE" sz="8000" dirty="0">
                <a:solidFill>
                  <a:srgbClr val="FFC000"/>
                </a:solidFill>
              </a:rPr>
              <a:t>Pak</a:t>
            </a:r>
            <a:endParaRPr lang="en-US" sz="8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3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B4FA-0109-4694-B2D2-69EC4AB5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Feestjaar!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E5DAC-B76A-43EA-8A03-4759018A18B8}"/>
              </a:ext>
            </a:extLst>
          </p:cNvPr>
          <p:cNvSpPr/>
          <p:nvPr/>
        </p:nvSpPr>
        <p:spPr>
          <a:xfrm>
            <a:off x="2177649" y="1286986"/>
            <a:ext cx="1997663" cy="412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BE" sz="16600" dirty="0">
                <a:solidFill>
                  <a:srgbClr val="FFC000"/>
                </a:solidFill>
              </a:rPr>
              <a:t>50</a:t>
            </a:r>
            <a:endParaRPr lang="nl-BE" sz="9600" dirty="0">
              <a:solidFill>
                <a:srgbClr val="FFC000"/>
              </a:solidFill>
            </a:endParaRPr>
          </a:p>
          <a:p>
            <a:pPr algn="ctr"/>
            <a:r>
              <a:rPr lang="nl-BE" sz="9600" dirty="0">
                <a:solidFill>
                  <a:srgbClr val="14225C"/>
                </a:solidFill>
              </a:rPr>
              <a:t>Jaar!</a:t>
            </a:r>
            <a:endParaRPr lang="en-US" dirty="0">
              <a:solidFill>
                <a:srgbClr val="14225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BA74A-4FB9-4EF5-8642-FBE7D82B8CB8}"/>
              </a:ext>
            </a:extLst>
          </p:cNvPr>
          <p:cNvSpPr/>
          <p:nvPr/>
        </p:nvSpPr>
        <p:spPr>
          <a:xfrm>
            <a:off x="5839750" y="1286986"/>
            <a:ext cx="5000088" cy="412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BE" sz="16600" dirty="0">
                <a:solidFill>
                  <a:srgbClr val="14225C"/>
                </a:solidFill>
              </a:rPr>
              <a:t>Dames</a:t>
            </a:r>
            <a:endParaRPr lang="nl-BE" sz="9600" dirty="0">
              <a:solidFill>
                <a:srgbClr val="14225C"/>
              </a:solidFill>
            </a:endParaRPr>
          </a:p>
          <a:p>
            <a:pPr algn="ctr"/>
            <a:r>
              <a:rPr lang="nl-BE" sz="9600" dirty="0">
                <a:solidFill>
                  <a:srgbClr val="FFC000"/>
                </a:solidFill>
              </a:rPr>
              <a:t>1</a:t>
            </a:r>
            <a:r>
              <a:rPr lang="nl-BE" sz="9600" baseline="30000" dirty="0">
                <a:solidFill>
                  <a:srgbClr val="FFC000"/>
                </a:solidFill>
              </a:rPr>
              <a:t>e</a:t>
            </a:r>
            <a:r>
              <a:rPr lang="nl-BE" sz="9600" dirty="0">
                <a:solidFill>
                  <a:srgbClr val="FFC000"/>
                </a:solidFill>
              </a:rPr>
              <a:t> Nationale!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3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B4FA-0109-4694-B2D2-69EC4AB5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Samenwerking Hasselt BT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BF3FCD-2B55-4C4C-A65F-99DD0BCD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944" y="2377917"/>
            <a:ext cx="3249168" cy="2102166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6 Meisjes ploegen</a:t>
            </a:r>
          </a:p>
          <a:p>
            <a:r>
              <a:rPr lang="nl-BE" dirty="0"/>
              <a:t>M19 A &amp; B</a:t>
            </a:r>
          </a:p>
          <a:p>
            <a:r>
              <a:rPr lang="nl-BE" dirty="0"/>
              <a:t>M16 A &amp; A</a:t>
            </a:r>
          </a:p>
          <a:p>
            <a:r>
              <a:rPr lang="nl-BE" dirty="0"/>
              <a:t>M14 A &amp; B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E7F71B-CD3F-4FD7-ABA8-31E2D2655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88" y="1985772"/>
            <a:ext cx="3249168" cy="28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6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B982-0E68-446B-B53A-183F1D78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Organisatie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6B64-7F40-4BA9-8BC1-96F1718EA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9496" cy="4221607"/>
          </a:xfrm>
        </p:spPr>
        <p:txBody>
          <a:bodyPr>
            <a:normAutofit/>
          </a:bodyPr>
          <a:lstStyle/>
          <a:p>
            <a:r>
              <a:rPr lang="nl-BE" dirty="0"/>
              <a:t>Grootste basketbal club in Limburg</a:t>
            </a:r>
          </a:p>
          <a:p>
            <a:r>
              <a:rPr lang="nl-BE" dirty="0"/>
              <a:t>Uitgebreide structuur</a:t>
            </a:r>
          </a:p>
          <a:p>
            <a:pPr lvl="1"/>
            <a:r>
              <a:rPr lang="nl-BE" dirty="0"/>
              <a:t>         Hoofdstructuur</a:t>
            </a:r>
          </a:p>
          <a:p>
            <a:pPr lvl="1"/>
            <a:r>
              <a:rPr lang="nl-BE" dirty="0"/>
              <a:t>         Werkgroepen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654B6E-2B45-4973-B15E-6E03241B1C87}"/>
              </a:ext>
            </a:extLst>
          </p:cNvPr>
          <p:cNvSpPr/>
          <p:nvPr/>
        </p:nvSpPr>
        <p:spPr>
          <a:xfrm>
            <a:off x="4206240" y="1906239"/>
            <a:ext cx="5490464" cy="60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Algemeen Bestuur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2A8993-C761-4820-B9CF-F6BEE2AE7096}"/>
              </a:ext>
            </a:extLst>
          </p:cNvPr>
          <p:cNvSpPr/>
          <p:nvPr/>
        </p:nvSpPr>
        <p:spPr>
          <a:xfrm>
            <a:off x="4645260" y="2686122"/>
            <a:ext cx="1732767" cy="60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Dagelijks Bestuur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8797D2-0355-421C-8135-DDBDE9009124}"/>
              </a:ext>
            </a:extLst>
          </p:cNvPr>
          <p:cNvSpPr/>
          <p:nvPr/>
        </p:nvSpPr>
        <p:spPr>
          <a:xfrm>
            <a:off x="4206240" y="3644077"/>
            <a:ext cx="1052093" cy="60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Cel Heren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26A6E1-E480-464E-9125-13B9667E3AEF}"/>
              </a:ext>
            </a:extLst>
          </p:cNvPr>
          <p:cNvSpPr/>
          <p:nvPr/>
        </p:nvSpPr>
        <p:spPr>
          <a:xfrm>
            <a:off x="5329819" y="3644077"/>
            <a:ext cx="1052093" cy="60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Cel Dames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E33894-ECC0-4C2D-97B0-87BB0746D1C0}"/>
              </a:ext>
            </a:extLst>
          </p:cNvPr>
          <p:cNvSpPr/>
          <p:nvPr/>
        </p:nvSpPr>
        <p:spPr>
          <a:xfrm>
            <a:off x="6428534" y="3644077"/>
            <a:ext cx="1052093" cy="60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Cel Jeugd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39C41C-9E85-4969-84DC-A499E1C891A7}"/>
              </a:ext>
            </a:extLst>
          </p:cNvPr>
          <p:cNvSpPr/>
          <p:nvPr/>
        </p:nvSpPr>
        <p:spPr>
          <a:xfrm>
            <a:off x="7539680" y="3644077"/>
            <a:ext cx="1052093" cy="60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Sponsoring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CE494F-D036-4841-9E24-9DE8B44F5647}"/>
              </a:ext>
            </a:extLst>
          </p:cNvPr>
          <p:cNvSpPr/>
          <p:nvPr/>
        </p:nvSpPr>
        <p:spPr>
          <a:xfrm>
            <a:off x="8644611" y="3644077"/>
            <a:ext cx="1052093" cy="60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Jeugd Commitée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89E520-9F8D-444C-A9F6-13C7235C8DF5}"/>
              </a:ext>
            </a:extLst>
          </p:cNvPr>
          <p:cNvSpPr/>
          <p:nvPr/>
        </p:nvSpPr>
        <p:spPr>
          <a:xfrm>
            <a:off x="6434750" y="4278866"/>
            <a:ext cx="1052093" cy="36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Lizards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A9B07B-F088-4786-8CCE-4412088360F2}"/>
              </a:ext>
            </a:extLst>
          </p:cNvPr>
          <p:cNvSpPr/>
          <p:nvPr/>
        </p:nvSpPr>
        <p:spPr>
          <a:xfrm>
            <a:off x="6434750" y="4672929"/>
            <a:ext cx="1052093" cy="36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Jongens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F0FF8D-3FCA-40B3-9461-3BC53487BBF4}"/>
              </a:ext>
            </a:extLst>
          </p:cNvPr>
          <p:cNvSpPr/>
          <p:nvPr/>
        </p:nvSpPr>
        <p:spPr>
          <a:xfrm>
            <a:off x="6434750" y="5066991"/>
            <a:ext cx="1052093" cy="36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Gemengd</a:t>
            </a:r>
            <a:endParaRPr lang="en-US" sz="14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94624A2-9467-4C68-AC1B-7017A6D4A08B}"/>
              </a:ext>
            </a:extLst>
          </p:cNvPr>
          <p:cNvCxnSpPr>
            <a:stCxn id="16" idx="2"/>
            <a:endCxn id="17" idx="3"/>
          </p:cNvCxnSpPr>
          <p:nvPr/>
        </p:nvCxnSpPr>
        <p:spPr>
          <a:xfrm rot="5400000">
            <a:off x="6425673" y="2462054"/>
            <a:ext cx="478153" cy="5734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50DB35-4F30-4F97-B434-62819BF51E79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5274691" y="1967296"/>
            <a:ext cx="1134377" cy="2219186"/>
          </a:xfrm>
          <a:prstGeom prst="bentConnector3">
            <a:avLst>
              <a:gd name="adj1" fmla="val 802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01CE11D-49CF-4376-96EB-F12EFC9E2229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>
            <a:off x="5836481" y="2529085"/>
            <a:ext cx="1134377" cy="1095606"/>
          </a:xfrm>
          <a:prstGeom prst="bentConnector3">
            <a:avLst>
              <a:gd name="adj1" fmla="val 802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0D4DD2-E32E-46E5-B14C-7B329BF08398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16200000" flipH="1">
            <a:off x="6385838" y="3075334"/>
            <a:ext cx="1134377" cy="31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126956-62AF-4F10-B1EA-3E48D3428E49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rot="16200000" flipH="1">
            <a:off x="6941412" y="2519761"/>
            <a:ext cx="1134377" cy="1114255"/>
          </a:xfrm>
          <a:prstGeom prst="bentConnector3">
            <a:avLst>
              <a:gd name="adj1" fmla="val 802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67C7A8E-93FA-49FF-B8B3-3530FE8E180F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rot="16200000" flipH="1">
            <a:off x="7493877" y="1967296"/>
            <a:ext cx="1134377" cy="2219186"/>
          </a:xfrm>
          <a:prstGeom prst="bentConnector3">
            <a:avLst>
              <a:gd name="adj1" fmla="val 802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C78DE97-5B58-47C8-8A48-625FF79C0037}"/>
              </a:ext>
            </a:extLst>
          </p:cNvPr>
          <p:cNvSpPr/>
          <p:nvPr/>
        </p:nvSpPr>
        <p:spPr>
          <a:xfrm>
            <a:off x="1591564" y="3280093"/>
            <a:ext cx="383540" cy="1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B6D721-A3A1-48CD-A73E-CF6BE7317924}"/>
              </a:ext>
            </a:extLst>
          </p:cNvPr>
          <p:cNvSpPr/>
          <p:nvPr/>
        </p:nvSpPr>
        <p:spPr>
          <a:xfrm>
            <a:off x="1590802" y="3667983"/>
            <a:ext cx="383540" cy="1905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4170E4-48FF-4EF0-854E-2840F9EC8352}"/>
              </a:ext>
            </a:extLst>
          </p:cNvPr>
          <p:cNvSpPr/>
          <p:nvPr/>
        </p:nvSpPr>
        <p:spPr>
          <a:xfrm>
            <a:off x="10095738" y="2686123"/>
            <a:ext cx="1069985" cy="6034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Communicatie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C3190C-68C5-4B07-9B0E-44544A15ECC6}"/>
              </a:ext>
            </a:extLst>
          </p:cNvPr>
          <p:cNvSpPr/>
          <p:nvPr/>
        </p:nvSpPr>
        <p:spPr>
          <a:xfrm>
            <a:off x="10095737" y="3332968"/>
            <a:ext cx="1069985" cy="6034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Beker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4DFAF7-A8F1-42D8-B652-98A5B24FF6F9}"/>
              </a:ext>
            </a:extLst>
          </p:cNvPr>
          <p:cNvSpPr/>
          <p:nvPr/>
        </p:nvSpPr>
        <p:spPr>
          <a:xfrm>
            <a:off x="10095737" y="3979813"/>
            <a:ext cx="1069985" cy="6034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Beleidsplan</a:t>
            </a:r>
          </a:p>
          <a:p>
            <a:pPr algn="ctr"/>
            <a:r>
              <a:rPr lang="nl-BE" sz="1400" dirty="0"/>
              <a:t>Jeugd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04FF46-5036-4F28-981E-A8A5C2D9C5E0}"/>
              </a:ext>
            </a:extLst>
          </p:cNvPr>
          <p:cNvSpPr/>
          <p:nvPr/>
        </p:nvSpPr>
        <p:spPr>
          <a:xfrm>
            <a:off x="10095736" y="4616720"/>
            <a:ext cx="1069985" cy="6034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Evenementen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C14928-1155-4F79-8383-D5D3B19CFFFE}"/>
              </a:ext>
            </a:extLst>
          </p:cNvPr>
          <p:cNvSpPr/>
          <p:nvPr/>
        </p:nvSpPr>
        <p:spPr>
          <a:xfrm>
            <a:off x="10095735" y="5263565"/>
            <a:ext cx="1069985" cy="6034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...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C2F36AD-3994-4AF6-90AC-3B17BAE1207A}"/>
              </a:ext>
            </a:extLst>
          </p:cNvPr>
          <p:cNvCxnSpPr>
            <a:stCxn id="16" idx="2"/>
            <a:endCxn id="44" idx="1"/>
          </p:cNvCxnSpPr>
          <p:nvPr/>
        </p:nvCxnSpPr>
        <p:spPr>
          <a:xfrm rot="16200000" flipH="1">
            <a:off x="8284529" y="1176643"/>
            <a:ext cx="478153" cy="31442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6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3E9F-C27C-46C4-8595-B0C85CDA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Hoofdtaken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BA0B-5E59-4451-804A-D018C600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4327"/>
          </a:xfrm>
        </p:spPr>
        <p:txBody>
          <a:bodyPr/>
          <a:lstStyle/>
          <a:p>
            <a:r>
              <a:rPr lang="nl-BE" dirty="0"/>
              <a:t>Onze club op lange termijn gezond houden!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37E1F2-DA39-4328-B0A4-9A347DE0FC61}"/>
              </a:ext>
            </a:extLst>
          </p:cNvPr>
          <p:cNvGrpSpPr/>
          <p:nvPr/>
        </p:nvGrpSpPr>
        <p:grpSpPr>
          <a:xfrm>
            <a:off x="2688336" y="3260152"/>
            <a:ext cx="1333850" cy="1333850"/>
            <a:chOff x="3423920" y="2544889"/>
            <a:chExt cx="1694688" cy="1694688"/>
          </a:xfrm>
          <a:solidFill>
            <a:srgbClr val="92D050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0A3E4CC-0CDA-46C3-9332-DAA6D4099875}"/>
                </a:ext>
              </a:extLst>
            </p:cNvPr>
            <p:cNvSpPr/>
            <p:nvPr/>
          </p:nvSpPr>
          <p:spPr>
            <a:xfrm>
              <a:off x="3423920" y="2544889"/>
              <a:ext cx="1694688" cy="1694688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nl-BE" sz="1400" dirty="0"/>
                <a:t>Inkomsten</a:t>
              </a:r>
              <a:endParaRPr lang="en-US" sz="1400" dirty="0"/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18D37417-F931-46F3-A4A3-1FAC3F4EC4CD}"/>
                </a:ext>
              </a:extLst>
            </p:cNvPr>
            <p:cNvSpPr/>
            <p:nvPr/>
          </p:nvSpPr>
          <p:spPr>
            <a:xfrm rot="10800000">
              <a:off x="4077208" y="2905759"/>
              <a:ext cx="388112" cy="715235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982610-DAE0-48F6-B4FF-F34BFC994E4E}"/>
              </a:ext>
            </a:extLst>
          </p:cNvPr>
          <p:cNvGrpSpPr/>
          <p:nvPr/>
        </p:nvGrpSpPr>
        <p:grpSpPr>
          <a:xfrm>
            <a:off x="4536373" y="3260152"/>
            <a:ext cx="1333850" cy="1333850"/>
            <a:chOff x="6350000" y="2544889"/>
            <a:chExt cx="1694688" cy="16946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B8A1B4-D12A-4ABB-B43E-34FB0E9107BC}"/>
                </a:ext>
              </a:extLst>
            </p:cNvPr>
            <p:cNvSpPr/>
            <p:nvPr/>
          </p:nvSpPr>
          <p:spPr>
            <a:xfrm>
              <a:off x="6350000" y="2544889"/>
              <a:ext cx="1694688" cy="16946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BE" sz="1400" dirty="0"/>
                <a:t>Uitgaven</a:t>
              </a:r>
              <a:endParaRPr lang="en-US" sz="1400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7EB7B6D4-AD3E-4D0A-9694-85CB1DBBF931}"/>
                </a:ext>
              </a:extLst>
            </p:cNvPr>
            <p:cNvSpPr/>
            <p:nvPr/>
          </p:nvSpPr>
          <p:spPr>
            <a:xfrm>
              <a:off x="7003288" y="3159759"/>
              <a:ext cx="388112" cy="715235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412C2C26-4E98-4BF0-AD76-886DEE27AFBA}"/>
              </a:ext>
            </a:extLst>
          </p:cNvPr>
          <p:cNvSpPr/>
          <p:nvPr/>
        </p:nvSpPr>
        <p:spPr>
          <a:xfrm>
            <a:off x="6384410" y="3260152"/>
            <a:ext cx="1333850" cy="13338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dirty="0"/>
              <a:t>Beleving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629C7F-63A2-432B-BAB0-A1D1D010E647}"/>
              </a:ext>
            </a:extLst>
          </p:cNvPr>
          <p:cNvSpPr/>
          <p:nvPr/>
        </p:nvSpPr>
        <p:spPr>
          <a:xfrm>
            <a:off x="8232447" y="3269533"/>
            <a:ext cx="1333850" cy="13338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Administratie &amp; Verplichtingen</a:t>
            </a:r>
            <a:endParaRPr lang="en-US" sz="1200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6C7B8C0D-454E-4396-AAC0-3A653DE29D52}"/>
              </a:ext>
            </a:extLst>
          </p:cNvPr>
          <p:cNvSpPr/>
          <p:nvPr/>
        </p:nvSpPr>
        <p:spPr>
          <a:xfrm>
            <a:off x="6384410" y="3250771"/>
            <a:ext cx="1333849" cy="1343231"/>
          </a:xfrm>
          <a:prstGeom prst="smileyFace">
            <a:avLst/>
          </a:prstGeom>
          <a:solidFill>
            <a:srgbClr val="FFC000"/>
          </a:solidFill>
          <a:ln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640059-C03E-4FE0-9A50-081C340595C2}"/>
              </a:ext>
            </a:extLst>
          </p:cNvPr>
          <p:cNvSpPr/>
          <p:nvPr/>
        </p:nvSpPr>
        <p:spPr>
          <a:xfrm>
            <a:off x="6662447" y="4591096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Beleving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4C67-6CC5-453E-B280-DE4247FF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Wie is wie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92C27-1B07-430D-AE34-88945DAEF08A}"/>
              </a:ext>
            </a:extLst>
          </p:cNvPr>
          <p:cNvSpPr/>
          <p:nvPr/>
        </p:nvSpPr>
        <p:spPr>
          <a:xfrm>
            <a:off x="1401752" y="2434029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Linda Doggen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C3582-0764-46E1-9A15-FF9D14A3D683}"/>
              </a:ext>
            </a:extLst>
          </p:cNvPr>
          <p:cNvSpPr/>
          <p:nvPr/>
        </p:nvSpPr>
        <p:spPr>
          <a:xfrm>
            <a:off x="3433805" y="2434029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Johnny Peeters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8C5F4-BB27-4A32-9B41-21DB3209A320}"/>
              </a:ext>
            </a:extLst>
          </p:cNvPr>
          <p:cNvSpPr/>
          <p:nvPr/>
        </p:nvSpPr>
        <p:spPr>
          <a:xfrm>
            <a:off x="7873282" y="3854888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Stefan Coenen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D81EF-510E-4137-80E1-D313FF014AB6}"/>
              </a:ext>
            </a:extLst>
          </p:cNvPr>
          <p:cNvSpPr/>
          <p:nvPr/>
        </p:nvSpPr>
        <p:spPr>
          <a:xfrm>
            <a:off x="8021560" y="2434029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Els Dereze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A05D2-3AF9-4FE3-B974-CD3555DBB81E}"/>
              </a:ext>
            </a:extLst>
          </p:cNvPr>
          <p:cNvSpPr/>
          <p:nvPr/>
        </p:nvSpPr>
        <p:spPr>
          <a:xfrm>
            <a:off x="9884630" y="243402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Patric Wauters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A65F1B-3622-4B7B-9F78-E0D9732CE936}"/>
              </a:ext>
            </a:extLst>
          </p:cNvPr>
          <p:cNvSpPr/>
          <p:nvPr/>
        </p:nvSpPr>
        <p:spPr>
          <a:xfrm>
            <a:off x="1352860" y="385488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Brecht Truyers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133D98-0853-4F2C-8D3E-BAAB857FB050}"/>
              </a:ext>
            </a:extLst>
          </p:cNvPr>
          <p:cNvSpPr/>
          <p:nvPr/>
        </p:nvSpPr>
        <p:spPr>
          <a:xfrm>
            <a:off x="3519566" y="3854888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John Custers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FE3AC-6F55-4336-92D9-6DE3ABE5C0CC}"/>
              </a:ext>
            </a:extLst>
          </p:cNvPr>
          <p:cNvSpPr/>
          <p:nvPr/>
        </p:nvSpPr>
        <p:spPr>
          <a:xfrm>
            <a:off x="5647800" y="3854888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Johan Swinnen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E5F2D-A97F-400E-AFA4-DD933799D8C6}"/>
              </a:ext>
            </a:extLst>
          </p:cNvPr>
          <p:cNvSpPr/>
          <p:nvPr/>
        </p:nvSpPr>
        <p:spPr>
          <a:xfrm>
            <a:off x="5675051" y="2434029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Tony Van Briel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27C14-4EC7-4A2E-A4B0-53AF158B6BDB}"/>
              </a:ext>
            </a:extLst>
          </p:cNvPr>
          <p:cNvSpPr/>
          <p:nvPr/>
        </p:nvSpPr>
        <p:spPr>
          <a:xfrm>
            <a:off x="9993634" y="3854888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Eddy Coenen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F4CA20-837A-4200-84B4-8156ED8799D7}"/>
              </a:ext>
            </a:extLst>
          </p:cNvPr>
          <p:cNvSpPr/>
          <p:nvPr/>
        </p:nvSpPr>
        <p:spPr>
          <a:xfrm>
            <a:off x="977758" y="5337138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Dominique Vanderheyden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72D360-28DA-480D-89B5-0F8E2913D7C6}"/>
              </a:ext>
            </a:extLst>
          </p:cNvPr>
          <p:cNvSpPr/>
          <p:nvPr/>
        </p:nvSpPr>
        <p:spPr>
          <a:xfrm>
            <a:off x="3602121" y="5337138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Luc Pollaris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8D00C2-9C09-4280-BDAA-69EC9AAABDB3}"/>
              </a:ext>
            </a:extLst>
          </p:cNvPr>
          <p:cNvSpPr/>
          <p:nvPr/>
        </p:nvSpPr>
        <p:spPr>
          <a:xfrm>
            <a:off x="5673448" y="5337138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Yves Goeleven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966D6-8034-4F57-9ACA-EC63AFAAB5C3}"/>
              </a:ext>
            </a:extLst>
          </p:cNvPr>
          <p:cNvSpPr/>
          <p:nvPr/>
        </p:nvSpPr>
        <p:spPr>
          <a:xfrm>
            <a:off x="8022453" y="5337138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Philip Wolk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1BABD-567D-4253-90A7-F6C6F32A3D4F}"/>
              </a:ext>
            </a:extLst>
          </p:cNvPr>
          <p:cNvSpPr/>
          <p:nvPr/>
        </p:nvSpPr>
        <p:spPr>
          <a:xfrm>
            <a:off x="9971994" y="533713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Luc Mellaerts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CFC920-7BAB-4686-8DD4-641445897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12" y="1459103"/>
            <a:ext cx="73152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33E2AF-70C5-4EEE-914C-41DDE1352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31" y="1459103"/>
            <a:ext cx="73152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CA2C7A-7198-43D9-BACB-A24478253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753" y="1459103"/>
            <a:ext cx="73152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4779C30-6C11-49D3-945B-0CFDDB999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30" y="1459103"/>
            <a:ext cx="73152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FE6682-A350-45F7-A378-401354A21F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06" y="2940488"/>
            <a:ext cx="731520" cy="914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E525FF-F21C-44EC-AE95-25B17E7A2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37" y="2940488"/>
            <a:ext cx="914400" cy="91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AF82DA5-09FB-4280-990D-054E7EE43F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46" y="2940488"/>
            <a:ext cx="73152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5904860-14D4-409B-9161-A8225AA819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42" y="2940488"/>
            <a:ext cx="713232" cy="914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D314C5E-D0A1-4BF0-9F53-10CEF4F2F6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686" y="2940488"/>
            <a:ext cx="731520" cy="914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3DA3AD8-BF5F-4947-8295-0F948BF5E9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06" y="4450606"/>
            <a:ext cx="731520" cy="914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6181BB4-54F1-409E-8F12-EBDCBEB8AE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34" y="4450606"/>
            <a:ext cx="713232" cy="914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A60F85B-A42C-4D75-85B1-3CFACAA962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686" y="4450606"/>
            <a:ext cx="731520" cy="9144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D740666-2C87-45DB-9044-C6021B40EB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49" y="4450606"/>
            <a:ext cx="675409" cy="91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74C0C95-D1B8-4687-A21A-1A332C70DE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36" y="1459103"/>
            <a:ext cx="914400" cy="914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DD3F62E-C129-400E-9233-C1B69A9421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88" y="4450606"/>
            <a:ext cx="74227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2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0CAF82-BEDD-4818-AC6E-6A596EA8B0FA}"/>
              </a:ext>
            </a:extLst>
          </p:cNvPr>
          <p:cNvSpPr txBox="1"/>
          <p:nvPr/>
        </p:nvSpPr>
        <p:spPr>
          <a:xfrm>
            <a:off x="3092242" y="1259175"/>
            <a:ext cx="662553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3800" dirty="0">
                <a:solidFill>
                  <a:srgbClr val="14225C"/>
                </a:solidFill>
              </a:rPr>
              <a:t>Gezocht!</a:t>
            </a:r>
          </a:p>
          <a:p>
            <a:pPr algn="ctr"/>
            <a:r>
              <a:rPr lang="nl-BE" sz="13800" dirty="0">
                <a:solidFill>
                  <a:srgbClr val="FFC000"/>
                </a:solidFill>
              </a:rPr>
              <a:t>Vrijwilligers</a:t>
            </a:r>
            <a:endParaRPr lang="en-US" sz="13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4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4664-C98F-4FAB-B6B6-C0F7BE32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Communicatie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15CFF-0503-4F1E-9E3A-4788E5E5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Volledige informatie: </a:t>
            </a:r>
            <a:r>
              <a:rPr lang="nl-BE" b="1" dirty="0"/>
              <a:t>Website</a:t>
            </a:r>
          </a:p>
          <a:p>
            <a:r>
              <a:rPr lang="nl-BE" dirty="0"/>
              <a:t>Aankondigingen met link naar website: </a:t>
            </a:r>
            <a:r>
              <a:rPr lang="nl-BE" b="1" dirty="0"/>
              <a:t>Email &amp; facebook</a:t>
            </a:r>
          </a:p>
          <a:p>
            <a:pPr lvl="1"/>
            <a:r>
              <a:rPr lang="nl-BE" dirty="0">
                <a:hlinkClick r:id="rId2"/>
              </a:rPr>
              <a:t>https://www.facebook.com/basketlummen/</a:t>
            </a:r>
            <a:endParaRPr lang="nl-BE" dirty="0"/>
          </a:p>
          <a:p>
            <a:pPr lvl="1"/>
            <a:r>
              <a:rPr lang="nl-BE" dirty="0">
                <a:hlinkClick r:id="rId3"/>
              </a:rPr>
              <a:t>https://www.facebook.com/LimburgLizards/</a:t>
            </a:r>
            <a:endParaRPr lang="nl-BE" dirty="0"/>
          </a:p>
          <a:p>
            <a:r>
              <a:rPr lang="nl-BE" dirty="0"/>
              <a:t>Interne ploeg communicatie: </a:t>
            </a:r>
            <a:r>
              <a:rPr lang="nl-BE" b="1" dirty="0"/>
              <a:t>Whatsapp &amp; facebook</a:t>
            </a:r>
            <a:endParaRPr lang="nl-BE" dirty="0"/>
          </a:p>
          <a:p>
            <a:r>
              <a:rPr lang="nl-BE" dirty="0"/>
              <a:t>Noodgevallen: </a:t>
            </a:r>
            <a:r>
              <a:rPr lang="nl-BE" b="1" dirty="0"/>
              <a:t>Via telefoon, of in extremis thuisadres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Juiste contact informatie is dus extreem belangrijk!</a:t>
            </a:r>
          </a:p>
          <a:p>
            <a:pPr lvl="1"/>
            <a:r>
              <a:rPr lang="nl-BE" b="1" dirty="0">
                <a:solidFill>
                  <a:srgbClr val="FFC000"/>
                </a:solidFill>
              </a:rPr>
              <a:t>Nieuw! </a:t>
            </a:r>
            <a:r>
              <a:rPr lang="nl-BE" b="1" dirty="0"/>
              <a:t>Self-service via website</a:t>
            </a:r>
            <a:endParaRPr lang="nl-BE" b="1" dirty="0">
              <a:solidFill>
                <a:srgbClr val="FFC000"/>
              </a:solidFill>
            </a:endParaRPr>
          </a:p>
          <a:p>
            <a:pPr lvl="1"/>
            <a:endParaRPr lang="nl-BE" dirty="0"/>
          </a:p>
          <a:p>
            <a:r>
              <a:rPr lang="nl-BE" dirty="0"/>
              <a:t>Meer info: yves@goeleven.com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14225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Yanone Kaffeesatz">
      <a:majorFont>
        <a:latin typeface="Yanone Kaffeesatz Bold"/>
        <a:ea typeface=""/>
        <a:cs typeface=""/>
      </a:majorFont>
      <a:minorFont>
        <a:latin typeface="Yanone Kaffeesatz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748</Words>
  <Application>Microsoft Office PowerPoint</Application>
  <PresentationFormat>Widescreen</PresentationFormat>
  <Paragraphs>217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Yanone Kaffeesatz Bold</vt:lpstr>
      <vt:lpstr>Yanone Kaffeesatz Regular</vt:lpstr>
      <vt:lpstr>Office Theme</vt:lpstr>
      <vt:lpstr>PowerPoint Presentation</vt:lpstr>
      <vt:lpstr>PowerPoint Presentation</vt:lpstr>
      <vt:lpstr>Feestjaar!</vt:lpstr>
      <vt:lpstr>Samenwerking Hasselt BT</vt:lpstr>
      <vt:lpstr>Organisatie</vt:lpstr>
      <vt:lpstr>Hoofdtaken</vt:lpstr>
      <vt:lpstr>Wie is wie</vt:lpstr>
      <vt:lpstr>PowerPoint Presentation</vt:lpstr>
      <vt:lpstr>Communicatie</vt:lpstr>
      <vt:lpstr>Zelf vraag of probleem?</vt:lpstr>
      <vt:lpstr>Per ploeg: coach, ploegbegeleider, coordinator</vt:lpstr>
      <vt:lpstr>Per ploeg: coach, ploegbegeleider, coordinator</vt:lpstr>
      <vt:lpstr>Per ploeg: coach, ploegbegeleider, coordinator</vt:lpstr>
      <vt:lpstr>PowerPoint Presentation</vt:lpstr>
      <vt:lpstr>Ploeg werking</vt:lpstr>
      <vt:lpstr>Lidgelden &amp; papieren</vt:lpstr>
      <vt:lpstr>Ouders &amp; spelers</vt:lpstr>
      <vt:lpstr>Sporthal</vt:lpstr>
      <vt:lpstr>Dank aan onze sponsors!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Goeleven</dc:creator>
  <cp:lastModifiedBy>Yves Goeleven</cp:lastModifiedBy>
  <cp:revision>49</cp:revision>
  <dcterms:created xsi:type="dcterms:W3CDTF">2018-08-09T08:49:22Z</dcterms:created>
  <dcterms:modified xsi:type="dcterms:W3CDTF">2018-09-01T14:35:15Z</dcterms:modified>
</cp:coreProperties>
</file>