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9" r:id="rId2"/>
    <p:sldId id="260" r:id="rId3"/>
    <p:sldId id="263" r:id="rId4"/>
    <p:sldId id="270" r:id="rId5"/>
    <p:sldId id="269" r:id="rId6"/>
    <p:sldId id="271" r:id="rId7"/>
    <p:sldId id="273" r:id="rId8"/>
    <p:sldId id="275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7097"/>
  </p:normalViewPr>
  <p:slideViewPr>
    <p:cSldViewPr snapToGrid="0" snapToObjects="1">
      <p:cViewPr>
        <p:scale>
          <a:sx n="100" d="100"/>
          <a:sy n="100" d="100"/>
        </p:scale>
        <p:origin x="14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0847-8DBC-5640-B702-383250C13814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8D605-6E04-A64C-A269-447DE61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www.google.com/url?sa=t&amp;rct=j&amp;q=&amp;esrc=s&amp;source=web&amp;cd=9&amp;cad=rja&amp;uact=8&amp;ved=0ahUKEwicmK6k-7PTAhVHllQKHWs7Cl4QFghTMAg&amp;url=http://brunch.io/&amp;usg=AFQjCNFCm1Yu48gz5Burq146kCI-6K1HkA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line (any other tools offered by this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>
                <a:solidFill>
                  <a:srgbClr val="000000"/>
                </a:solidFill>
                <a:cs typeface="Arial"/>
              </a:rPr>
              <a:t>One of the best and awesome tools that comes to front end development in a long time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takes care of providing everything needed to get started without any of the normal headaches associated with a manual setup.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Google I/O (simply I/O) is an annual developer conference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yo</a:t>
            </a:r>
            <a:r>
              <a:rPr lang="en-US" dirty="0" smtClean="0"/>
              <a:t> scaffolds out a new application, writing your build configuration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Gulpfile</a:t>
            </a:r>
            <a:r>
              <a:rPr lang="en-US" dirty="0" smtClean="0"/>
              <a:t>) and pulling in relevant build tasks and package manager dependencies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) that you might need</a:t>
            </a:r>
            <a:r>
              <a:rPr lang="en-US" baseline="0" dirty="0" smtClean="0"/>
              <a:t> </a:t>
            </a:r>
            <a:r>
              <a:rPr lang="en-US" dirty="0" smtClean="0"/>
              <a:t>for your build.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The Build System is used to build, preview and test your project. Gulp and Grunt are two popular options.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The Package Manager is used for dependency management, so that you no longer have to manually download and manage your scripts. </a:t>
            </a:r>
            <a:r>
              <a:rPr lang="en-US" dirty="0" err="1" smtClean="0"/>
              <a:t>npm</a:t>
            </a:r>
            <a:r>
              <a:rPr lang="en-US" dirty="0" smtClean="0"/>
              <a:t> and Bower are two popular options.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In their</a:t>
            </a:r>
            <a:r>
              <a:rPr lang="en-US" baseline="0" dirty="0" smtClean="0"/>
              <a:t> website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Brunch - ultra-fast HTML5 build tool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</a:t>
            </a:r>
            <a:r>
              <a:rPr lang="en-US" baseline="0" dirty="0" smtClean="0"/>
              <a:t> need to have installed on your device before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node.js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npm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Git</a:t>
            </a: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--------------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We are going to install </a:t>
            </a:r>
            <a:r>
              <a:rPr lang="en-US" baseline="0" dirty="0" err="1" smtClean="0"/>
              <a:t>Yo</a:t>
            </a:r>
            <a:r>
              <a:rPr lang="en-US" baseline="0" dirty="0" smtClean="0"/>
              <a:t>, bower and grunt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D605-6E04-A64C-A269-447DE61FC8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-94252" y="47497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Basir Navab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April 2017</a:t>
            </a:r>
            <a:endParaRPr kumimoji="0" lang="en-US" sz="1200" b="1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8" y="406400"/>
            <a:ext cx="4749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86985" y="1778000"/>
            <a:ext cx="347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3" y="292100"/>
            <a:ext cx="3787224" cy="53594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10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6999" y="2539206"/>
            <a:ext cx="177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navab@usc.edu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4160" y="2968486"/>
            <a:ext cx="260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bit.ly</a:t>
            </a:r>
            <a:r>
              <a:rPr lang="en-US" dirty="0" smtClean="0"/>
              <a:t>/</a:t>
            </a:r>
            <a:r>
              <a:rPr lang="en-US" dirty="0" err="1" smtClean="0"/>
              <a:t>basir_navab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89" y="3391138"/>
            <a:ext cx="13081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2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887" y="1181100"/>
            <a:ext cx="57365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 smtClean="0">
                <a:cs typeface="Arial"/>
              </a:rPr>
              <a:t>Outline</a:t>
            </a:r>
          </a:p>
          <a:p>
            <a:pPr lvl="0">
              <a:spcBef>
                <a:spcPct val="0"/>
              </a:spcBef>
              <a:defRPr/>
            </a:pPr>
            <a:endParaRPr lang="en-US" b="1" dirty="0" smtClean="0"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What is YEOMAN?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1000" dirty="0" smtClean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Main Functionalities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1000" dirty="0" smtClean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Product line 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1000" dirty="0" smtClean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/>
              </a:rPr>
              <a:t>Similar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tools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1000" dirty="0" smtClean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How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cs typeface="Arial"/>
              </a:rPr>
              <a:t>can you work with YEOMAN?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 (Demo for AngularJs webapp)</a:t>
            </a: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endParaRPr lang="en-US" sz="1000" dirty="0" smtClean="0">
              <a:solidFill>
                <a:schemeClr val="bg2">
                  <a:lumMod val="10000"/>
                </a:schemeClr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Tx/>
              <a:buChar char="-"/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cs typeface="Arial"/>
              </a:rPr>
              <a:t>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07" y="1181100"/>
            <a:ext cx="2043747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b="1" dirty="0">
                <a:cs typeface="Arial"/>
              </a:rPr>
              <a:t>What is YEOMAN?</a:t>
            </a:r>
          </a:p>
          <a:p>
            <a:pPr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00" y="1660098"/>
            <a:ext cx="5998600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Yeoman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 is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an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client-side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 development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stack, consisting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of tools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to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help developers quickly build beautiful web applications </a:t>
            </a:r>
            <a:endParaRPr lang="en-US" sz="2000" dirty="0" smtClean="0">
              <a:solidFill>
                <a:srgbClr val="000000"/>
              </a:solidFill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2000" dirty="0" smtClean="0">
              <a:solidFill>
                <a:srgbClr val="000000"/>
              </a:solidFill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50" dirty="0" smtClean="0">
              <a:solidFill>
                <a:srgbClr val="000000"/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Simply, Yeoman creates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a basic project structure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with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vendor libraries included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2000" dirty="0" smtClean="0">
              <a:solidFill>
                <a:srgbClr val="000000"/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50" dirty="0" smtClean="0">
              <a:solidFill>
                <a:srgbClr val="000000"/>
              </a:solidFill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Yeoman runs as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 command-line interface 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written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for </a:t>
            </a:r>
            <a:r>
              <a:rPr lang="en-US" sz="2000" dirty="0" err="1" smtClean="0">
                <a:solidFill>
                  <a:srgbClr val="000000"/>
                </a:solidFill>
                <a:cs typeface="Arial"/>
              </a:rPr>
              <a:t>Node.js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.</a:t>
            </a: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50" dirty="0" smtClean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63174" y="1071949"/>
            <a:ext cx="2780826" cy="393521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3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1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b="1" dirty="0">
                <a:latin typeface="Arial"/>
                <a:cs typeface="Arial"/>
              </a:rPr>
              <a:t>What</a:t>
            </a:r>
            <a:r>
              <a:rPr lang="en-US" sz="2400" b="1" dirty="0">
                <a:latin typeface="Arial"/>
                <a:cs typeface="Arial"/>
              </a:rPr>
              <a:t> is YEOMAN?</a:t>
            </a:r>
          </a:p>
          <a:p>
            <a:pPr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00" y="1854200"/>
            <a:ext cx="7255900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50" dirty="0" smtClean="0">
              <a:solidFill>
                <a:srgbClr val="000000"/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It can be run in any platforms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such as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	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  <a:cs typeface="Arial"/>
              </a:rPr>
              <a:t>     Mac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OS X,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Linux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Arial"/>
              </a:rPr>
              <a:t>and Windows</a:t>
            </a:r>
            <a:endParaRPr lang="en-US" sz="1400" dirty="0" smtClean="0">
              <a:solidFill>
                <a:srgbClr val="000000"/>
              </a:solidFill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400" dirty="0" smtClean="0">
              <a:solidFill>
                <a:srgbClr val="000000"/>
              </a:solidFill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Yeoman was released at Google I/O </a:t>
            </a:r>
            <a:r>
              <a:rPr lang="en-US" sz="20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in 2012.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Yeoman</a:t>
            </a:r>
            <a:r>
              <a:rPr lang="en-US" sz="20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 is an open </a:t>
            </a:r>
            <a:r>
              <a:rPr lang="en-US" sz="2000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source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9" y="1244599"/>
            <a:ext cx="2835151" cy="401209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4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b="1" dirty="0">
                <a:latin typeface="Arial"/>
                <a:cs typeface="Arial"/>
              </a:rPr>
              <a:t>Main </a:t>
            </a:r>
            <a:r>
              <a:rPr lang="en-US" sz="2800" b="1" dirty="0" smtClean="0">
                <a:latin typeface="Arial"/>
                <a:cs typeface="Arial"/>
              </a:rPr>
              <a:t>Functionalities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00" y="1536700"/>
            <a:ext cx="62907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Yeoman provide several functionalities in to just one place: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Generating </a:t>
            </a:r>
            <a:r>
              <a:rPr lang="en-US" dirty="0">
                <a:solidFill>
                  <a:srgbClr val="000000"/>
                </a:solidFill>
                <a:cs typeface="Arial"/>
              </a:rPr>
              <a:t>a starter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template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00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Managing dependencies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00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running unit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tests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00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providing a local development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server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00" dirty="0" smtClean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optimizing production code for 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    deployment </a:t>
            </a: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 smtClean="0">
              <a:solidFill>
                <a:srgbClr val="000000"/>
              </a:solidFill>
              <a:cs typeface="Arial"/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1400" y="1290766"/>
            <a:ext cx="2518654" cy="389334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5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0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b="1" dirty="0">
                <a:cs typeface="Arial"/>
              </a:rPr>
              <a:t>Product line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600" y="1536477"/>
            <a:ext cx="782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The Yeoman workflow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include three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types of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other tools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enhancing your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satisfaction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and productivity during building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web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app</a:t>
            </a: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53" y="2645441"/>
            <a:ext cx="1952916" cy="1501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6" y="2427117"/>
            <a:ext cx="2208936" cy="2208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5" y="2266548"/>
            <a:ext cx="869950" cy="19459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770" y="4312887"/>
            <a:ext cx="188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scaffolding tool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(YO)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2058" y="4317754"/>
            <a:ext cx="182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build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tools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(Gulp,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Grunt)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8428" y="4335263"/>
            <a:ext cx="225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package manager (like </a:t>
            </a:r>
            <a:r>
              <a:rPr lang="en-US" dirty="0" err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npm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and Bower).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69" y="2629606"/>
            <a:ext cx="1261281" cy="15327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2" y="2502885"/>
            <a:ext cx="1403281" cy="2057400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6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2124" y="4985673"/>
            <a:ext cx="23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 Dependencies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28211" y="4969836"/>
            <a:ext cx="23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 new Webapp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12459" y="4964085"/>
            <a:ext cx="23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Preview, test, build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19169" y="4535654"/>
            <a:ext cx="792331" cy="3624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820128" y="4535654"/>
            <a:ext cx="792331" cy="3624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b="1" dirty="0" smtClean="0">
                <a:cs typeface="Arial"/>
              </a:rPr>
              <a:t>Similar </a:t>
            </a:r>
            <a:r>
              <a:rPr lang="en-US" sz="2800" b="1" dirty="0">
                <a:cs typeface="Arial"/>
              </a:rPr>
              <a:t>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600" y="1435100"/>
            <a:ext cx="6354201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Brunch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Brunch </a:t>
            </a: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is an assembler for HTML5 applications</a:t>
            </a: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700" dirty="0" smtClean="0">
              <a:solidFill>
                <a:srgbClr val="000000"/>
              </a:solidFill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Simply, Brunch </a:t>
            </a: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useful to create frameworks</a:t>
            </a: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, libraries, programming, stylesheet &amp; templating languages and backend </a:t>
            </a: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technology</a:t>
            </a:r>
          </a:p>
          <a:p>
            <a:pPr marL="285750" indent="-285750">
              <a:buFont typeface="Arial" charset="0"/>
              <a:buChar char="•"/>
            </a:pPr>
            <a:endParaRPr lang="en-US" sz="1000" dirty="0" smtClean="0">
              <a:solidFill>
                <a:srgbClr val="000000"/>
              </a:solidFill>
              <a:ea typeface="Times" charset="0"/>
              <a:cs typeface="Times" charset="0"/>
            </a:endParaRPr>
          </a:p>
          <a:p>
            <a:r>
              <a:rPr lang="en-US" dirty="0" smtClean="0">
                <a:ea typeface="Times" charset="0"/>
                <a:cs typeface="Times" charset="0"/>
              </a:rPr>
              <a:t>	</a:t>
            </a:r>
            <a:r>
              <a:rPr lang="en-US" b="1" dirty="0" smtClean="0">
                <a:ea typeface="Times" charset="0"/>
                <a:cs typeface="Times" charset="0"/>
              </a:rPr>
              <a:t>Pros</a:t>
            </a:r>
            <a:endParaRPr lang="en-US" b="1" dirty="0" smtClean="0">
              <a:solidFill>
                <a:srgbClr val="000000"/>
              </a:solidFill>
              <a:ea typeface="Times" charset="0"/>
              <a:cs typeface="Times" charset="0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Brunch is an </a:t>
            </a:r>
            <a:r>
              <a:rPr lang="en-US" b="1" dirty="0"/>
              <a:t>Open </a:t>
            </a:r>
            <a:r>
              <a:rPr lang="en-US" b="1" dirty="0" smtClean="0"/>
              <a:t>Source </a:t>
            </a:r>
            <a:r>
              <a:rPr lang="en-US" dirty="0" smtClean="0">
                <a:solidFill>
                  <a:srgbClr val="000000"/>
                </a:solidFill>
              </a:rPr>
              <a:t>tool</a:t>
            </a:r>
            <a:r>
              <a:rPr lang="en-US" dirty="0" smtClean="0"/>
              <a:t>.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Brunch is compatible with </a:t>
            </a:r>
            <a:r>
              <a:rPr lang="en-US" b="1" dirty="0"/>
              <a:t>Mac OS </a:t>
            </a:r>
            <a:r>
              <a:rPr lang="en-US" b="1" dirty="0" smtClean="0"/>
              <a:t>X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/>
              <a:t>Windows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b="1" dirty="0" smtClean="0"/>
              <a:t>Linux</a:t>
            </a:r>
            <a:r>
              <a:rPr lang="en-US" dirty="0" smtClean="0"/>
              <a:t>. 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00" dirty="0" smtClean="0"/>
          </a:p>
          <a:p>
            <a:pPr lvl="1">
              <a:spcBef>
                <a:spcPct val="0"/>
              </a:spcBef>
              <a:defRPr/>
            </a:pPr>
            <a:r>
              <a:rPr lang="en-US" b="1" dirty="0" smtClean="0"/>
              <a:t>Cons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smtClean="0"/>
              <a:t>Speed</a:t>
            </a:r>
            <a:r>
              <a:rPr lang="en-US" dirty="0" smtClean="0">
                <a:solidFill>
                  <a:srgbClr val="000000"/>
                </a:solidFill>
              </a:rPr>
              <a:t> seems to be </a:t>
            </a:r>
            <a:r>
              <a:rPr lang="en-US" b="1" dirty="0" smtClean="0"/>
              <a:t>slower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(Specially than Yeoman).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/>
              <a:t>Scaffolding</a:t>
            </a:r>
            <a:r>
              <a:rPr lang="en-US" dirty="0">
                <a:solidFill>
                  <a:srgbClr val="000000"/>
                </a:solidFill>
              </a:rPr>
              <a:t> is much more </a:t>
            </a:r>
            <a:r>
              <a:rPr lang="en-US" b="1" dirty="0" smtClean="0"/>
              <a:t>complicated</a:t>
            </a:r>
            <a:r>
              <a:rPr lang="en-US" dirty="0" smtClean="0">
                <a:solidFill>
                  <a:srgbClr val="000000"/>
                </a:solidFill>
              </a:rPr>
              <a:t> (Specially than Yeoman).</a:t>
            </a: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7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80" y="1549400"/>
            <a:ext cx="3632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b="1" dirty="0">
                <a:cs typeface="Arial"/>
              </a:rPr>
              <a:t>Similar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600" y="1435100"/>
            <a:ext cx="6481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Broccoli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Broccoli is a browser </a:t>
            </a: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compilation library, a build tool for JavaScript applications that launch in the browser.</a:t>
            </a:r>
            <a:endParaRPr lang="en-US" sz="700" dirty="0" smtClean="0">
              <a:solidFill>
                <a:srgbClr val="000000"/>
              </a:solidFill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000" dirty="0" smtClean="0">
              <a:solidFill>
                <a:srgbClr val="000000"/>
              </a:solidFill>
              <a:ea typeface="Times" charset="0"/>
              <a:cs typeface="Times" charset="0"/>
            </a:endParaRPr>
          </a:p>
          <a:p>
            <a:r>
              <a:rPr lang="en-US" dirty="0" smtClean="0">
                <a:ea typeface="Times" charset="0"/>
                <a:cs typeface="Times" charset="0"/>
              </a:rPr>
              <a:t>	</a:t>
            </a:r>
            <a:r>
              <a:rPr lang="en-US" b="1" dirty="0" smtClean="0">
                <a:ea typeface="Times" charset="0"/>
                <a:cs typeface="Times" charset="0"/>
              </a:rPr>
              <a:t>Pros</a:t>
            </a:r>
            <a:endParaRPr lang="en-US" b="1" dirty="0" smtClean="0">
              <a:solidFill>
                <a:srgbClr val="000000"/>
              </a:solidFill>
              <a:ea typeface="Times" charset="0"/>
              <a:cs typeface="Times" charset="0"/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Broccoli </a:t>
            </a: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is an </a:t>
            </a:r>
            <a:r>
              <a:rPr lang="en-US" b="1" dirty="0"/>
              <a:t>Open </a:t>
            </a:r>
            <a:r>
              <a:rPr lang="en-US" b="1" dirty="0" smtClean="0"/>
              <a:t>Source </a:t>
            </a:r>
            <a:r>
              <a:rPr lang="en-US" dirty="0" smtClean="0">
                <a:solidFill>
                  <a:srgbClr val="000000"/>
                </a:solidFill>
              </a:rPr>
              <a:t>tool</a:t>
            </a:r>
            <a:r>
              <a:rPr lang="en-US" dirty="0" smtClean="0"/>
              <a:t>.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Broccoli is </a:t>
            </a: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compatible with </a:t>
            </a:r>
            <a:r>
              <a:rPr lang="en-US" b="1" dirty="0"/>
              <a:t>Mac OS </a:t>
            </a:r>
            <a:r>
              <a:rPr lang="en-US" b="1" dirty="0" smtClean="0"/>
              <a:t>X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/>
              <a:t>Windows</a:t>
            </a:r>
            <a:r>
              <a:rPr lang="en-US" dirty="0" smtClean="0"/>
              <a:t> 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solidFill>
                  <a:srgbClr val="000000"/>
                </a:solidFill>
              </a:rPr>
              <a:t>      and</a:t>
            </a:r>
            <a:r>
              <a:rPr lang="en-US" dirty="0" smtClean="0"/>
              <a:t> </a:t>
            </a:r>
            <a:r>
              <a:rPr lang="en-US" b="1" dirty="0" smtClean="0"/>
              <a:t>Linux</a:t>
            </a:r>
            <a:r>
              <a:rPr lang="en-US" dirty="0" smtClean="0"/>
              <a:t>.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Times" charset="0"/>
                <a:cs typeface="Times" charset="0"/>
              </a:rPr>
              <a:t>Broccoli </a:t>
            </a:r>
            <a:r>
              <a:rPr lang="en-US" dirty="0" smtClean="0">
                <a:solidFill>
                  <a:srgbClr val="000000"/>
                </a:solidFill>
                <a:ea typeface="Times" charset="0"/>
                <a:cs typeface="Times" charset="0"/>
              </a:rPr>
              <a:t>supports </a:t>
            </a:r>
            <a:r>
              <a:rPr lang="en-US" b="1" dirty="0" err="1" smtClean="0"/>
              <a:t>Node.JS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 err="1" smtClean="0"/>
              <a:t>npm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sz="1000" dirty="0" smtClean="0"/>
          </a:p>
          <a:p>
            <a:pPr lvl="1">
              <a:spcBef>
                <a:spcPct val="0"/>
              </a:spcBef>
              <a:defRPr/>
            </a:pPr>
            <a:r>
              <a:rPr lang="en-US" b="1" dirty="0" smtClean="0"/>
              <a:t>Cons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/>
              <a:t>Windows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not fully </a:t>
            </a:r>
            <a:r>
              <a:rPr lang="en-US" dirty="0" smtClean="0">
                <a:solidFill>
                  <a:srgbClr val="000000"/>
                </a:solidFill>
              </a:rPr>
              <a:t>supported.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/>
              <a:t>Small </a:t>
            </a:r>
            <a:r>
              <a:rPr lang="en-US" dirty="0" smtClean="0">
                <a:solidFill>
                  <a:srgbClr val="000000"/>
                </a:solidFill>
              </a:rPr>
              <a:t>community</a:t>
            </a:r>
            <a:r>
              <a:rPr lang="en-US" b="1" dirty="0" smtClean="0">
                <a:solidFill>
                  <a:srgbClr val="000000"/>
                </a:solidFill>
              </a:rPr>
              <a:t>. </a:t>
            </a: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b="1" dirty="0" smtClean="0"/>
              <a:t> Speed</a:t>
            </a:r>
            <a:r>
              <a:rPr lang="en-US" dirty="0">
                <a:solidFill>
                  <a:srgbClr val="000000"/>
                </a:solidFill>
              </a:rPr>
              <a:t> seems to be </a:t>
            </a:r>
            <a:r>
              <a:rPr lang="en-US" b="1" dirty="0" smtClean="0"/>
              <a:t>slower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Specially </a:t>
            </a:r>
            <a:r>
              <a:rPr lang="en-US" dirty="0">
                <a:solidFill>
                  <a:srgbClr val="000000"/>
                </a:solidFill>
              </a:rPr>
              <a:t>than Yeoman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742950" lvl="1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285750" lvl="0" indent="-285750">
              <a:spcBef>
                <a:spcPct val="0"/>
              </a:spcBef>
              <a:buFont typeface="Arial" charset="0"/>
              <a:buChar char="•"/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8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81" y="1847398"/>
            <a:ext cx="2705099" cy="26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600" y="829101"/>
            <a:ext cx="73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cs typeface="Arial"/>
              </a:rPr>
              <a:t>How can you work with YEOMAN? (Demo)</a:t>
            </a:r>
            <a:endParaRPr lang="en-US" sz="2800" b="1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468628"/>
            <a:ext cx="6997700" cy="3918712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YEOMAN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9 / 10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Basir_Navab_Yeoman</Template>
  <TotalTime>2256</TotalTime>
  <Words>327</Words>
  <Application>Microsoft Macintosh PowerPoint</Application>
  <PresentationFormat>On-screen Show (4:3)</PresentationFormat>
  <Paragraphs>115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Basir Navab</dc:creator>
  <cp:lastModifiedBy>Basir Navab</cp:lastModifiedBy>
  <cp:revision>43</cp:revision>
  <cp:lastPrinted>2012-02-07T18:57:58Z</cp:lastPrinted>
  <dcterms:created xsi:type="dcterms:W3CDTF">2017-04-18T22:47:20Z</dcterms:created>
  <dcterms:modified xsi:type="dcterms:W3CDTF">2017-04-21T18:33:23Z</dcterms:modified>
</cp:coreProperties>
</file>