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658"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D05E3-B8D6-475B-AB5E-1A662C37FB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EAD7F6-9FE1-40BC-AA21-BD65A21295FB}">
      <dgm:prSet/>
      <dgm:spPr/>
      <dgm:t>
        <a:bodyPr/>
        <a:lstStyle/>
        <a:p>
          <a:r>
            <a:rPr lang="en-US" dirty="0"/>
            <a:t>- </a:t>
          </a:r>
          <a:r>
            <a:rPr lang="en-US" dirty="0" smtClean="0"/>
            <a:t>Online Banking systems are critical infrastructure for financial institutions.</a:t>
          </a:r>
          <a:endParaRPr lang="en-US" dirty="0"/>
        </a:p>
      </dgm:t>
    </dgm:pt>
    <dgm:pt modelId="{6D8B79C9-5313-4186-86BB-7C4EF473B8A4}" type="parTrans" cxnId="{82C2808C-4CC5-42D7-B3B6-6757E5A33E56}">
      <dgm:prSet/>
      <dgm:spPr/>
      <dgm:t>
        <a:bodyPr/>
        <a:lstStyle/>
        <a:p>
          <a:endParaRPr lang="en-US"/>
        </a:p>
      </dgm:t>
    </dgm:pt>
    <dgm:pt modelId="{87A25A1E-382D-45BB-B4BC-C849CB3248F4}" type="sibTrans" cxnId="{82C2808C-4CC5-42D7-B3B6-6757E5A33E56}">
      <dgm:prSet/>
      <dgm:spPr/>
      <dgm:t>
        <a:bodyPr/>
        <a:lstStyle/>
        <a:p>
          <a:endParaRPr lang="en-US"/>
        </a:p>
      </dgm:t>
    </dgm:pt>
    <dgm:pt modelId="{210659A3-77E6-4E7B-B066-2205CA567E18}">
      <dgm:prSet/>
      <dgm:spPr/>
      <dgm:t>
        <a:bodyPr/>
        <a:lstStyle/>
        <a:p>
          <a:r>
            <a:rPr lang="en-US" dirty="0"/>
            <a:t>- </a:t>
          </a:r>
          <a:r>
            <a:rPr lang="en-US" dirty="0" smtClean="0"/>
            <a:t>Errors or vulnerabilities can lead to significant financial losses, reputational damage, and legal issues</a:t>
          </a:r>
          <a:endParaRPr lang="en-US" dirty="0"/>
        </a:p>
      </dgm:t>
    </dgm:pt>
    <dgm:pt modelId="{C1C2EBA8-44B8-4F6E-82C9-15146CDF1705}" type="parTrans" cxnId="{CB26C900-AA75-480A-953E-BD9D412ABB07}">
      <dgm:prSet/>
      <dgm:spPr/>
      <dgm:t>
        <a:bodyPr/>
        <a:lstStyle/>
        <a:p>
          <a:endParaRPr lang="en-US"/>
        </a:p>
      </dgm:t>
    </dgm:pt>
    <dgm:pt modelId="{8421D68A-AA7E-4514-96E1-878A7716151E}" type="sibTrans" cxnId="{CB26C900-AA75-480A-953E-BD9D412ABB07}">
      <dgm:prSet/>
      <dgm:spPr/>
      <dgm:t>
        <a:bodyPr/>
        <a:lstStyle/>
        <a:p>
          <a:endParaRPr lang="en-US"/>
        </a:p>
      </dgm:t>
    </dgm:pt>
    <dgm:pt modelId="{32D2D2CB-E162-46B5-BFBD-797BDF8A9C5B}">
      <dgm:prSet/>
      <dgm:spPr/>
      <dgm:t>
        <a:bodyPr/>
        <a:lstStyle/>
        <a:p>
          <a:r>
            <a:rPr lang="en-US" dirty="0"/>
            <a:t>- Current software solutions are either too complex or </a:t>
          </a:r>
          <a:r>
            <a:rPr lang="en-US" dirty="0" smtClean="0"/>
            <a:t>too limited</a:t>
          </a:r>
          <a:r>
            <a:rPr lang="en-US" dirty="0"/>
            <a:t>.</a:t>
          </a:r>
        </a:p>
      </dgm:t>
    </dgm:pt>
    <dgm:pt modelId="{696DA211-91D5-4797-87D7-3B24DD621EE1}" type="parTrans" cxnId="{74549233-533D-4991-A9EB-3D2B1DD049F7}">
      <dgm:prSet/>
      <dgm:spPr/>
      <dgm:t>
        <a:bodyPr/>
        <a:lstStyle/>
        <a:p>
          <a:endParaRPr lang="en-US"/>
        </a:p>
      </dgm:t>
    </dgm:pt>
    <dgm:pt modelId="{5352F0E5-AF6C-4F48-8DB2-908220A9DCD7}" type="sibTrans" cxnId="{74549233-533D-4991-A9EB-3D2B1DD049F7}">
      <dgm:prSet/>
      <dgm:spPr/>
      <dgm:t>
        <a:bodyPr/>
        <a:lstStyle/>
        <a:p>
          <a:endParaRPr lang="en-US"/>
        </a:p>
      </dgm:t>
    </dgm:pt>
    <dgm:pt modelId="{995D6D46-E56B-4777-8CAC-84C36CBEAC58}">
      <dgm:prSet/>
      <dgm:spPr/>
      <dgm:t>
        <a:bodyPr/>
        <a:lstStyle/>
        <a:p>
          <a:r>
            <a:rPr lang="en-US" dirty="0"/>
            <a:t>- </a:t>
          </a:r>
          <a:r>
            <a:rPr lang="en-US" dirty="0" smtClean="0"/>
            <a:t>Traditional manual testing methods are time-consuming and prone to human error.</a:t>
          </a:r>
          <a:endParaRPr lang="en-US" dirty="0"/>
        </a:p>
      </dgm:t>
    </dgm:pt>
    <dgm:pt modelId="{86D8E70B-D6FE-4817-97BC-DD6B687708E5}" type="parTrans" cxnId="{2BCBA5B0-436D-42D2-BB03-E2A091002EBD}">
      <dgm:prSet/>
      <dgm:spPr/>
      <dgm:t>
        <a:bodyPr/>
        <a:lstStyle/>
        <a:p>
          <a:endParaRPr lang="en-US"/>
        </a:p>
      </dgm:t>
    </dgm:pt>
    <dgm:pt modelId="{65559FE6-6AE6-4892-88A6-CDCBD6401CDA}" type="sibTrans" cxnId="{2BCBA5B0-436D-42D2-BB03-E2A091002EBD}">
      <dgm:prSet/>
      <dgm:spPr/>
      <dgm:t>
        <a:bodyPr/>
        <a:lstStyle/>
        <a:p>
          <a:endParaRPr lang="en-US"/>
        </a:p>
      </dgm:t>
    </dgm:pt>
    <dgm:pt modelId="{B318D864-99C6-43E8-8F60-9D9B23CB3490}" type="pres">
      <dgm:prSet presAssocID="{7D1D05E3-B8D6-475B-AB5E-1A662C37FBD8}" presName="root" presStyleCnt="0">
        <dgm:presLayoutVars>
          <dgm:dir/>
          <dgm:resizeHandles val="exact"/>
        </dgm:presLayoutVars>
      </dgm:prSet>
      <dgm:spPr/>
      <dgm:t>
        <a:bodyPr/>
        <a:lstStyle/>
        <a:p>
          <a:endParaRPr lang="en-US"/>
        </a:p>
      </dgm:t>
    </dgm:pt>
    <dgm:pt modelId="{1A5A5844-6599-44D7-9AA0-9610C51FF1F9}" type="pres">
      <dgm:prSet presAssocID="{D6EAD7F6-9FE1-40BC-AA21-BD65A21295FB}" presName="compNode" presStyleCnt="0"/>
      <dgm:spPr/>
    </dgm:pt>
    <dgm:pt modelId="{091EAE69-24F4-4401-A3B8-CC27BF25FF7F}" type="pres">
      <dgm:prSet presAssocID="{D6EAD7F6-9FE1-40BC-AA21-BD65A21295FB}" presName="bgRect" presStyleLbl="bgShp" presStyleIdx="0" presStyleCnt="4"/>
      <dgm:spPr/>
    </dgm:pt>
    <dgm:pt modelId="{4058C436-8169-4F00-9981-A67590627AA2}" type="pres">
      <dgm:prSet presAssocID="{D6EAD7F6-9FE1-40BC-AA21-BD65A21295F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985922A8-C25B-44A4-8BB3-349A05B6E7FA}" type="pres">
      <dgm:prSet presAssocID="{D6EAD7F6-9FE1-40BC-AA21-BD65A21295FB}" presName="spaceRect" presStyleCnt="0"/>
      <dgm:spPr/>
    </dgm:pt>
    <dgm:pt modelId="{E854DC43-BBB6-4D18-A775-49FEBB8A1AAD}" type="pres">
      <dgm:prSet presAssocID="{D6EAD7F6-9FE1-40BC-AA21-BD65A21295FB}" presName="parTx" presStyleLbl="revTx" presStyleIdx="0" presStyleCnt="4">
        <dgm:presLayoutVars>
          <dgm:chMax val="0"/>
          <dgm:chPref val="0"/>
        </dgm:presLayoutVars>
      </dgm:prSet>
      <dgm:spPr/>
      <dgm:t>
        <a:bodyPr/>
        <a:lstStyle/>
        <a:p>
          <a:endParaRPr lang="en-US"/>
        </a:p>
      </dgm:t>
    </dgm:pt>
    <dgm:pt modelId="{9414906F-61F5-4C5B-8A7C-22478930F922}" type="pres">
      <dgm:prSet presAssocID="{87A25A1E-382D-45BB-B4BC-C849CB3248F4}" presName="sibTrans" presStyleCnt="0"/>
      <dgm:spPr/>
    </dgm:pt>
    <dgm:pt modelId="{9FD2246F-6938-48B0-9AF2-6CCEDEF76064}" type="pres">
      <dgm:prSet presAssocID="{210659A3-77E6-4E7B-B066-2205CA567E18}" presName="compNode" presStyleCnt="0"/>
      <dgm:spPr/>
    </dgm:pt>
    <dgm:pt modelId="{70FED505-4869-4118-99BE-CF1D41D581B3}" type="pres">
      <dgm:prSet presAssocID="{210659A3-77E6-4E7B-B066-2205CA567E18}" presName="bgRect" presStyleLbl="bgShp" presStyleIdx="1" presStyleCnt="4"/>
      <dgm:spPr/>
    </dgm:pt>
    <dgm:pt modelId="{F9E1094D-3241-4E25-B5F2-93CF45070EB4}" type="pres">
      <dgm:prSet presAssocID="{210659A3-77E6-4E7B-B066-2205CA567E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C31B19F-31B6-454D-911D-2C860FF820DD}" type="pres">
      <dgm:prSet presAssocID="{210659A3-77E6-4E7B-B066-2205CA567E18}" presName="spaceRect" presStyleCnt="0"/>
      <dgm:spPr/>
    </dgm:pt>
    <dgm:pt modelId="{12FFC08B-1589-4348-B630-1C4372999B76}" type="pres">
      <dgm:prSet presAssocID="{210659A3-77E6-4E7B-B066-2205CA567E18}" presName="parTx" presStyleLbl="revTx" presStyleIdx="1" presStyleCnt="4">
        <dgm:presLayoutVars>
          <dgm:chMax val="0"/>
          <dgm:chPref val="0"/>
        </dgm:presLayoutVars>
      </dgm:prSet>
      <dgm:spPr/>
      <dgm:t>
        <a:bodyPr/>
        <a:lstStyle/>
        <a:p>
          <a:endParaRPr lang="en-US"/>
        </a:p>
      </dgm:t>
    </dgm:pt>
    <dgm:pt modelId="{F3853271-70E9-4F87-AFF3-D32760EA311A}" type="pres">
      <dgm:prSet presAssocID="{8421D68A-AA7E-4514-96E1-878A7716151E}" presName="sibTrans" presStyleCnt="0"/>
      <dgm:spPr/>
    </dgm:pt>
    <dgm:pt modelId="{6C0BAC89-D720-45C4-A7EE-8EA72FB45D0B}" type="pres">
      <dgm:prSet presAssocID="{32D2D2CB-E162-46B5-BFBD-797BDF8A9C5B}" presName="compNode" presStyleCnt="0"/>
      <dgm:spPr/>
    </dgm:pt>
    <dgm:pt modelId="{82D2E5DF-C37B-479E-9494-B45B6E0F120E}" type="pres">
      <dgm:prSet presAssocID="{32D2D2CB-E162-46B5-BFBD-797BDF8A9C5B}" presName="bgRect" presStyleLbl="bgShp" presStyleIdx="2" presStyleCnt="4"/>
      <dgm:spPr/>
    </dgm:pt>
    <dgm:pt modelId="{69873A60-155C-4998-90AB-9DB55150DFA2}" type="pres">
      <dgm:prSet presAssocID="{32D2D2CB-E162-46B5-BFBD-797BDF8A9C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EE0DE002-D9F1-4CD6-ADF4-3E06EEBFBA9E}" type="pres">
      <dgm:prSet presAssocID="{32D2D2CB-E162-46B5-BFBD-797BDF8A9C5B}" presName="spaceRect" presStyleCnt="0"/>
      <dgm:spPr/>
    </dgm:pt>
    <dgm:pt modelId="{982F39BE-ED42-4154-9FC6-ED2738388796}" type="pres">
      <dgm:prSet presAssocID="{32D2D2CB-E162-46B5-BFBD-797BDF8A9C5B}" presName="parTx" presStyleLbl="revTx" presStyleIdx="2" presStyleCnt="4">
        <dgm:presLayoutVars>
          <dgm:chMax val="0"/>
          <dgm:chPref val="0"/>
        </dgm:presLayoutVars>
      </dgm:prSet>
      <dgm:spPr/>
      <dgm:t>
        <a:bodyPr/>
        <a:lstStyle/>
        <a:p>
          <a:endParaRPr lang="en-US"/>
        </a:p>
      </dgm:t>
    </dgm:pt>
    <dgm:pt modelId="{A834A09A-2F80-4D09-A840-1D0BB186A565}" type="pres">
      <dgm:prSet presAssocID="{5352F0E5-AF6C-4F48-8DB2-908220A9DCD7}" presName="sibTrans" presStyleCnt="0"/>
      <dgm:spPr/>
    </dgm:pt>
    <dgm:pt modelId="{C1E502B3-8E49-45F0-B7F1-213A409DA551}" type="pres">
      <dgm:prSet presAssocID="{995D6D46-E56B-4777-8CAC-84C36CBEAC58}" presName="compNode" presStyleCnt="0"/>
      <dgm:spPr/>
    </dgm:pt>
    <dgm:pt modelId="{028C7DA6-D477-43B5-BD75-08D93860AEC7}" type="pres">
      <dgm:prSet presAssocID="{995D6D46-E56B-4777-8CAC-84C36CBEAC58}" presName="bgRect" presStyleLbl="bgShp" presStyleIdx="3" presStyleCnt="4"/>
      <dgm:spPr/>
    </dgm:pt>
    <dgm:pt modelId="{6E3FEE7D-AE92-4819-B710-0D7BC2E114E6}" type="pres">
      <dgm:prSet presAssocID="{995D6D46-E56B-4777-8CAC-84C36CBEAC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2DA9B1B8-CBB6-4F9A-8E30-A0D74E14638C}" type="pres">
      <dgm:prSet presAssocID="{995D6D46-E56B-4777-8CAC-84C36CBEAC58}" presName="spaceRect" presStyleCnt="0"/>
      <dgm:spPr/>
    </dgm:pt>
    <dgm:pt modelId="{57E1EA1F-E27D-44DD-9789-E1F3205AF962}" type="pres">
      <dgm:prSet presAssocID="{995D6D46-E56B-4777-8CAC-84C36CBEAC58}" presName="parTx" presStyleLbl="revTx" presStyleIdx="3" presStyleCnt="4">
        <dgm:presLayoutVars>
          <dgm:chMax val="0"/>
          <dgm:chPref val="0"/>
        </dgm:presLayoutVars>
      </dgm:prSet>
      <dgm:spPr/>
      <dgm:t>
        <a:bodyPr/>
        <a:lstStyle/>
        <a:p>
          <a:endParaRPr lang="en-US"/>
        </a:p>
      </dgm:t>
    </dgm:pt>
  </dgm:ptLst>
  <dgm:cxnLst>
    <dgm:cxn modelId="{74549233-533D-4991-A9EB-3D2B1DD049F7}" srcId="{7D1D05E3-B8D6-475B-AB5E-1A662C37FBD8}" destId="{32D2D2CB-E162-46B5-BFBD-797BDF8A9C5B}" srcOrd="2" destOrd="0" parTransId="{696DA211-91D5-4797-87D7-3B24DD621EE1}" sibTransId="{5352F0E5-AF6C-4F48-8DB2-908220A9DCD7}"/>
    <dgm:cxn modelId="{2BCBA5B0-436D-42D2-BB03-E2A091002EBD}" srcId="{7D1D05E3-B8D6-475B-AB5E-1A662C37FBD8}" destId="{995D6D46-E56B-4777-8CAC-84C36CBEAC58}" srcOrd="3" destOrd="0" parTransId="{86D8E70B-D6FE-4817-97BC-DD6B687708E5}" sibTransId="{65559FE6-6AE6-4892-88A6-CDCBD6401CDA}"/>
    <dgm:cxn modelId="{82C2808C-4CC5-42D7-B3B6-6757E5A33E56}" srcId="{7D1D05E3-B8D6-475B-AB5E-1A662C37FBD8}" destId="{D6EAD7F6-9FE1-40BC-AA21-BD65A21295FB}" srcOrd="0" destOrd="0" parTransId="{6D8B79C9-5313-4186-86BB-7C4EF473B8A4}" sibTransId="{87A25A1E-382D-45BB-B4BC-C849CB3248F4}"/>
    <dgm:cxn modelId="{D70B7841-13AB-459B-AA32-3C243C9732D7}" type="presOf" srcId="{32D2D2CB-E162-46B5-BFBD-797BDF8A9C5B}" destId="{982F39BE-ED42-4154-9FC6-ED2738388796}" srcOrd="0" destOrd="0" presId="urn:microsoft.com/office/officeart/2018/2/layout/IconVerticalSolidList"/>
    <dgm:cxn modelId="{0B40E4C0-D09D-4D3C-91B2-CB99F2FFF240}" type="presOf" srcId="{7D1D05E3-B8D6-475B-AB5E-1A662C37FBD8}" destId="{B318D864-99C6-43E8-8F60-9D9B23CB3490}" srcOrd="0" destOrd="0" presId="urn:microsoft.com/office/officeart/2018/2/layout/IconVerticalSolidList"/>
    <dgm:cxn modelId="{386DA25D-C3C4-4FFA-A9FF-68D2959FFED9}" type="presOf" srcId="{210659A3-77E6-4E7B-B066-2205CA567E18}" destId="{12FFC08B-1589-4348-B630-1C4372999B76}" srcOrd="0" destOrd="0" presId="urn:microsoft.com/office/officeart/2018/2/layout/IconVerticalSolidList"/>
    <dgm:cxn modelId="{8471C146-6897-4D72-A867-47B1F7950278}" type="presOf" srcId="{995D6D46-E56B-4777-8CAC-84C36CBEAC58}" destId="{57E1EA1F-E27D-44DD-9789-E1F3205AF962}" srcOrd="0" destOrd="0" presId="urn:microsoft.com/office/officeart/2018/2/layout/IconVerticalSolidList"/>
    <dgm:cxn modelId="{CB26C900-AA75-480A-953E-BD9D412ABB07}" srcId="{7D1D05E3-B8D6-475B-AB5E-1A662C37FBD8}" destId="{210659A3-77E6-4E7B-B066-2205CA567E18}" srcOrd="1" destOrd="0" parTransId="{C1C2EBA8-44B8-4F6E-82C9-15146CDF1705}" sibTransId="{8421D68A-AA7E-4514-96E1-878A7716151E}"/>
    <dgm:cxn modelId="{D1481A62-67AC-4099-8408-B4C985DDD9D0}" type="presOf" srcId="{D6EAD7F6-9FE1-40BC-AA21-BD65A21295FB}" destId="{E854DC43-BBB6-4D18-A775-49FEBB8A1AAD}" srcOrd="0" destOrd="0" presId="urn:microsoft.com/office/officeart/2018/2/layout/IconVerticalSolidList"/>
    <dgm:cxn modelId="{997CC7E1-27EE-4693-B883-786C84B5808C}" type="presParOf" srcId="{B318D864-99C6-43E8-8F60-9D9B23CB3490}" destId="{1A5A5844-6599-44D7-9AA0-9610C51FF1F9}" srcOrd="0" destOrd="0" presId="urn:microsoft.com/office/officeart/2018/2/layout/IconVerticalSolidList"/>
    <dgm:cxn modelId="{5FE44ED9-AB87-4D13-980B-0CCDC00F9730}" type="presParOf" srcId="{1A5A5844-6599-44D7-9AA0-9610C51FF1F9}" destId="{091EAE69-24F4-4401-A3B8-CC27BF25FF7F}" srcOrd="0" destOrd="0" presId="urn:microsoft.com/office/officeart/2018/2/layout/IconVerticalSolidList"/>
    <dgm:cxn modelId="{09E27332-0AFC-4F06-9732-5626ED6E4CBF}" type="presParOf" srcId="{1A5A5844-6599-44D7-9AA0-9610C51FF1F9}" destId="{4058C436-8169-4F00-9981-A67590627AA2}" srcOrd="1" destOrd="0" presId="urn:microsoft.com/office/officeart/2018/2/layout/IconVerticalSolidList"/>
    <dgm:cxn modelId="{F7D24A58-EBD1-48B3-B83C-D1343556FB20}" type="presParOf" srcId="{1A5A5844-6599-44D7-9AA0-9610C51FF1F9}" destId="{985922A8-C25B-44A4-8BB3-349A05B6E7FA}" srcOrd="2" destOrd="0" presId="urn:microsoft.com/office/officeart/2018/2/layout/IconVerticalSolidList"/>
    <dgm:cxn modelId="{10FFD609-122C-402E-987E-E7F6286C5BB8}" type="presParOf" srcId="{1A5A5844-6599-44D7-9AA0-9610C51FF1F9}" destId="{E854DC43-BBB6-4D18-A775-49FEBB8A1AAD}" srcOrd="3" destOrd="0" presId="urn:microsoft.com/office/officeart/2018/2/layout/IconVerticalSolidList"/>
    <dgm:cxn modelId="{EA6C288C-BCAB-401B-BA1B-CBD2E9513203}" type="presParOf" srcId="{B318D864-99C6-43E8-8F60-9D9B23CB3490}" destId="{9414906F-61F5-4C5B-8A7C-22478930F922}" srcOrd="1" destOrd="0" presId="urn:microsoft.com/office/officeart/2018/2/layout/IconVerticalSolidList"/>
    <dgm:cxn modelId="{C5F4F762-F206-4FEA-B5FD-C187CF79F528}" type="presParOf" srcId="{B318D864-99C6-43E8-8F60-9D9B23CB3490}" destId="{9FD2246F-6938-48B0-9AF2-6CCEDEF76064}" srcOrd="2" destOrd="0" presId="urn:microsoft.com/office/officeart/2018/2/layout/IconVerticalSolidList"/>
    <dgm:cxn modelId="{A6438A68-F616-4BAB-B520-34463B61934A}" type="presParOf" srcId="{9FD2246F-6938-48B0-9AF2-6CCEDEF76064}" destId="{70FED505-4869-4118-99BE-CF1D41D581B3}" srcOrd="0" destOrd="0" presId="urn:microsoft.com/office/officeart/2018/2/layout/IconVerticalSolidList"/>
    <dgm:cxn modelId="{133FCADD-DFC6-4B18-AD1C-0BB549EA5328}" type="presParOf" srcId="{9FD2246F-6938-48B0-9AF2-6CCEDEF76064}" destId="{F9E1094D-3241-4E25-B5F2-93CF45070EB4}" srcOrd="1" destOrd="0" presId="urn:microsoft.com/office/officeart/2018/2/layout/IconVerticalSolidList"/>
    <dgm:cxn modelId="{783EEEB9-FCED-4C6D-A2E6-5FE3B22F69CB}" type="presParOf" srcId="{9FD2246F-6938-48B0-9AF2-6CCEDEF76064}" destId="{0C31B19F-31B6-454D-911D-2C860FF820DD}" srcOrd="2" destOrd="0" presId="urn:microsoft.com/office/officeart/2018/2/layout/IconVerticalSolidList"/>
    <dgm:cxn modelId="{AFBAB36E-A2DF-4E1A-83D3-565D8D4B9057}" type="presParOf" srcId="{9FD2246F-6938-48B0-9AF2-6CCEDEF76064}" destId="{12FFC08B-1589-4348-B630-1C4372999B76}" srcOrd="3" destOrd="0" presId="urn:microsoft.com/office/officeart/2018/2/layout/IconVerticalSolidList"/>
    <dgm:cxn modelId="{DA87D4B4-7A03-47CA-A4AC-25E49A83D5CD}" type="presParOf" srcId="{B318D864-99C6-43E8-8F60-9D9B23CB3490}" destId="{F3853271-70E9-4F87-AFF3-D32760EA311A}" srcOrd="3" destOrd="0" presId="urn:microsoft.com/office/officeart/2018/2/layout/IconVerticalSolidList"/>
    <dgm:cxn modelId="{C174D513-DB62-48B1-AFE3-03EAC02C7A3A}" type="presParOf" srcId="{B318D864-99C6-43E8-8F60-9D9B23CB3490}" destId="{6C0BAC89-D720-45C4-A7EE-8EA72FB45D0B}" srcOrd="4" destOrd="0" presId="urn:microsoft.com/office/officeart/2018/2/layout/IconVerticalSolidList"/>
    <dgm:cxn modelId="{B33BB388-5798-46F2-8965-24B0B824D186}" type="presParOf" srcId="{6C0BAC89-D720-45C4-A7EE-8EA72FB45D0B}" destId="{82D2E5DF-C37B-479E-9494-B45B6E0F120E}" srcOrd="0" destOrd="0" presId="urn:microsoft.com/office/officeart/2018/2/layout/IconVerticalSolidList"/>
    <dgm:cxn modelId="{6BEA6808-EBFB-4175-9DDF-1FED2094ABB6}" type="presParOf" srcId="{6C0BAC89-D720-45C4-A7EE-8EA72FB45D0B}" destId="{69873A60-155C-4998-90AB-9DB55150DFA2}" srcOrd="1" destOrd="0" presId="urn:microsoft.com/office/officeart/2018/2/layout/IconVerticalSolidList"/>
    <dgm:cxn modelId="{3C93A4A3-6F3F-4E26-861C-71026599D4BE}" type="presParOf" srcId="{6C0BAC89-D720-45C4-A7EE-8EA72FB45D0B}" destId="{EE0DE002-D9F1-4CD6-ADF4-3E06EEBFBA9E}" srcOrd="2" destOrd="0" presId="urn:microsoft.com/office/officeart/2018/2/layout/IconVerticalSolidList"/>
    <dgm:cxn modelId="{7BC1E83E-14D6-435F-B1B5-D7022FB9EB46}" type="presParOf" srcId="{6C0BAC89-D720-45C4-A7EE-8EA72FB45D0B}" destId="{982F39BE-ED42-4154-9FC6-ED2738388796}" srcOrd="3" destOrd="0" presId="urn:microsoft.com/office/officeart/2018/2/layout/IconVerticalSolidList"/>
    <dgm:cxn modelId="{FCC61B3C-D09E-4418-917F-4E7F3933AE0D}" type="presParOf" srcId="{B318D864-99C6-43E8-8F60-9D9B23CB3490}" destId="{A834A09A-2F80-4D09-A840-1D0BB186A565}" srcOrd="5" destOrd="0" presId="urn:microsoft.com/office/officeart/2018/2/layout/IconVerticalSolidList"/>
    <dgm:cxn modelId="{776D9CFC-DE52-4A95-B98A-ABE3F4FC222A}" type="presParOf" srcId="{B318D864-99C6-43E8-8F60-9D9B23CB3490}" destId="{C1E502B3-8E49-45F0-B7F1-213A409DA551}" srcOrd="6" destOrd="0" presId="urn:microsoft.com/office/officeart/2018/2/layout/IconVerticalSolidList"/>
    <dgm:cxn modelId="{05BC1F6B-1089-4337-ABCE-7B78C629F85C}" type="presParOf" srcId="{C1E502B3-8E49-45F0-B7F1-213A409DA551}" destId="{028C7DA6-D477-43B5-BD75-08D93860AEC7}" srcOrd="0" destOrd="0" presId="urn:microsoft.com/office/officeart/2018/2/layout/IconVerticalSolidList"/>
    <dgm:cxn modelId="{936EA3C9-A94E-4809-99DE-50DACA15B157}" type="presParOf" srcId="{C1E502B3-8E49-45F0-B7F1-213A409DA551}" destId="{6E3FEE7D-AE92-4819-B710-0D7BC2E114E6}" srcOrd="1" destOrd="0" presId="urn:microsoft.com/office/officeart/2018/2/layout/IconVerticalSolidList"/>
    <dgm:cxn modelId="{02FDDDAF-3787-46BE-AD2D-564E53AAB731}" type="presParOf" srcId="{C1E502B3-8E49-45F0-B7F1-213A409DA551}" destId="{2DA9B1B8-CBB6-4F9A-8E30-A0D74E14638C}" srcOrd="2" destOrd="0" presId="urn:microsoft.com/office/officeart/2018/2/layout/IconVerticalSolidList"/>
    <dgm:cxn modelId="{08BEBE58-C17F-4A78-9393-2BD1A298CB3B}" type="presParOf" srcId="{C1E502B3-8E49-45F0-B7F1-213A409DA551}" destId="{57E1EA1F-E27D-44DD-9789-E1F3205AF9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9EFF6E-02D7-49DD-9074-3079D33128F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36748A8-BE75-4942-B084-9571BBF21C71}">
      <dgm:prSet/>
      <dgm:spPr/>
      <dgm:t>
        <a:bodyPr/>
        <a:lstStyle/>
        <a:p>
          <a:r>
            <a:rPr lang="en-US" dirty="0"/>
            <a:t>- </a:t>
          </a:r>
          <a:r>
            <a:rPr lang="en-US" dirty="0" smtClean="0"/>
            <a:t>Manual testing involves executing test cases manually without the use of automation tools. Testers interact with the application as end-users to identify any defects or usability issues.</a:t>
          </a:r>
          <a:endParaRPr lang="en-US" dirty="0"/>
        </a:p>
      </dgm:t>
    </dgm:pt>
    <dgm:pt modelId="{7044DD85-4A43-498A-A5B7-A7F8FE0AF5B8}" type="parTrans" cxnId="{B2563A82-7135-4383-9866-A0AF224969F1}">
      <dgm:prSet/>
      <dgm:spPr/>
      <dgm:t>
        <a:bodyPr/>
        <a:lstStyle/>
        <a:p>
          <a:endParaRPr lang="en-US"/>
        </a:p>
      </dgm:t>
    </dgm:pt>
    <dgm:pt modelId="{23B67D9C-7B8F-40A7-9032-7DBC77039F03}" type="sibTrans" cxnId="{B2563A82-7135-4383-9866-A0AF224969F1}">
      <dgm:prSet/>
      <dgm:spPr/>
      <dgm:t>
        <a:bodyPr/>
        <a:lstStyle/>
        <a:p>
          <a:endParaRPr lang="en-US"/>
        </a:p>
      </dgm:t>
    </dgm:pt>
    <dgm:pt modelId="{F9A42C0E-933D-467B-A68D-E6EF4174630F}">
      <dgm:prSet/>
      <dgm:spPr/>
      <dgm:t>
        <a:bodyPr/>
        <a:lstStyle/>
        <a:p>
          <a:r>
            <a:rPr lang="en-US" dirty="0"/>
            <a:t>- </a:t>
          </a:r>
          <a:r>
            <a:rPr lang="en-US" dirty="0" smtClean="0"/>
            <a:t>One of the core strengths of manual testing is exploratory testing. Testers can use their intuition and experience to explore the application beyond predefined test cases, uncovering hidden issues that automated scripts might miss.</a:t>
          </a:r>
          <a:endParaRPr lang="en-US" dirty="0"/>
        </a:p>
      </dgm:t>
    </dgm:pt>
    <dgm:pt modelId="{0CBAC3F9-7D5F-4824-91F7-42D4ECCAAA8D}" type="parTrans" cxnId="{7DECB340-BD5F-4BFC-AAB8-3186C3E182AE}">
      <dgm:prSet/>
      <dgm:spPr/>
      <dgm:t>
        <a:bodyPr/>
        <a:lstStyle/>
        <a:p>
          <a:endParaRPr lang="en-US"/>
        </a:p>
      </dgm:t>
    </dgm:pt>
    <dgm:pt modelId="{C28683CD-5D07-4828-8EA0-C3F3C4D705CB}" type="sibTrans" cxnId="{7DECB340-BD5F-4BFC-AAB8-3186C3E182AE}">
      <dgm:prSet/>
      <dgm:spPr/>
      <dgm:t>
        <a:bodyPr/>
        <a:lstStyle/>
        <a:p>
          <a:endParaRPr lang="en-US"/>
        </a:p>
      </dgm:t>
    </dgm:pt>
    <dgm:pt modelId="{58DF695D-DBDC-4D26-9E69-371448BDEBCC}">
      <dgm:prSet/>
      <dgm:spPr/>
      <dgm:t>
        <a:bodyPr/>
        <a:lstStyle/>
        <a:p>
          <a:r>
            <a:rPr lang="en-US" dirty="0"/>
            <a:t>- </a:t>
          </a:r>
          <a:r>
            <a:rPr lang="en-US" dirty="0" smtClean="0"/>
            <a:t>Manual testing simulates real-world user interactions. Testers can validate workflows and transactions in a way that mimics how users will actually engage with the site, providing insights into usability and functionality.</a:t>
          </a:r>
          <a:endParaRPr lang="en-US" dirty="0"/>
        </a:p>
      </dgm:t>
    </dgm:pt>
    <dgm:pt modelId="{4A2A1032-96AF-4C98-99DF-064E9480C677}" type="parTrans" cxnId="{F7E52363-0FC1-4088-9190-B0E830497C56}">
      <dgm:prSet/>
      <dgm:spPr/>
      <dgm:t>
        <a:bodyPr/>
        <a:lstStyle/>
        <a:p>
          <a:endParaRPr lang="en-US"/>
        </a:p>
      </dgm:t>
    </dgm:pt>
    <dgm:pt modelId="{0DFE93D5-654D-4824-9943-A63E6043F8D2}" type="sibTrans" cxnId="{F7E52363-0FC1-4088-9190-B0E830497C56}">
      <dgm:prSet/>
      <dgm:spPr/>
      <dgm:t>
        <a:bodyPr/>
        <a:lstStyle/>
        <a:p>
          <a:endParaRPr lang="en-US"/>
        </a:p>
      </dgm:t>
    </dgm:pt>
    <dgm:pt modelId="{4515FFEE-F7B6-47B9-A056-A355EC488D3C}">
      <dgm:prSet/>
      <dgm:spPr/>
      <dgm:t>
        <a:bodyPr/>
        <a:lstStyle/>
        <a:p>
          <a:r>
            <a:rPr lang="en-US" dirty="0"/>
            <a:t>- </a:t>
          </a:r>
          <a:r>
            <a:rPr lang="en-US" dirty="0" smtClean="0"/>
            <a:t>Manual testers can provide immediate feedback on issues, allowing for quick resolution. This iterative approach facilitates continuous improvement and collaboration between testing and development teams.</a:t>
          </a:r>
          <a:endParaRPr lang="en-US" dirty="0"/>
        </a:p>
      </dgm:t>
    </dgm:pt>
    <dgm:pt modelId="{1EBC6E42-0B99-4598-927B-57FF1C879267}" type="parTrans" cxnId="{0AD898F7-9C0B-4D82-AC7F-230F56C2291B}">
      <dgm:prSet/>
      <dgm:spPr/>
      <dgm:t>
        <a:bodyPr/>
        <a:lstStyle/>
        <a:p>
          <a:endParaRPr lang="en-US"/>
        </a:p>
      </dgm:t>
    </dgm:pt>
    <dgm:pt modelId="{87079815-8719-41CE-8449-4598F47FEA1D}" type="sibTrans" cxnId="{0AD898F7-9C0B-4D82-AC7F-230F56C2291B}">
      <dgm:prSet/>
      <dgm:spPr/>
      <dgm:t>
        <a:bodyPr/>
        <a:lstStyle/>
        <a:p>
          <a:endParaRPr lang="en-US"/>
        </a:p>
      </dgm:t>
    </dgm:pt>
    <dgm:pt modelId="{7010ABEB-856F-404F-A985-63727B098E53}">
      <dgm:prSet/>
      <dgm:spPr/>
      <dgm:t>
        <a:bodyPr/>
        <a:lstStyle/>
        <a:p>
          <a:r>
            <a:rPr lang="en-US" dirty="0"/>
            <a:t>- </a:t>
          </a:r>
          <a:r>
            <a:rPr lang="en-US" dirty="0" smtClean="0"/>
            <a:t>For projects like our demo bank website, which may undergo frequent changes during initial phases, manual testing can be more cost-effective. It allows for flexibility in adapting to changes without the overhead of maintaining automated scripts.</a:t>
          </a:r>
          <a:endParaRPr lang="en-US" dirty="0"/>
        </a:p>
      </dgm:t>
    </dgm:pt>
    <dgm:pt modelId="{0385033A-7162-4033-BE1B-CF7FC61C1BF8}" type="parTrans" cxnId="{78AB00ED-AA62-496D-9A0A-D74A823DAB68}">
      <dgm:prSet/>
      <dgm:spPr/>
      <dgm:t>
        <a:bodyPr/>
        <a:lstStyle/>
        <a:p>
          <a:endParaRPr lang="en-US"/>
        </a:p>
      </dgm:t>
    </dgm:pt>
    <dgm:pt modelId="{7864FDFC-D754-4BF8-A11D-894BE0FF0093}" type="sibTrans" cxnId="{78AB00ED-AA62-496D-9A0A-D74A823DAB68}">
      <dgm:prSet/>
      <dgm:spPr/>
      <dgm:t>
        <a:bodyPr/>
        <a:lstStyle/>
        <a:p>
          <a:endParaRPr lang="en-US"/>
        </a:p>
      </dgm:t>
    </dgm:pt>
    <dgm:pt modelId="{6BA20155-1B45-4E72-9A0E-A3E8365F9251}" type="pres">
      <dgm:prSet presAssocID="{499EFF6E-02D7-49DD-9074-3079D33128F3}" presName="diagram" presStyleCnt="0">
        <dgm:presLayoutVars>
          <dgm:dir/>
          <dgm:resizeHandles val="exact"/>
        </dgm:presLayoutVars>
      </dgm:prSet>
      <dgm:spPr/>
      <dgm:t>
        <a:bodyPr/>
        <a:lstStyle/>
        <a:p>
          <a:endParaRPr lang="en-US"/>
        </a:p>
      </dgm:t>
    </dgm:pt>
    <dgm:pt modelId="{2B14175C-045B-4D21-A685-ED42BE0BD08F}" type="pres">
      <dgm:prSet presAssocID="{736748A8-BE75-4942-B084-9571BBF21C71}" presName="node" presStyleLbl="node1" presStyleIdx="0" presStyleCnt="5">
        <dgm:presLayoutVars>
          <dgm:bulletEnabled val="1"/>
        </dgm:presLayoutVars>
      </dgm:prSet>
      <dgm:spPr/>
      <dgm:t>
        <a:bodyPr/>
        <a:lstStyle/>
        <a:p>
          <a:endParaRPr lang="en-US"/>
        </a:p>
      </dgm:t>
    </dgm:pt>
    <dgm:pt modelId="{5B1FF87C-8C49-4BFD-B9D7-FBFCA7BF4A51}" type="pres">
      <dgm:prSet presAssocID="{23B67D9C-7B8F-40A7-9032-7DBC77039F03}" presName="sibTrans" presStyleCnt="0"/>
      <dgm:spPr/>
    </dgm:pt>
    <dgm:pt modelId="{7D338E56-4B90-4539-B0CD-F7FBE4C4D5D6}" type="pres">
      <dgm:prSet presAssocID="{F9A42C0E-933D-467B-A68D-E6EF4174630F}" presName="node" presStyleLbl="node1" presStyleIdx="1" presStyleCnt="5">
        <dgm:presLayoutVars>
          <dgm:bulletEnabled val="1"/>
        </dgm:presLayoutVars>
      </dgm:prSet>
      <dgm:spPr/>
      <dgm:t>
        <a:bodyPr/>
        <a:lstStyle/>
        <a:p>
          <a:endParaRPr lang="en-US"/>
        </a:p>
      </dgm:t>
    </dgm:pt>
    <dgm:pt modelId="{D33495E3-D39D-4F9B-B906-486D401FC521}" type="pres">
      <dgm:prSet presAssocID="{C28683CD-5D07-4828-8EA0-C3F3C4D705CB}" presName="sibTrans" presStyleCnt="0"/>
      <dgm:spPr/>
    </dgm:pt>
    <dgm:pt modelId="{4176442E-1536-4A92-B0B8-F466C16A2677}" type="pres">
      <dgm:prSet presAssocID="{58DF695D-DBDC-4D26-9E69-371448BDEBCC}" presName="node" presStyleLbl="node1" presStyleIdx="2" presStyleCnt="5">
        <dgm:presLayoutVars>
          <dgm:bulletEnabled val="1"/>
        </dgm:presLayoutVars>
      </dgm:prSet>
      <dgm:spPr/>
      <dgm:t>
        <a:bodyPr/>
        <a:lstStyle/>
        <a:p>
          <a:endParaRPr lang="en-US"/>
        </a:p>
      </dgm:t>
    </dgm:pt>
    <dgm:pt modelId="{21587523-6EBD-4B5D-A0F6-11378AA3FBE5}" type="pres">
      <dgm:prSet presAssocID="{0DFE93D5-654D-4824-9943-A63E6043F8D2}" presName="sibTrans" presStyleCnt="0"/>
      <dgm:spPr/>
    </dgm:pt>
    <dgm:pt modelId="{C696589A-AB51-4E52-A016-BDB5B9DA0726}" type="pres">
      <dgm:prSet presAssocID="{4515FFEE-F7B6-47B9-A056-A355EC488D3C}" presName="node" presStyleLbl="node1" presStyleIdx="3" presStyleCnt="5">
        <dgm:presLayoutVars>
          <dgm:bulletEnabled val="1"/>
        </dgm:presLayoutVars>
      </dgm:prSet>
      <dgm:spPr/>
      <dgm:t>
        <a:bodyPr/>
        <a:lstStyle/>
        <a:p>
          <a:endParaRPr lang="en-US"/>
        </a:p>
      </dgm:t>
    </dgm:pt>
    <dgm:pt modelId="{A8EA9A59-8D38-4C02-B8D8-AE23F10D1DB5}" type="pres">
      <dgm:prSet presAssocID="{87079815-8719-41CE-8449-4598F47FEA1D}" presName="sibTrans" presStyleCnt="0"/>
      <dgm:spPr/>
    </dgm:pt>
    <dgm:pt modelId="{323773D9-F8CB-4CCC-9580-F5DC51D214DD}" type="pres">
      <dgm:prSet presAssocID="{7010ABEB-856F-404F-A985-63727B098E53}" presName="node" presStyleLbl="node1" presStyleIdx="4" presStyleCnt="5">
        <dgm:presLayoutVars>
          <dgm:bulletEnabled val="1"/>
        </dgm:presLayoutVars>
      </dgm:prSet>
      <dgm:spPr/>
      <dgm:t>
        <a:bodyPr/>
        <a:lstStyle/>
        <a:p>
          <a:endParaRPr lang="en-US"/>
        </a:p>
      </dgm:t>
    </dgm:pt>
  </dgm:ptLst>
  <dgm:cxnLst>
    <dgm:cxn modelId="{7DECB340-BD5F-4BFC-AAB8-3186C3E182AE}" srcId="{499EFF6E-02D7-49DD-9074-3079D33128F3}" destId="{F9A42C0E-933D-467B-A68D-E6EF4174630F}" srcOrd="1" destOrd="0" parTransId="{0CBAC3F9-7D5F-4824-91F7-42D4ECCAAA8D}" sibTransId="{C28683CD-5D07-4828-8EA0-C3F3C4D705CB}"/>
    <dgm:cxn modelId="{3DEB6D79-C063-4864-9CB8-498DC4AAAE55}" type="presOf" srcId="{736748A8-BE75-4942-B084-9571BBF21C71}" destId="{2B14175C-045B-4D21-A685-ED42BE0BD08F}" srcOrd="0" destOrd="0" presId="urn:microsoft.com/office/officeart/2005/8/layout/default"/>
    <dgm:cxn modelId="{69A21B6C-1F1F-4EFF-8D2D-E09D13244FAE}" type="presOf" srcId="{7010ABEB-856F-404F-A985-63727B098E53}" destId="{323773D9-F8CB-4CCC-9580-F5DC51D214DD}" srcOrd="0" destOrd="0" presId="urn:microsoft.com/office/officeart/2005/8/layout/default"/>
    <dgm:cxn modelId="{F7E52363-0FC1-4088-9190-B0E830497C56}" srcId="{499EFF6E-02D7-49DD-9074-3079D33128F3}" destId="{58DF695D-DBDC-4D26-9E69-371448BDEBCC}" srcOrd="2" destOrd="0" parTransId="{4A2A1032-96AF-4C98-99DF-064E9480C677}" sibTransId="{0DFE93D5-654D-4824-9943-A63E6043F8D2}"/>
    <dgm:cxn modelId="{4739307E-4B11-48B3-AC46-EF08A4935362}" type="presOf" srcId="{58DF695D-DBDC-4D26-9E69-371448BDEBCC}" destId="{4176442E-1536-4A92-B0B8-F466C16A2677}" srcOrd="0" destOrd="0" presId="urn:microsoft.com/office/officeart/2005/8/layout/default"/>
    <dgm:cxn modelId="{78AB00ED-AA62-496D-9A0A-D74A823DAB68}" srcId="{499EFF6E-02D7-49DD-9074-3079D33128F3}" destId="{7010ABEB-856F-404F-A985-63727B098E53}" srcOrd="4" destOrd="0" parTransId="{0385033A-7162-4033-BE1B-CF7FC61C1BF8}" sibTransId="{7864FDFC-D754-4BF8-A11D-894BE0FF0093}"/>
    <dgm:cxn modelId="{B2563A82-7135-4383-9866-A0AF224969F1}" srcId="{499EFF6E-02D7-49DD-9074-3079D33128F3}" destId="{736748A8-BE75-4942-B084-9571BBF21C71}" srcOrd="0" destOrd="0" parTransId="{7044DD85-4A43-498A-A5B7-A7F8FE0AF5B8}" sibTransId="{23B67D9C-7B8F-40A7-9032-7DBC77039F03}"/>
    <dgm:cxn modelId="{0AD898F7-9C0B-4D82-AC7F-230F56C2291B}" srcId="{499EFF6E-02D7-49DD-9074-3079D33128F3}" destId="{4515FFEE-F7B6-47B9-A056-A355EC488D3C}" srcOrd="3" destOrd="0" parTransId="{1EBC6E42-0B99-4598-927B-57FF1C879267}" sibTransId="{87079815-8719-41CE-8449-4598F47FEA1D}"/>
    <dgm:cxn modelId="{2985D238-4B7E-4D18-A6AC-5C50790F8FA5}" type="presOf" srcId="{4515FFEE-F7B6-47B9-A056-A355EC488D3C}" destId="{C696589A-AB51-4E52-A016-BDB5B9DA0726}" srcOrd="0" destOrd="0" presId="urn:microsoft.com/office/officeart/2005/8/layout/default"/>
    <dgm:cxn modelId="{175061C0-3044-4F6D-A59A-30F8719F3872}" type="presOf" srcId="{499EFF6E-02D7-49DD-9074-3079D33128F3}" destId="{6BA20155-1B45-4E72-9A0E-A3E8365F9251}" srcOrd="0" destOrd="0" presId="urn:microsoft.com/office/officeart/2005/8/layout/default"/>
    <dgm:cxn modelId="{BA79D9FA-9597-4B6D-B8EF-8655CBAA1AC4}" type="presOf" srcId="{F9A42C0E-933D-467B-A68D-E6EF4174630F}" destId="{7D338E56-4B90-4539-B0CD-F7FBE4C4D5D6}" srcOrd="0" destOrd="0" presId="urn:microsoft.com/office/officeart/2005/8/layout/default"/>
    <dgm:cxn modelId="{EFFC9BD7-1DC6-4320-A93A-41D3E0ED8D42}" type="presParOf" srcId="{6BA20155-1B45-4E72-9A0E-A3E8365F9251}" destId="{2B14175C-045B-4D21-A685-ED42BE0BD08F}" srcOrd="0" destOrd="0" presId="urn:microsoft.com/office/officeart/2005/8/layout/default"/>
    <dgm:cxn modelId="{BCC1836B-606F-40CD-B05A-9DA2B639F074}" type="presParOf" srcId="{6BA20155-1B45-4E72-9A0E-A3E8365F9251}" destId="{5B1FF87C-8C49-4BFD-B9D7-FBFCA7BF4A51}" srcOrd="1" destOrd="0" presId="urn:microsoft.com/office/officeart/2005/8/layout/default"/>
    <dgm:cxn modelId="{21F0E130-904D-4842-8D87-C8EC704991AF}" type="presParOf" srcId="{6BA20155-1B45-4E72-9A0E-A3E8365F9251}" destId="{7D338E56-4B90-4539-B0CD-F7FBE4C4D5D6}" srcOrd="2" destOrd="0" presId="urn:microsoft.com/office/officeart/2005/8/layout/default"/>
    <dgm:cxn modelId="{8D8288DD-4C9D-4624-A9ED-2836A1AE4ECE}" type="presParOf" srcId="{6BA20155-1B45-4E72-9A0E-A3E8365F9251}" destId="{D33495E3-D39D-4F9B-B906-486D401FC521}" srcOrd="3" destOrd="0" presId="urn:microsoft.com/office/officeart/2005/8/layout/default"/>
    <dgm:cxn modelId="{ED54B80E-1895-4A85-BDBA-2BD610EB8336}" type="presParOf" srcId="{6BA20155-1B45-4E72-9A0E-A3E8365F9251}" destId="{4176442E-1536-4A92-B0B8-F466C16A2677}" srcOrd="4" destOrd="0" presId="urn:microsoft.com/office/officeart/2005/8/layout/default"/>
    <dgm:cxn modelId="{A418CDB2-B0F3-4450-9DE8-3A3FC62308DE}" type="presParOf" srcId="{6BA20155-1B45-4E72-9A0E-A3E8365F9251}" destId="{21587523-6EBD-4B5D-A0F6-11378AA3FBE5}" srcOrd="5" destOrd="0" presId="urn:microsoft.com/office/officeart/2005/8/layout/default"/>
    <dgm:cxn modelId="{0B5245E6-4AC5-434B-9D91-B5868ACFA484}" type="presParOf" srcId="{6BA20155-1B45-4E72-9A0E-A3E8365F9251}" destId="{C696589A-AB51-4E52-A016-BDB5B9DA0726}" srcOrd="6" destOrd="0" presId="urn:microsoft.com/office/officeart/2005/8/layout/default"/>
    <dgm:cxn modelId="{D0774538-C772-4435-9FC9-EF7B21D9A5E1}" type="presParOf" srcId="{6BA20155-1B45-4E72-9A0E-A3E8365F9251}" destId="{A8EA9A59-8D38-4C02-B8D8-AE23F10D1DB5}" srcOrd="7" destOrd="0" presId="urn:microsoft.com/office/officeart/2005/8/layout/default"/>
    <dgm:cxn modelId="{28FBDE9B-22E9-46AB-8F5C-B7F62C40D09E}" type="presParOf" srcId="{6BA20155-1B45-4E72-9A0E-A3E8365F9251}" destId="{323773D9-F8CB-4CCC-9580-F5DC51D214D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EAE69-24F4-4401-A3B8-CC27BF25FF7F}">
      <dsp:nvSpPr>
        <dsp:cNvPr id="0" name=""/>
        <dsp:cNvSpPr/>
      </dsp:nvSpPr>
      <dsp:spPr>
        <a:xfrm>
          <a:off x="0" y="1698"/>
          <a:ext cx="7213600"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58C436-8169-4F00-9981-A67590627AA2}">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54DC43-BBB6-4D18-A775-49FEBB8A1AAD}">
      <dsp:nvSpPr>
        <dsp:cNvPr id="0" name=""/>
        <dsp:cNvSpPr/>
      </dsp:nvSpPr>
      <dsp:spPr>
        <a:xfrm>
          <a:off x="994536" y="1698"/>
          <a:ext cx="6219063"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lvl="0" algn="l" defTabSz="844550">
            <a:lnSpc>
              <a:spcPct val="90000"/>
            </a:lnSpc>
            <a:spcBef>
              <a:spcPct val="0"/>
            </a:spcBef>
            <a:spcAft>
              <a:spcPct val="35000"/>
            </a:spcAft>
          </a:pPr>
          <a:r>
            <a:rPr lang="en-US" sz="1900" kern="1200" dirty="0"/>
            <a:t>- </a:t>
          </a:r>
          <a:r>
            <a:rPr lang="en-US" sz="1900" kern="1200" dirty="0" smtClean="0"/>
            <a:t>Online Banking systems are critical infrastructure for financial institutions.</a:t>
          </a:r>
          <a:endParaRPr lang="en-US" sz="1900" kern="1200" dirty="0"/>
        </a:p>
      </dsp:txBody>
      <dsp:txXfrm>
        <a:off x="994536" y="1698"/>
        <a:ext cx="6219063" cy="861070"/>
      </dsp:txXfrm>
    </dsp:sp>
    <dsp:sp modelId="{70FED505-4869-4118-99BE-CF1D41D581B3}">
      <dsp:nvSpPr>
        <dsp:cNvPr id="0" name=""/>
        <dsp:cNvSpPr/>
      </dsp:nvSpPr>
      <dsp:spPr>
        <a:xfrm>
          <a:off x="0" y="1078036"/>
          <a:ext cx="7213600"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1094D-3241-4E25-B5F2-93CF45070EB4}">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FFC08B-1589-4348-B630-1C4372999B76}">
      <dsp:nvSpPr>
        <dsp:cNvPr id="0" name=""/>
        <dsp:cNvSpPr/>
      </dsp:nvSpPr>
      <dsp:spPr>
        <a:xfrm>
          <a:off x="994536" y="1078036"/>
          <a:ext cx="6219063"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lvl="0" algn="l" defTabSz="844550">
            <a:lnSpc>
              <a:spcPct val="90000"/>
            </a:lnSpc>
            <a:spcBef>
              <a:spcPct val="0"/>
            </a:spcBef>
            <a:spcAft>
              <a:spcPct val="35000"/>
            </a:spcAft>
          </a:pPr>
          <a:r>
            <a:rPr lang="en-US" sz="1900" kern="1200" dirty="0"/>
            <a:t>- </a:t>
          </a:r>
          <a:r>
            <a:rPr lang="en-US" sz="1900" kern="1200" dirty="0" smtClean="0"/>
            <a:t>Errors or vulnerabilities can lead to significant financial losses, reputational damage, and legal issues</a:t>
          </a:r>
          <a:endParaRPr lang="en-US" sz="1900" kern="1200" dirty="0"/>
        </a:p>
      </dsp:txBody>
      <dsp:txXfrm>
        <a:off x="994536" y="1078036"/>
        <a:ext cx="6219063" cy="861070"/>
      </dsp:txXfrm>
    </dsp:sp>
    <dsp:sp modelId="{82D2E5DF-C37B-479E-9494-B45B6E0F120E}">
      <dsp:nvSpPr>
        <dsp:cNvPr id="0" name=""/>
        <dsp:cNvSpPr/>
      </dsp:nvSpPr>
      <dsp:spPr>
        <a:xfrm>
          <a:off x="0" y="2154374"/>
          <a:ext cx="7213600"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73A60-155C-4998-90AB-9DB55150DFA2}">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2F39BE-ED42-4154-9FC6-ED2738388796}">
      <dsp:nvSpPr>
        <dsp:cNvPr id="0" name=""/>
        <dsp:cNvSpPr/>
      </dsp:nvSpPr>
      <dsp:spPr>
        <a:xfrm>
          <a:off x="994536" y="2154374"/>
          <a:ext cx="6219063"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lvl="0" algn="l" defTabSz="844550">
            <a:lnSpc>
              <a:spcPct val="90000"/>
            </a:lnSpc>
            <a:spcBef>
              <a:spcPct val="0"/>
            </a:spcBef>
            <a:spcAft>
              <a:spcPct val="35000"/>
            </a:spcAft>
          </a:pPr>
          <a:r>
            <a:rPr lang="en-US" sz="1900" kern="1200" dirty="0"/>
            <a:t>- Current software solutions are either too complex or </a:t>
          </a:r>
          <a:r>
            <a:rPr lang="en-US" sz="1900" kern="1200" dirty="0" smtClean="0"/>
            <a:t>too limited</a:t>
          </a:r>
          <a:r>
            <a:rPr lang="en-US" sz="1900" kern="1200" dirty="0"/>
            <a:t>.</a:t>
          </a:r>
        </a:p>
      </dsp:txBody>
      <dsp:txXfrm>
        <a:off x="994536" y="2154374"/>
        <a:ext cx="6219063" cy="861070"/>
      </dsp:txXfrm>
    </dsp:sp>
    <dsp:sp modelId="{028C7DA6-D477-43B5-BD75-08D93860AEC7}">
      <dsp:nvSpPr>
        <dsp:cNvPr id="0" name=""/>
        <dsp:cNvSpPr/>
      </dsp:nvSpPr>
      <dsp:spPr>
        <a:xfrm>
          <a:off x="0" y="3230712"/>
          <a:ext cx="7213600"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FEE7D-AE92-4819-B710-0D7BC2E114E6}">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E1EA1F-E27D-44DD-9789-E1F3205AF962}">
      <dsp:nvSpPr>
        <dsp:cNvPr id="0" name=""/>
        <dsp:cNvSpPr/>
      </dsp:nvSpPr>
      <dsp:spPr>
        <a:xfrm>
          <a:off x="994536" y="3230712"/>
          <a:ext cx="6219063"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lvl="0" algn="l" defTabSz="844550">
            <a:lnSpc>
              <a:spcPct val="90000"/>
            </a:lnSpc>
            <a:spcBef>
              <a:spcPct val="0"/>
            </a:spcBef>
            <a:spcAft>
              <a:spcPct val="35000"/>
            </a:spcAft>
          </a:pPr>
          <a:r>
            <a:rPr lang="en-US" sz="1900" kern="1200" dirty="0"/>
            <a:t>- </a:t>
          </a:r>
          <a:r>
            <a:rPr lang="en-US" sz="1900" kern="1200" dirty="0" smtClean="0"/>
            <a:t>Traditional manual testing methods are time-consuming and prone to human error.</a:t>
          </a:r>
          <a:endParaRPr lang="en-US" sz="1900" kern="1200" dirty="0"/>
        </a:p>
      </dsp:txBody>
      <dsp:txXfrm>
        <a:off x="994536" y="3230712"/>
        <a:ext cx="6219063" cy="861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4175C-045B-4D21-A685-ED42BE0BD08F}">
      <dsp:nvSpPr>
        <dsp:cNvPr id="0" name=""/>
        <dsp:cNvSpPr/>
      </dsp:nvSpPr>
      <dsp:spPr>
        <a:xfrm>
          <a:off x="0" y="439607"/>
          <a:ext cx="3371227" cy="202273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 </a:t>
          </a:r>
          <a:r>
            <a:rPr lang="en-US" sz="1600" kern="1200" dirty="0" smtClean="0"/>
            <a:t>Manual testing involves executing test cases manually without the use of automation tools. Testers interact with the application as end-users to identify any defects or usability issues.</a:t>
          </a:r>
          <a:endParaRPr lang="en-US" sz="1600" kern="1200" dirty="0"/>
        </a:p>
      </dsp:txBody>
      <dsp:txXfrm>
        <a:off x="0" y="439607"/>
        <a:ext cx="3371227" cy="2022736"/>
      </dsp:txXfrm>
    </dsp:sp>
    <dsp:sp modelId="{7D338E56-4B90-4539-B0CD-F7FBE4C4D5D6}">
      <dsp:nvSpPr>
        <dsp:cNvPr id="0" name=""/>
        <dsp:cNvSpPr/>
      </dsp:nvSpPr>
      <dsp:spPr>
        <a:xfrm>
          <a:off x="3708350" y="439607"/>
          <a:ext cx="3371227" cy="202273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 </a:t>
          </a:r>
          <a:r>
            <a:rPr lang="en-US" sz="1600" kern="1200" dirty="0" smtClean="0"/>
            <a:t>One of the core strengths of manual testing is exploratory testing. Testers can use their intuition and experience to explore the application beyond predefined test cases, uncovering hidden issues that automated scripts might miss.</a:t>
          </a:r>
          <a:endParaRPr lang="en-US" sz="1600" kern="1200" dirty="0"/>
        </a:p>
      </dsp:txBody>
      <dsp:txXfrm>
        <a:off x="3708350" y="439607"/>
        <a:ext cx="3371227" cy="2022736"/>
      </dsp:txXfrm>
    </dsp:sp>
    <dsp:sp modelId="{4176442E-1536-4A92-B0B8-F466C16A2677}">
      <dsp:nvSpPr>
        <dsp:cNvPr id="0" name=""/>
        <dsp:cNvSpPr/>
      </dsp:nvSpPr>
      <dsp:spPr>
        <a:xfrm>
          <a:off x="7416701" y="439607"/>
          <a:ext cx="3371227" cy="202273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 </a:t>
          </a:r>
          <a:r>
            <a:rPr lang="en-US" sz="1600" kern="1200" dirty="0" smtClean="0"/>
            <a:t>Manual testing simulates real-world user interactions. Testers can validate workflows and transactions in a way that mimics how users will actually engage with the site, providing insights into usability and functionality.</a:t>
          </a:r>
          <a:endParaRPr lang="en-US" sz="1600" kern="1200" dirty="0"/>
        </a:p>
      </dsp:txBody>
      <dsp:txXfrm>
        <a:off x="7416701" y="439607"/>
        <a:ext cx="3371227" cy="2022736"/>
      </dsp:txXfrm>
    </dsp:sp>
    <dsp:sp modelId="{C696589A-AB51-4E52-A016-BDB5B9DA0726}">
      <dsp:nvSpPr>
        <dsp:cNvPr id="0" name=""/>
        <dsp:cNvSpPr/>
      </dsp:nvSpPr>
      <dsp:spPr>
        <a:xfrm>
          <a:off x="1854175" y="2799467"/>
          <a:ext cx="3371227" cy="202273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 </a:t>
          </a:r>
          <a:r>
            <a:rPr lang="en-US" sz="1600" kern="1200" dirty="0" smtClean="0"/>
            <a:t>Manual testers can provide immediate feedback on issues, allowing for quick resolution. This iterative approach facilitates continuous improvement and collaboration between testing and development teams.</a:t>
          </a:r>
          <a:endParaRPr lang="en-US" sz="1600" kern="1200" dirty="0"/>
        </a:p>
      </dsp:txBody>
      <dsp:txXfrm>
        <a:off x="1854175" y="2799467"/>
        <a:ext cx="3371227" cy="2022736"/>
      </dsp:txXfrm>
    </dsp:sp>
    <dsp:sp modelId="{323773D9-F8CB-4CCC-9580-F5DC51D214DD}">
      <dsp:nvSpPr>
        <dsp:cNvPr id="0" name=""/>
        <dsp:cNvSpPr/>
      </dsp:nvSpPr>
      <dsp:spPr>
        <a:xfrm>
          <a:off x="5562525" y="2799467"/>
          <a:ext cx="3371227" cy="202273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 </a:t>
          </a:r>
          <a:r>
            <a:rPr lang="en-US" sz="1600" kern="1200" dirty="0" smtClean="0"/>
            <a:t>For projects like our demo bank website, which may undergo frequent changes during initial phases, manual testing can be more cost-effective. It allows for flexibility in adapting to changes without the overhead of maintaining automated scripts.</a:t>
          </a:r>
          <a:endParaRPr lang="en-US" sz="1600" kern="1200" dirty="0"/>
        </a:p>
      </dsp:txBody>
      <dsp:txXfrm>
        <a:off x="5562525" y="2799467"/>
        <a:ext cx="3371227" cy="20227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714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151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5971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077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5454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6533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43224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844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109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710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400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36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9614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081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745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181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497465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E9B2C363-41DC-3855-267A-88F681888BC3}"/>
              </a:ext>
            </a:extLst>
          </p:cNvPr>
          <p:cNvPicPr>
            <a:picLocks noChangeAspect="1"/>
          </p:cNvPicPr>
          <p:nvPr/>
        </p:nvPicPr>
        <p:blipFill>
          <a:blip r:embed="rId2"/>
          <a:srcRect l="4682" r="37487" b="-2"/>
          <a:stretch/>
        </p:blipFill>
        <p:spPr>
          <a:xfrm>
            <a:off x="4726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815687" y="533358"/>
            <a:ext cx="4276106" cy="2369093"/>
          </a:xfrm>
        </p:spPr>
        <p:txBody>
          <a:bodyPr>
            <a:normAutofit/>
          </a:bodyPr>
          <a:lstStyle/>
          <a:p>
            <a:pPr algn="ctr">
              <a:lnSpc>
                <a:spcPct val="90000"/>
              </a:lnSpc>
            </a:pPr>
            <a:r>
              <a:rPr lang="en-US" sz="3300" dirty="0"/>
              <a:t>Rigorous Testing for Robust </a:t>
            </a:r>
            <a:r>
              <a:rPr lang="en-US" sz="3300" dirty="0" smtClean="0"/>
              <a:t>Demo Online Banking</a:t>
            </a:r>
            <a:endParaRPr lang="en-US" sz="3300" dirty="0"/>
          </a:p>
        </p:txBody>
      </p:sp>
      <p:sp>
        <p:nvSpPr>
          <p:cNvPr id="3" name="Subtitle 2"/>
          <p:cNvSpPr>
            <a:spLocks noGrp="1"/>
          </p:cNvSpPr>
          <p:nvPr>
            <p:ph type="subTitle" idx="1"/>
          </p:nvPr>
        </p:nvSpPr>
        <p:spPr>
          <a:xfrm>
            <a:off x="815687" y="4226323"/>
            <a:ext cx="3059791" cy="1712659"/>
          </a:xfrm>
        </p:spPr>
        <p:txBody>
          <a:bodyPr>
            <a:noAutofit/>
          </a:bodyPr>
          <a:lstStyle/>
          <a:p>
            <a:pPr algn="l"/>
            <a:r>
              <a:rPr lang="en-US" sz="1600" dirty="0" smtClean="0"/>
              <a:t>1) </a:t>
            </a:r>
            <a:r>
              <a:rPr lang="en-US" sz="1600" dirty="0" err="1" smtClean="0"/>
              <a:t>Basma</a:t>
            </a:r>
            <a:r>
              <a:rPr lang="en-US" sz="1600" dirty="0" smtClean="0"/>
              <a:t> Ahmed</a:t>
            </a:r>
          </a:p>
          <a:p>
            <a:pPr algn="l"/>
            <a:r>
              <a:rPr lang="en-US" sz="1600" dirty="0" smtClean="0"/>
              <a:t>2) </a:t>
            </a:r>
            <a:r>
              <a:rPr lang="en-US" sz="1600" dirty="0" err="1" smtClean="0"/>
              <a:t>MennatAllah</a:t>
            </a:r>
            <a:r>
              <a:rPr lang="en-US" sz="1600" dirty="0" smtClean="0"/>
              <a:t> Ahmed</a:t>
            </a:r>
          </a:p>
          <a:p>
            <a:pPr algn="l"/>
            <a:r>
              <a:rPr lang="en-US" sz="1600" dirty="0" smtClean="0"/>
              <a:t>3) Mohamad </a:t>
            </a:r>
            <a:r>
              <a:rPr lang="en-US" sz="1600" dirty="0" err="1" smtClean="0"/>
              <a:t>Magdy</a:t>
            </a:r>
            <a:endParaRPr lang="en-US" sz="1600" dirty="0" smtClean="0"/>
          </a:p>
          <a:p>
            <a:pPr algn="l"/>
            <a:r>
              <a:rPr lang="en-US" sz="1600" dirty="0" smtClean="0"/>
              <a:t>4) </a:t>
            </a:r>
            <a:r>
              <a:rPr lang="en-US" sz="1600" dirty="0" err="1" smtClean="0"/>
              <a:t>Walaa</a:t>
            </a:r>
            <a:r>
              <a:rPr lang="en-US" sz="1600" dirty="0" smtClean="0"/>
              <a:t> </a:t>
            </a:r>
            <a:r>
              <a:rPr lang="en-US" sz="1600" dirty="0" err="1" smtClean="0"/>
              <a:t>Elsayed</a:t>
            </a:r>
            <a:endParaRPr lang="en-US" sz="1600" dirty="0" smtClean="0"/>
          </a:p>
          <a:p>
            <a:pPr algn="l"/>
            <a:r>
              <a:rPr lang="en-US" sz="1600" dirty="0" smtClean="0"/>
              <a:t>5) </a:t>
            </a:r>
            <a:r>
              <a:rPr lang="en-US" sz="1600" dirty="0" err="1" smtClean="0"/>
              <a:t>Ziad</a:t>
            </a:r>
            <a:r>
              <a:rPr lang="en-US" sz="1600" dirty="0" smtClean="0"/>
              <a:t> Mohamad</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620" y="40267"/>
            <a:ext cx="3195258" cy="1200293"/>
          </a:xfrm>
        </p:spPr>
        <p:txBody>
          <a:bodyPr anchor="ctr">
            <a:normAutofit/>
          </a:bodyPr>
          <a:lstStyle/>
          <a:p>
            <a:r>
              <a:rPr lang="en-US" sz="4400" b="1" dirty="0"/>
              <a:t>Conclusion</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4280" y="1836794"/>
            <a:ext cx="3649362" cy="3880773"/>
          </a:xfrm>
        </p:spPr>
        <p:txBody>
          <a:bodyPr/>
          <a:lstStyle/>
          <a:p>
            <a:pPr marL="0" indent="0">
              <a:buNone/>
            </a:pPr>
            <a:r>
              <a:rPr lang="en-US" dirty="0"/>
              <a:t>In conclusion, our testing process for the demo bank website is a crucial element in delivering a high-quality, secure, and user-friendly banking platform. Throughout this presentation, we’ve explored:</a:t>
            </a:r>
          </a:p>
        </p:txBody>
      </p:sp>
      <p:sp>
        <p:nvSpPr>
          <p:cNvPr id="23" name="TextBox 22"/>
          <p:cNvSpPr txBox="1"/>
          <p:nvPr/>
        </p:nvSpPr>
        <p:spPr>
          <a:xfrm>
            <a:off x="5789500" y="320842"/>
            <a:ext cx="6258120" cy="6186309"/>
          </a:xfrm>
          <a:prstGeom prst="rect">
            <a:avLst/>
          </a:prstGeom>
          <a:noFill/>
        </p:spPr>
        <p:txBody>
          <a:bodyPr wrap="square" rtlCol="0">
            <a:spAutoFit/>
          </a:bodyPr>
          <a:lstStyle/>
          <a:p>
            <a:r>
              <a:rPr lang="en-US" dirty="0" smtClean="0"/>
              <a:t>The Problem: Highlighting why we choose a demo bank to test.</a:t>
            </a:r>
          </a:p>
          <a:p>
            <a:endParaRPr lang="en-US" dirty="0"/>
          </a:p>
          <a:p>
            <a:r>
              <a:rPr lang="en-US" dirty="0" smtClean="0"/>
              <a:t>Objectives </a:t>
            </a:r>
            <a:r>
              <a:rPr lang="en-US" dirty="0"/>
              <a:t>of Testing: We outlined how our testing efforts focus on ensuring functionality, enhancing security, improving user experience, and adhering to compliance standards.</a:t>
            </a:r>
          </a:p>
          <a:p>
            <a:endParaRPr lang="en-US" dirty="0"/>
          </a:p>
          <a:p>
            <a:r>
              <a:rPr lang="en-US" dirty="0"/>
              <a:t>Testing Methodologies: We discussed the importance of </a:t>
            </a:r>
            <a:r>
              <a:rPr lang="en-US" dirty="0" smtClean="0"/>
              <a:t>manual testing</a:t>
            </a:r>
            <a:r>
              <a:rPr lang="en-US" dirty="0"/>
              <a:t>, highlighting </a:t>
            </a:r>
            <a:r>
              <a:rPr lang="en-US" dirty="0" smtClean="0"/>
              <a:t>its </a:t>
            </a:r>
            <a:r>
              <a:rPr lang="en-US" dirty="0" err="1" smtClean="0"/>
              <a:t>strenghs</a:t>
            </a:r>
            <a:r>
              <a:rPr lang="en-US" dirty="0" smtClean="0"/>
              <a:t>.</a:t>
            </a:r>
            <a:endParaRPr lang="en-US" dirty="0"/>
          </a:p>
          <a:p>
            <a:endParaRPr lang="en-US" dirty="0"/>
          </a:p>
          <a:p>
            <a:r>
              <a:rPr lang="en-US" dirty="0"/>
              <a:t>Test Scenarios: We provided an overview of key test scenarios designed to validate critical functionalities, ensuring that users can perform essential tasks seamlessly.</a:t>
            </a:r>
          </a:p>
          <a:p>
            <a:endParaRPr lang="en-US" dirty="0"/>
          </a:p>
          <a:p>
            <a:r>
              <a:rPr lang="en-US" dirty="0"/>
              <a:t>Testing Process: Our structured approach to testing, from planning to execution and reporting, ensures thorough coverage and effective identification of issues.</a:t>
            </a:r>
          </a:p>
          <a:p>
            <a:endParaRPr lang="en-US" dirty="0"/>
          </a:p>
          <a:p>
            <a:r>
              <a:rPr lang="en-US" dirty="0"/>
              <a:t>Case Studies: Real-world examples illustrated the direct impact of our testing efforts, showcasing our ability to identify and resolve issues effectively.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37789" y="3080086"/>
            <a:ext cx="7648121" cy="1099457"/>
          </a:xfrm>
        </p:spPr>
        <p:txBody>
          <a:bodyPr>
            <a:normAutofit/>
          </a:bodyPr>
          <a:lstStyle/>
          <a:p>
            <a:r>
              <a:rPr dirty="0"/>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89200" y="609601"/>
            <a:ext cx="7648121" cy="1099457"/>
          </a:xfrm>
        </p:spPr>
        <p:txBody>
          <a:bodyPr>
            <a:normAutofit/>
          </a:bodyPr>
          <a:lstStyle/>
          <a:p>
            <a:pPr>
              <a:lnSpc>
                <a:spcPct val="90000"/>
              </a:lnSpc>
            </a:pPr>
            <a:r>
              <a:rPr dirty="0"/>
              <a:t>The </a:t>
            </a:r>
            <a:r>
              <a:rPr lang="en-US" dirty="0" smtClean="0"/>
              <a:t>Problem</a:t>
            </a:r>
            <a:endParaRPr lang="en-US" dirty="0"/>
          </a:p>
        </p:txBody>
      </p:sp>
      <p:graphicFrame>
        <p:nvGraphicFramePr>
          <p:cNvPr id="5" name="Content Placeholder 2">
            <a:extLst>
              <a:ext uri="{FF2B5EF4-FFF2-40B4-BE49-F238E27FC236}">
                <a16:creationId xmlns:a16="http://schemas.microsoft.com/office/drawing/2014/main" id="{A5B14522-E39A-C292-F258-EB047C2DCFCD}"/>
              </a:ext>
            </a:extLst>
          </p:cNvPr>
          <p:cNvGraphicFramePr>
            <a:graphicFrameLocks noGrp="1"/>
          </p:cNvGraphicFramePr>
          <p:nvPr>
            <p:ph idx="1"/>
            <p:extLst>
              <p:ext uri="{D42A27DB-BD31-4B8C-83A1-F6EECF244321}">
                <p14:modId xmlns:p14="http://schemas.microsoft.com/office/powerpoint/2010/main" val="4089430166"/>
              </p:ext>
            </p:extLst>
          </p:nvPr>
        </p:nvGraphicFramePr>
        <p:xfrm>
          <a:off x="2489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dirty="0" smtClean="0"/>
              <a:t>Introduc</a:t>
            </a:r>
            <a:r>
              <a:rPr lang="en-US" dirty="0" smtClean="0"/>
              <a:t>tion</a:t>
            </a:r>
            <a:r>
              <a:rPr dirty="0" smtClean="0"/>
              <a:t> [</a:t>
            </a:r>
            <a:r>
              <a:rPr lang="en-US" dirty="0" smtClean="0"/>
              <a:t>Digital Bank Demo</a:t>
            </a:r>
            <a:r>
              <a:rPr dirty="0" smtClean="0"/>
              <a:t>]</a:t>
            </a:r>
            <a:endParaRPr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p:txBody>
          <a:bodyPr/>
          <a:lstStyle/>
          <a:p>
            <a:r>
              <a:rPr lang="en-US" dirty="0"/>
              <a:t>In an age where digital banking is becoming the norm, ensuring the reliability and security of online banking platforms is paramount. Our project focuses on testing a demo bank website, which simulates real banking functionalities while providing a safe environment for users to explore</a:t>
            </a:r>
            <a:r>
              <a:rPr lang="en-US" dirty="0" smtClean="0"/>
              <a:t>.</a:t>
            </a:r>
          </a:p>
          <a:p>
            <a:pPr marL="0" indent="0">
              <a:buNone/>
            </a:pPr>
            <a:endParaRPr lang="en-US" dirty="0" smtClean="0"/>
          </a:p>
          <a:p>
            <a:r>
              <a:rPr lang="en-US" dirty="0"/>
              <a:t>We will delve into our objectives, the test scenarios we've developed, the tools we utilized, and the benefits of our testing efforts. By the end of this presentation, you will have a clear understanding of how thorough testing can enhance user experience and build trust in digital banking solutions.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reaching for a paper on a table full of paper and sticky notes">
            <a:extLst>
              <a:ext uri="{FF2B5EF4-FFF2-40B4-BE49-F238E27FC236}">
                <a16:creationId xmlns:a16="http://schemas.microsoft.com/office/drawing/2014/main" id="{D0F16092-EEEB-79F7-67D3-5A76305A0F27}"/>
              </a:ext>
            </a:extLst>
          </p:cNvPr>
          <p:cNvPicPr>
            <a:picLocks noChangeAspect="1"/>
          </p:cNvPicPr>
          <p:nvPr/>
        </p:nvPicPr>
        <p:blipFill>
          <a:blip r:embed="rId2"/>
          <a:srcRect l="10949" r="1194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677333" y="609600"/>
            <a:ext cx="3851123" cy="1320800"/>
          </a:xfrm>
        </p:spPr>
        <p:txBody>
          <a:bodyPr>
            <a:normAutofit/>
          </a:bodyPr>
          <a:lstStyle/>
          <a:p>
            <a:r>
              <a:rPr lang="en-US" dirty="0" smtClean="0"/>
              <a:t>Objectives of Testing</a:t>
            </a:r>
            <a:endParaRPr dirty="0"/>
          </a:p>
        </p:txBody>
      </p:sp>
      <p:sp>
        <p:nvSpPr>
          <p:cNvPr id="3" name="Content Placeholder 2"/>
          <p:cNvSpPr>
            <a:spLocks noGrp="1"/>
          </p:cNvSpPr>
          <p:nvPr>
            <p:ph idx="1"/>
          </p:nvPr>
        </p:nvSpPr>
        <p:spPr>
          <a:xfrm>
            <a:off x="336883" y="2160589"/>
            <a:ext cx="5245769" cy="3880773"/>
          </a:xfrm>
        </p:spPr>
        <p:txBody>
          <a:bodyPr>
            <a:normAutofit/>
          </a:bodyPr>
          <a:lstStyle/>
          <a:p>
            <a:pPr>
              <a:lnSpc>
                <a:spcPct val="90000"/>
              </a:lnSpc>
            </a:pPr>
            <a:r>
              <a:rPr lang="en-US" sz="1600" b="1" dirty="0"/>
              <a:t>Ensuring Functionality</a:t>
            </a:r>
            <a:r>
              <a:rPr lang="en-US" sz="1600" dirty="0"/>
              <a:t>:</a:t>
            </a:r>
            <a:br>
              <a:rPr lang="en-US" sz="1600" dirty="0"/>
            </a:br>
            <a:r>
              <a:rPr lang="en-US" sz="1600" dirty="0"/>
              <a:t>We aim to verify that all features—such as registration, fund transfers, and account management—work as intended. This ensures users can navigate and utilize the platform without issues</a:t>
            </a:r>
            <a:r>
              <a:rPr lang="en-US" sz="1600" dirty="0" smtClean="0"/>
              <a:t>.</a:t>
            </a:r>
          </a:p>
          <a:p>
            <a:pPr>
              <a:lnSpc>
                <a:spcPct val="90000"/>
              </a:lnSpc>
            </a:pPr>
            <a:r>
              <a:rPr lang="en-US" sz="1600" b="1" dirty="0"/>
              <a:t>Improving User Experience</a:t>
            </a:r>
            <a:r>
              <a:rPr lang="en-US" sz="1600" dirty="0"/>
              <a:t>:</a:t>
            </a:r>
            <a:br>
              <a:rPr lang="en-US" sz="1600" dirty="0"/>
            </a:br>
            <a:r>
              <a:rPr lang="en-US" sz="1600" dirty="0"/>
              <a:t>A seamless user experience is vital for customer satisfaction. We will test the website’s usability, ensuring intuitive navigation and a responsive design that meets user needs</a:t>
            </a:r>
            <a:r>
              <a:rPr lang="en-US" sz="1600" dirty="0" smtClean="0"/>
              <a:t>.</a:t>
            </a:r>
          </a:p>
          <a:p>
            <a:pPr>
              <a:lnSpc>
                <a:spcPct val="90000"/>
              </a:lnSpc>
            </a:pPr>
            <a:r>
              <a:rPr lang="en-US" sz="1600" b="1" dirty="0"/>
              <a:t>Facilitating Future Development</a:t>
            </a:r>
            <a:r>
              <a:rPr lang="en-US" sz="1600" dirty="0"/>
              <a:t>:</a:t>
            </a:r>
            <a:br>
              <a:rPr lang="en-US" sz="1600" dirty="0"/>
            </a:br>
            <a:r>
              <a:rPr lang="en-US" sz="1600" dirty="0"/>
              <a:t>By identifying bugs and areas for improvement early, our testing process will help streamline future development, allowing for faster enhancements and updates.</a:t>
            </a:r>
            <a:endParaRPr lang="en-US" sz="1500"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31896C80-2069-4431-9C19-83B9137344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BF120A21-0841-4823-B0C4-28AEBCEF9B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DBB05BAE-BBD3-4289-899F-A6851503C6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dirty="0"/>
              <a:t>Why Choose </a:t>
            </a:r>
            <a:r>
              <a:rPr dirty="0" smtClean="0"/>
              <a:t>[</a:t>
            </a:r>
            <a:r>
              <a:rPr lang="en-US" dirty="0"/>
              <a:t>Manual Testing</a:t>
            </a:r>
            <a:r>
              <a:rPr dirty="0" smtClean="0"/>
              <a:t>]?</a:t>
            </a:r>
            <a:endParaRPr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CF061026-66F5-15A9-9E14-E0CF8086ACF9}"/>
              </a:ext>
            </a:extLst>
          </p:cNvPr>
          <p:cNvGraphicFramePr>
            <a:graphicFrameLocks noGrp="1"/>
          </p:cNvGraphicFramePr>
          <p:nvPr>
            <p:ph idx="1"/>
            <p:extLst>
              <p:ext uri="{D42A27DB-BD31-4B8C-83A1-F6EECF244321}">
                <p14:modId xmlns:p14="http://schemas.microsoft.com/office/powerpoint/2010/main" val="2830566609"/>
              </p:ext>
            </p:extLst>
          </p:nvPr>
        </p:nvGraphicFramePr>
        <p:xfrm>
          <a:off x="842597" y="1379620"/>
          <a:ext cx="10787929" cy="526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6636" y="0"/>
            <a:ext cx="10197494" cy="1099457"/>
          </a:xfrm>
        </p:spPr>
        <p:txBody>
          <a:bodyPr>
            <a:normAutofit/>
          </a:bodyPr>
          <a:lstStyle/>
          <a:p>
            <a:r>
              <a:rPr lang="en-US" dirty="0" smtClean="0"/>
              <a:t>Test Scenarios Overview</a:t>
            </a:r>
            <a:endParaRPr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842596" y="737936"/>
            <a:ext cx="5170277" cy="5293409"/>
          </a:xfrm>
        </p:spPr>
        <p:txBody>
          <a:bodyPr>
            <a:normAutofit lnSpcReduction="10000"/>
          </a:bodyPr>
          <a:lstStyle/>
          <a:p>
            <a:pPr marL="0" indent="0">
              <a:buNone/>
            </a:pPr>
            <a:r>
              <a:rPr lang="en-US" b="1" dirty="0" smtClean="0">
                <a:solidFill>
                  <a:schemeClr val="accent5">
                    <a:lumMod val="60000"/>
                    <a:lumOff val="40000"/>
                  </a:schemeClr>
                </a:solidFill>
              </a:rPr>
              <a:t>User Registration</a:t>
            </a:r>
            <a:endParaRPr lang="en-US" b="1" dirty="0">
              <a:solidFill>
                <a:schemeClr val="accent5">
                  <a:lumMod val="60000"/>
                  <a:lumOff val="40000"/>
                </a:schemeClr>
              </a:solidFill>
            </a:endParaRPr>
          </a:p>
          <a:p>
            <a:r>
              <a:rPr lang="en-US" dirty="0"/>
              <a:t>Objective: </a:t>
            </a:r>
            <a:r>
              <a:rPr lang="en-US" dirty="0" smtClean="0"/>
              <a:t>Verify that new users can successfully register.</a:t>
            </a:r>
          </a:p>
          <a:p>
            <a:r>
              <a:rPr lang="en-US" dirty="0" smtClean="0"/>
              <a:t>Key Tests:</a:t>
            </a:r>
          </a:p>
          <a:p>
            <a:pPr marL="0" indent="0">
              <a:buNone/>
            </a:pPr>
            <a:r>
              <a:rPr lang="en-US" dirty="0" smtClean="0"/>
              <a:t>	Valid input scenarios (all fields correct).</a:t>
            </a:r>
          </a:p>
          <a:p>
            <a:pPr marL="0" indent="0">
              <a:buNone/>
            </a:pPr>
            <a:r>
              <a:rPr lang="en-US" dirty="0" smtClean="0"/>
              <a:t>	Invalid input scenarios (existing email, 	weak password).</a:t>
            </a:r>
          </a:p>
          <a:p>
            <a:pPr marL="0" indent="0">
              <a:buNone/>
            </a:pPr>
            <a:endParaRPr lang="en-US" dirty="0" smtClean="0"/>
          </a:p>
          <a:p>
            <a:pPr marL="0" indent="0">
              <a:buNone/>
            </a:pPr>
            <a:r>
              <a:rPr lang="en-US" b="1" dirty="0" smtClean="0">
                <a:solidFill>
                  <a:schemeClr val="accent5">
                    <a:lumMod val="60000"/>
                    <a:lumOff val="40000"/>
                  </a:schemeClr>
                </a:solidFill>
              </a:rPr>
              <a:t>Savings </a:t>
            </a:r>
            <a:r>
              <a:rPr lang="en-US" b="1" dirty="0">
                <a:solidFill>
                  <a:schemeClr val="accent5">
                    <a:lumMod val="60000"/>
                    <a:lumOff val="40000"/>
                  </a:schemeClr>
                </a:solidFill>
              </a:rPr>
              <a:t>Account </a:t>
            </a:r>
            <a:r>
              <a:rPr lang="en-US" b="1" dirty="0" smtClean="0">
                <a:solidFill>
                  <a:schemeClr val="accent5">
                    <a:lumMod val="60000"/>
                    <a:lumOff val="40000"/>
                  </a:schemeClr>
                </a:solidFill>
              </a:rPr>
              <a:t>Operations</a:t>
            </a:r>
            <a:endParaRPr lang="en-US" b="1" dirty="0">
              <a:solidFill>
                <a:schemeClr val="accent5">
                  <a:lumMod val="60000"/>
                  <a:lumOff val="40000"/>
                </a:schemeClr>
              </a:solidFill>
            </a:endParaRPr>
          </a:p>
          <a:p>
            <a:r>
              <a:rPr lang="en-US" dirty="0"/>
              <a:t>Objective: Test the functionalities associated with savings </a:t>
            </a:r>
            <a:r>
              <a:rPr lang="en-US" dirty="0" smtClean="0"/>
              <a:t>accounts.</a:t>
            </a:r>
            <a:endParaRPr lang="en-US" dirty="0"/>
          </a:p>
          <a:p>
            <a:r>
              <a:rPr lang="en-US" dirty="0"/>
              <a:t>Key Tests:</a:t>
            </a:r>
          </a:p>
          <a:p>
            <a:pPr marL="0" indent="0">
              <a:buNone/>
            </a:pPr>
            <a:r>
              <a:rPr lang="en-US" dirty="0"/>
              <a:t>	Creation of savings accounts.</a:t>
            </a:r>
          </a:p>
          <a:p>
            <a:pPr marL="0" indent="0">
              <a:buNone/>
            </a:pPr>
            <a:r>
              <a:rPr lang="en-US" dirty="0" smtClean="0"/>
              <a:t>	Interest </a:t>
            </a:r>
            <a:r>
              <a:rPr lang="en-US" dirty="0"/>
              <a:t>calculation verification and </a:t>
            </a:r>
            <a:r>
              <a:rPr lang="en-US" dirty="0" smtClean="0"/>
              <a:t>	withdrawals</a:t>
            </a:r>
            <a:r>
              <a:rPr lang="en-US" dirty="0"/>
              <a:t>.</a:t>
            </a:r>
          </a:p>
        </p:txBody>
      </p:sp>
      <p:sp>
        <p:nvSpPr>
          <p:cNvPr id="8" name="Content Placeholder 2"/>
          <p:cNvSpPr txBox="1">
            <a:spLocks/>
          </p:cNvSpPr>
          <p:nvPr/>
        </p:nvSpPr>
        <p:spPr>
          <a:xfrm>
            <a:off x="6292931" y="737936"/>
            <a:ext cx="5450336" cy="59997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solidFill>
                  <a:schemeClr val="accent5">
                    <a:lumMod val="60000"/>
                    <a:lumOff val="40000"/>
                  </a:schemeClr>
                </a:solidFill>
              </a:rPr>
              <a:t>Checking Account </a:t>
            </a:r>
            <a:r>
              <a:rPr lang="en-US" b="1" dirty="0" smtClean="0">
                <a:solidFill>
                  <a:schemeClr val="accent5">
                    <a:lumMod val="60000"/>
                    <a:lumOff val="40000"/>
                  </a:schemeClr>
                </a:solidFill>
              </a:rPr>
              <a:t>Management</a:t>
            </a:r>
            <a:endParaRPr lang="en-US" dirty="0" smtClean="0">
              <a:solidFill>
                <a:schemeClr val="tx1"/>
              </a:solidFill>
            </a:endParaRPr>
          </a:p>
          <a:p>
            <a:r>
              <a:rPr lang="en-US" dirty="0" smtClean="0"/>
              <a:t>Objective</a:t>
            </a:r>
            <a:r>
              <a:rPr lang="en-US" dirty="0"/>
              <a:t>: Validate functionalities related to checking </a:t>
            </a:r>
            <a:r>
              <a:rPr lang="en-US" dirty="0" smtClean="0"/>
              <a:t>accounts.</a:t>
            </a:r>
          </a:p>
          <a:p>
            <a:r>
              <a:rPr lang="en-US" dirty="0" smtClean="0"/>
              <a:t>Key Tests:</a:t>
            </a:r>
          </a:p>
          <a:p>
            <a:pPr marL="0" indent="0">
              <a:buNone/>
            </a:pPr>
            <a:r>
              <a:rPr lang="en-US" dirty="0"/>
              <a:t>	Successful balance inquiries.</a:t>
            </a:r>
          </a:p>
          <a:p>
            <a:pPr marL="0" indent="0">
              <a:buNone/>
            </a:pPr>
            <a:r>
              <a:rPr lang="en-US" dirty="0" smtClean="0"/>
              <a:t>	Accurate </a:t>
            </a:r>
            <a:r>
              <a:rPr lang="en-US" dirty="0"/>
              <a:t>display of transaction history</a:t>
            </a:r>
            <a:r>
              <a:rPr lang="en-US" dirty="0" smtClean="0"/>
              <a:t>.</a:t>
            </a:r>
          </a:p>
          <a:p>
            <a:pPr marL="0" indent="0">
              <a:buNone/>
            </a:pPr>
            <a:endParaRPr lang="en-US" dirty="0"/>
          </a:p>
          <a:p>
            <a:pPr marL="0" indent="0">
              <a:buNone/>
            </a:pPr>
            <a:r>
              <a:rPr lang="en-US" b="1" dirty="0">
                <a:solidFill>
                  <a:schemeClr val="accent5">
                    <a:lumMod val="60000"/>
                    <a:lumOff val="40000"/>
                  </a:schemeClr>
                </a:solidFill>
              </a:rPr>
              <a:t>Deposit </a:t>
            </a:r>
            <a:r>
              <a:rPr lang="en-US" b="1" dirty="0" smtClean="0">
                <a:solidFill>
                  <a:schemeClr val="accent5">
                    <a:lumMod val="60000"/>
                    <a:lumOff val="40000"/>
                  </a:schemeClr>
                </a:solidFill>
              </a:rPr>
              <a:t>Functionality</a:t>
            </a:r>
            <a:endParaRPr lang="en-US" dirty="0">
              <a:solidFill>
                <a:schemeClr val="tx1"/>
              </a:solidFill>
            </a:endParaRPr>
          </a:p>
          <a:p>
            <a:r>
              <a:rPr lang="en-US" dirty="0"/>
              <a:t>Objective: Confirm that deposits can be made </a:t>
            </a:r>
            <a:r>
              <a:rPr lang="en-US" dirty="0" smtClean="0"/>
              <a:t>correctly.</a:t>
            </a:r>
            <a:endParaRPr lang="en-US" dirty="0"/>
          </a:p>
          <a:p>
            <a:r>
              <a:rPr lang="en-US" dirty="0"/>
              <a:t>Key Tests:</a:t>
            </a:r>
          </a:p>
          <a:p>
            <a:pPr marL="0" indent="0">
              <a:buNone/>
            </a:pPr>
            <a:r>
              <a:rPr lang="en-US" dirty="0"/>
              <a:t>	Successful deposit with valid amounts.</a:t>
            </a:r>
          </a:p>
          <a:p>
            <a:pPr marL="0" indent="0">
              <a:buNone/>
            </a:pPr>
            <a:r>
              <a:rPr lang="en-US" dirty="0" smtClean="0"/>
              <a:t>	Handling </a:t>
            </a:r>
            <a:r>
              <a:rPr lang="en-US" dirty="0"/>
              <a:t>invalid amounts or unsupported </a:t>
            </a:r>
            <a:r>
              <a:rPr lang="en-US" dirty="0" smtClean="0"/>
              <a:t>	deposit </a:t>
            </a:r>
            <a:r>
              <a:rPr lang="en-US" dirty="0"/>
              <a:t>methods.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6636" y="0"/>
            <a:ext cx="10197494" cy="1099457"/>
          </a:xfrm>
        </p:spPr>
        <p:txBody>
          <a:bodyPr>
            <a:normAutofit/>
          </a:bodyPr>
          <a:lstStyle/>
          <a:p>
            <a:r>
              <a:rPr lang="en-US" dirty="0" smtClean="0"/>
              <a:t>Test Scenarios Overview</a:t>
            </a:r>
            <a:endParaRPr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842596" y="737936"/>
            <a:ext cx="5170277" cy="5999747"/>
          </a:xfrm>
        </p:spPr>
        <p:txBody>
          <a:bodyPr>
            <a:normAutofit/>
          </a:bodyPr>
          <a:lstStyle/>
          <a:p>
            <a:pPr marL="0" indent="0">
              <a:buNone/>
            </a:pPr>
            <a:r>
              <a:rPr lang="en-US" b="1" dirty="0">
                <a:solidFill>
                  <a:schemeClr val="accent5">
                    <a:lumMod val="60000"/>
                    <a:lumOff val="40000"/>
                  </a:schemeClr>
                </a:solidFill>
              </a:rPr>
              <a:t>Withdrawal </a:t>
            </a:r>
            <a:r>
              <a:rPr lang="en-US" b="1" dirty="0" smtClean="0">
                <a:solidFill>
                  <a:schemeClr val="accent5">
                    <a:lumMod val="60000"/>
                    <a:lumOff val="40000"/>
                  </a:schemeClr>
                </a:solidFill>
              </a:rPr>
              <a:t>Process</a:t>
            </a:r>
            <a:endParaRPr lang="en-US" b="1" dirty="0">
              <a:solidFill>
                <a:schemeClr val="accent5">
                  <a:lumMod val="60000"/>
                  <a:lumOff val="40000"/>
                </a:schemeClr>
              </a:solidFill>
            </a:endParaRPr>
          </a:p>
          <a:p>
            <a:r>
              <a:rPr lang="en-US" dirty="0"/>
              <a:t>Objective: Ensure users can withdraw funds as intended.</a:t>
            </a:r>
          </a:p>
          <a:p>
            <a:r>
              <a:rPr lang="en-US" dirty="0"/>
              <a:t>Key Tests:</a:t>
            </a:r>
          </a:p>
          <a:p>
            <a:pPr marL="0" indent="0">
              <a:buNone/>
            </a:pPr>
            <a:r>
              <a:rPr lang="en-US" dirty="0"/>
              <a:t>	Successful withdrawals under various </a:t>
            </a:r>
            <a:r>
              <a:rPr lang="en-US" dirty="0" smtClean="0"/>
              <a:t>	scenarios</a:t>
            </a:r>
            <a:r>
              <a:rPr lang="en-US" dirty="0"/>
              <a:t>.</a:t>
            </a:r>
          </a:p>
          <a:p>
            <a:pPr marL="0" indent="0">
              <a:buNone/>
            </a:pPr>
            <a:r>
              <a:rPr lang="en-US" dirty="0" smtClean="0"/>
              <a:t>	Error </a:t>
            </a:r>
            <a:r>
              <a:rPr lang="en-US" dirty="0"/>
              <a:t>handling for exceeding limits.</a:t>
            </a:r>
          </a:p>
          <a:p>
            <a:pPr marL="0" indent="0">
              <a:buNone/>
            </a:pPr>
            <a:endParaRPr lang="en-US" dirty="0"/>
          </a:p>
          <a:p>
            <a:pPr marL="0" indent="0">
              <a:buNone/>
            </a:pPr>
            <a:r>
              <a:rPr lang="en-US" b="1" dirty="0">
                <a:solidFill>
                  <a:schemeClr val="accent5">
                    <a:lumMod val="60000"/>
                    <a:lumOff val="40000"/>
                  </a:schemeClr>
                </a:solidFill>
              </a:rPr>
              <a:t>Homepage </a:t>
            </a:r>
            <a:r>
              <a:rPr lang="en-US" b="1" dirty="0" smtClean="0">
                <a:solidFill>
                  <a:schemeClr val="accent5">
                    <a:lumMod val="60000"/>
                    <a:lumOff val="40000"/>
                  </a:schemeClr>
                </a:solidFill>
              </a:rPr>
              <a:t>Functionality</a:t>
            </a:r>
            <a:endParaRPr lang="en-US" b="1" dirty="0">
              <a:solidFill>
                <a:schemeClr val="accent5">
                  <a:lumMod val="60000"/>
                  <a:lumOff val="40000"/>
                </a:schemeClr>
              </a:solidFill>
            </a:endParaRPr>
          </a:p>
          <a:p>
            <a:r>
              <a:rPr lang="en-US" dirty="0"/>
              <a:t>Objective: Validate the home page displays correct </a:t>
            </a:r>
            <a:r>
              <a:rPr lang="en-US" dirty="0" smtClean="0"/>
              <a:t>information.</a:t>
            </a:r>
          </a:p>
          <a:p>
            <a:r>
              <a:rPr lang="en-US" dirty="0" smtClean="0"/>
              <a:t>Key Tests:</a:t>
            </a:r>
          </a:p>
          <a:p>
            <a:pPr marL="0" indent="0">
              <a:buNone/>
            </a:pPr>
            <a:r>
              <a:rPr lang="en-US" dirty="0"/>
              <a:t>	Overview of accounts and recent </a:t>
            </a:r>
            <a:r>
              <a:rPr lang="en-US" dirty="0" smtClean="0"/>
              <a:t>	transactions</a:t>
            </a:r>
            <a:r>
              <a:rPr lang="en-US" dirty="0"/>
              <a:t>.</a:t>
            </a:r>
          </a:p>
          <a:p>
            <a:pPr marL="0" indent="0">
              <a:buNone/>
            </a:pPr>
            <a:r>
              <a:rPr lang="en-US" dirty="0" smtClean="0"/>
              <a:t>	Navigation </a:t>
            </a:r>
            <a:r>
              <a:rPr lang="en-US" dirty="0"/>
              <a:t>to other sections of the site.</a:t>
            </a:r>
          </a:p>
        </p:txBody>
      </p:sp>
      <p:sp>
        <p:nvSpPr>
          <p:cNvPr id="8" name="Content Placeholder 2"/>
          <p:cNvSpPr txBox="1">
            <a:spLocks/>
          </p:cNvSpPr>
          <p:nvPr/>
        </p:nvSpPr>
        <p:spPr>
          <a:xfrm>
            <a:off x="6292931" y="737936"/>
            <a:ext cx="5450336" cy="59997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solidFill>
                  <a:schemeClr val="accent5">
                    <a:lumMod val="60000"/>
                    <a:lumOff val="40000"/>
                  </a:schemeClr>
                </a:solidFill>
              </a:rPr>
              <a:t>User </a:t>
            </a:r>
            <a:r>
              <a:rPr lang="en-US" b="1" dirty="0" smtClean="0">
                <a:solidFill>
                  <a:schemeClr val="accent5">
                    <a:lumMod val="60000"/>
                    <a:lumOff val="40000"/>
                  </a:schemeClr>
                </a:solidFill>
              </a:rPr>
              <a:t>Login</a:t>
            </a:r>
            <a:endParaRPr lang="en-US" dirty="0" smtClean="0">
              <a:solidFill>
                <a:schemeClr val="tx1"/>
              </a:solidFill>
            </a:endParaRPr>
          </a:p>
          <a:p>
            <a:r>
              <a:rPr lang="en-US" dirty="0" smtClean="0"/>
              <a:t>Objective</a:t>
            </a:r>
            <a:r>
              <a:rPr lang="en-US" dirty="0"/>
              <a:t>: Verify the login functionality is secure and </a:t>
            </a:r>
            <a:r>
              <a:rPr lang="en-US" dirty="0" smtClean="0"/>
              <a:t>reliable.</a:t>
            </a:r>
          </a:p>
          <a:p>
            <a:r>
              <a:rPr lang="en-US" dirty="0" smtClean="0"/>
              <a:t>Key Tests:</a:t>
            </a:r>
          </a:p>
          <a:p>
            <a:pPr marL="0" indent="0">
              <a:buNone/>
            </a:pPr>
            <a:r>
              <a:rPr lang="en-US" dirty="0"/>
              <a:t>	Successful login with valid credentials.</a:t>
            </a:r>
          </a:p>
          <a:p>
            <a:pPr marL="0" indent="0">
              <a:buNone/>
            </a:pPr>
            <a:r>
              <a:rPr lang="en-US" dirty="0" smtClean="0"/>
              <a:t>	Error </a:t>
            </a:r>
            <a:r>
              <a:rPr lang="en-US" dirty="0"/>
              <a:t>handling for incorrect credentials and </a:t>
            </a:r>
            <a:r>
              <a:rPr lang="en-US" dirty="0" smtClean="0"/>
              <a:t>	lockout </a:t>
            </a:r>
            <a:r>
              <a:rPr lang="en-US" dirty="0"/>
              <a:t>scenarios.</a:t>
            </a:r>
          </a:p>
          <a:p>
            <a:pPr marL="0" indent="0">
              <a:buNone/>
            </a:pPr>
            <a:endParaRPr lang="en-US" dirty="0"/>
          </a:p>
          <a:p>
            <a:pPr marL="0" indent="0">
              <a:buNone/>
            </a:pPr>
            <a:r>
              <a:rPr lang="en-US" b="1" dirty="0">
                <a:solidFill>
                  <a:schemeClr val="accent5">
                    <a:lumMod val="60000"/>
                    <a:lumOff val="40000"/>
                  </a:schemeClr>
                </a:solidFill>
              </a:rPr>
              <a:t>Inter-Account </a:t>
            </a:r>
            <a:r>
              <a:rPr lang="en-US" b="1" dirty="0" smtClean="0">
                <a:solidFill>
                  <a:schemeClr val="accent5">
                    <a:lumMod val="60000"/>
                    <a:lumOff val="40000"/>
                  </a:schemeClr>
                </a:solidFill>
              </a:rPr>
              <a:t>Transfers</a:t>
            </a:r>
            <a:endParaRPr lang="en-US" dirty="0">
              <a:solidFill>
                <a:schemeClr val="tx1"/>
              </a:solidFill>
            </a:endParaRPr>
          </a:p>
          <a:p>
            <a:r>
              <a:rPr lang="en-US" dirty="0"/>
              <a:t>Objective: Validate the ability to transfer funds between user </a:t>
            </a:r>
            <a:r>
              <a:rPr lang="en-US" dirty="0" smtClean="0"/>
              <a:t>accounts.</a:t>
            </a:r>
            <a:endParaRPr lang="en-US" dirty="0"/>
          </a:p>
          <a:p>
            <a:r>
              <a:rPr lang="en-US" dirty="0"/>
              <a:t>Key Tests:</a:t>
            </a:r>
          </a:p>
          <a:p>
            <a:pPr marL="0" indent="0">
              <a:buNone/>
            </a:pPr>
            <a:r>
              <a:rPr lang="en-US" dirty="0"/>
              <a:t>	Successful transfers between checking and </a:t>
            </a:r>
            <a:r>
              <a:rPr lang="en-US" dirty="0" smtClean="0"/>
              <a:t>	savings </a:t>
            </a:r>
            <a:r>
              <a:rPr lang="en-US" dirty="0"/>
              <a:t>accounts.</a:t>
            </a:r>
          </a:p>
          <a:p>
            <a:pPr marL="0" indent="0">
              <a:buNone/>
            </a:pPr>
            <a:r>
              <a:rPr lang="en-US" dirty="0" smtClean="0"/>
              <a:t>	Error </a:t>
            </a:r>
            <a:r>
              <a:rPr lang="en-US" dirty="0"/>
              <a:t>handling for invalid amounts.</a:t>
            </a:r>
          </a:p>
        </p:txBody>
      </p:sp>
    </p:spTree>
    <p:extLst>
      <p:ext uri="{BB962C8B-B14F-4D97-AF65-F5344CB8AC3E}">
        <p14:creationId xmlns:p14="http://schemas.microsoft.com/office/powerpoint/2010/main" val="2980484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08242" y="-18473"/>
            <a:ext cx="10197494" cy="1099457"/>
          </a:xfrm>
        </p:spPr>
        <p:txBody>
          <a:bodyPr>
            <a:normAutofit/>
          </a:bodyPr>
          <a:lstStyle/>
          <a:p>
            <a:r>
              <a:rPr lang="en-US" dirty="0"/>
              <a:t>Testing Process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908242" y="655783"/>
            <a:ext cx="10722284" cy="6114472"/>
          </a:xfrm>
        </p:spPr>
        <p:txBody>
          <a:bodyPr/>
          <a:lstStyle/>
          <a:p>
            <a:pPr marL="0" indent="0">
              <a:buNone/>
            </a:pPr>
            <a:r>
              <a:rPr lang="en-US" b="1" dirty="0">
                <a:solidFill>
                  <a:schemeClr val="accent5">
                    <a:lumMod val="60000"/>
                    <a:lumOff val="40000"/>
                  </a:schemeClr>
                </a:solidFill>
              </a:rPr>
              <a:t>Planning</a:t>
            </a:r>
            <a:endParaRPr lang="en-US" dirty="0">
              <a:solidFill>
                <a:schemeClr val="accent5">
                  <a:lumMod val="60000"/>
                  <a:lumOff val="40000"/>
                </a:schemeClr>
              </a:solidFill>
            </a:endParaRPr>
          </a:p>
          <a:p>
            <a:r>
              <a:rPr lang="en-US" b="1" dirty="0"/>
              <a:t>Define Scope</a:t>
            </a:r>
            <a:r>
              <a:rPr lang="en-US" dirty="0"/>
              <a:t>: Identify which features will be tested and prioritize based on risk and impact.</a:t>
            </a:r>
          </a:p>
          <a:p>
            <a:r>
              <a:rPr lang="en-US" b="1" dirty="0"/>
              <a:t>Develop Test Strategy</a:t>
            </a:r>
            <a:r>
              <a:rPr lang="en-US" dirty="0"/>
              <a:t>: Outline the testing methodologies (manual and automation) to be used and the resources needed.</a:t>
            </a:r>
          </a:p>
          <a:p>
            <a:pPr marL="0" indent="0">
              <a:buNone/>
            </a:pPr>
            <a:r>
              <a:rPr lang="en-US" b="1" dirty="0">
                <a:solidFill>
                  <a:schemeClr val="accent5">
                    <a:lumMod val="60000"/>
                    <a:lumOff val="40000"/>
                  </a:schemeClr>
                </a:solidFill>
              </a:rPr>
              <a:t>Designing Test Cases</a:t>
            </a:r>
            <a:endParaRPr lang="en-US" dirty="0">
              <a:solidFill>
                <a:schemeClr val="accent5">
                  <a:lumMod val="60000"/>
                  <a:lumOff val="40000"/>
                </a:schemeClr>
              </a:solidFill>
            </a:endParaRPr>
          </a:p>
          <a:p>
            <a:r>
              <a:rPr lang="en-US" b="1" dirty="0"/>
              <a:t>Create Test Scenarios</a:t>
            </a:r>
            <a:r>
              <a:rPr lang="en-US" dirty="0"/>
              <a:t>: Develop detailed test scenarios based on functional requirements.</a:t>
            </a:r>
          </a:p>
          <a:p>
            <a:r>
              <a:rPr lang="en-US" b="1" dirty="0"/>
              <a:t>Write Test Cases</a:t>
            </a:r>
            <a:r>
              <a:rPr lang="en-US" dirty="0"/>
              <a:t>: Document step-by-step instructions for each test, including expected results and criteria for success.</a:t>
            </a:r>
          </a:p>
          <a:p>
            <a:pPr marL="0" indent="0">
              <a:buNone/>
            </a:pPr>
            <a:r>
              <a:rPr lang="en-US" b="1" dirty="0">
                <a:solidFill>
                  <a:schemeClr val="accent5">
                    <a:lumMod val="60000"/>
                    <a:lumOff val="40000"/>
                  </a:schemeClr>
                </a:solidFill>
              </a:rPr>
              <a:t>Test Execution</a:t>
            </a:r>
            <a:endParaRPr lang="en-US" dirty="0">
              <a:solidFill>
                <a:schemeClr val="accent5">
                  <a:lumMod val="60000"/>
                  <a:lumOff val="40000"/>
                </a:schemeClr>
              </a:solidFill>
            </a:endParaRPr>
          </a:p>
          <a:p>
            <a:r>
              <a:rPr lang="en-US" b="1" dirty="0"/>
              <a:t>Manual Testing</a:t>
            </a:r>
            <a:r>
              <a:rPr lang="en-US" dirty="0"/>
              <a:t>: Execute test cases manually, documenting results and any defects found</a:t>
            </a:r>
            <a:r>
              <a:rPr lang="en-US" dirty="0" smtClean="0"/>
              <a:t>.</a:t>
            </a:r>
            <a:endParaRPr lang="en-US" dirty="0"/>
          </a:p>
          <a:p>
            <a:r>
              <a:rPr lang="en-US" b="1" dirty="0"/>
              <a:t>Exploratory Testing</a:t>
            </a:r>
            <a:r>
              <a:rPr lang="en-US" dirty="0"/>
              <a:t>: Conduct exploratory tests to identify any unforeseen issues based on user interactions.</a:t>
            </a:r>
          </a:p>
          <a:p>
            <a:pPr marL="0" indent="0">
              <a:buNone/>
            </a:pPr>
            <a:r>
              <a:rPr lang="en-US" b="1" dirty="0">
                <a:solidFill>
                  <a:schemeClr val="accent5">
                    <a:lumMod val="60000"/>
                    <a:lumOff val="40000"/>
                  </a:schemeClr>
                </a:solidFill>
              </a:rPr>
              <a:t>Defect Reporting and Tracking</a:t>
            </a:r>
            <a:endParaRPr lang="en-US" dirty="0">
              <a:solidFill>
                <a:schemeClr val="accent5">
                  <a:lumMod val="60000"/>
                  <a:lumOff val="40000"/>
                </a:schemeClr>
              </a:solidFill>
            </a:endParaRPr>
          </a:p>
          <a:p>
            <a:r>
              <a:rPr lang="en-US" b="1" dirty="0"/>
              <a:t>Log Defects</a:t>
            </a:r>
            <a:r>
              <a:rPr lang="en-US" dirty="0"/>
              <a:t>: </a:t>
            </a:r>
            <a:r>
              <a:rPr lang="en-US" dirty="0" smtClean="0"/>
              <a:t>Identified bugs and </a:t>
            </a:r>
            <a:r>
              <a:rPr lang="en-US" dirty="0"/>
              <a:t>document any issues found, including severity, screenshots, and steps to reproduce.</a:t>
            </a:r>
          </a:p>
          <a:p>
            <a:r>
              <a:rPr lang="en-US" b="1" dirty="0"/>
              <a:t>Prioritize Issues</a:t>
            </a:r>
            <a:r>
              <a:rPr lang="en-US" dirty="0"/>
              <a:t>: Classify defects based on their impact on functionality and user experience.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39" y="-8467"/>
            <a:ext cx="3650107" cy="2638478"/>
          </a:xfrm>
        </p:spPr>
        <p:txBody>
          <a:bodyPr anchor="ctr">
            <a:normAutofit/>
          </a:bodyPr>
          <a:lstStyle/>
          <a:p>
            <a:r>
              <a:rPr lang="en-US" sz="4400" dirty="0" smtClean="0"/>
              <a:t>Case Studies &amp; Examples</a:t>
            </a:r>
            <a:endParaRPr lang="en-US" sz="4400" dirty="0"/>
          </a:p>
        </p:txBody>
      </p:sp>
      <p:grpSp>
        <p:nvGrpSpPr>
          <p:cNvPr id="11" name="Group 10">
            <a:extLst>
              <a:ext uri="{FF2B5EF4-FFF2-40B4-BE49-F238E27FC236}">
                <a16:creationId xmlns:a16="http://schemas.microsoft.com/office/drawing/2014/main" id="{3523416A-383B-4FDC-B4C9-D8EDDFE9C04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42999" y="43031"/>
            <a:ext cx="7261110" cy="6814969"/>
          </a:xfrm>
        </p:spPr>
        <p:txBody>
          <a:bodyPr/>
          <a:lstStyle/>
          <a:p>
            <a:pPr marL="0" indent="0">
              <a:buNone/>
            </a:pPr>
            <a:r>
              <a:rPr lang="en-US" b="1" dirty="0">
                <a:solidFill>
                  <a:schemeClr val="bg1"/>
                </a:solidFill>
              </a:rPr>
              <a:t>Case Study: User Registration Process</a:t>
            </a:r>
          </a:p>
          <a:p>
            <a:r>
              <a:rPr lang="en-US" b="1" dirty="0"/>
              <a:t>Scenario</a:t>
            </a:r>
            <a:r>
              <a:rPr lang="en-US" dirty="0"/>
              <a:t>: During manual testing, we discovered that </a:t>
            </a:r>
            <a:r>
              <a:rPr lang="en-US" dirty="0" smtClean="0"/>
              <a:t>there’s no verification mail sent to user to confirm his email.</a:t>
            </a:r>
            <a:endParaRPr lang="en-US" dirty="0"/>
          </a:p>
          <a:p>
            <a:r>
              <a:rPr lang="en-US" b="1" dirty="0"/>
              <a:t>Action </a:t>
            </a:r>
            <a:r>
              <a:rPr lang="en-US" b="1" dirty="0" smtClean="0"/>
              <a:t>Taken</a:t>
            </a:r>
            <a:r>
              <a:rPr lang="en-US" dirty="0"/>
              <a:t>: We reported the </a:t>
            </a:r>
            <a:r>
              <a:rPr lang="en-US" dirty="0" smtClean="0"/>
              <a:t>defect</a:t>
            </a:r>
            <a:r>
              <a:rPr lang="en-US" dirty="0" smtClean="0"/>
              <a:t>.</a:t>
            </a:r>
          </a:p>
          <a:p>
            <a:pPr marL="0" indent="0">
              <a:buNone/>
            </a:pPr>
            <a:r>
              <a:rPr lang="en-US" b="1" dirty="0">
                <a:solidFill>
                  <a:schemeClr val="bg1"/>
                </a:solidFill>
              </a:rPr>
              <a:t>Case Study: L</a:t>
            </a:r>
            <a:r>
              <a:rPr lang="en-US" b="1" dirty="0" smtClean="0">
                <a:solidFill>
                  <a:schemeClr val="bg1"/>
                </a:solidFill>
              </a:rPr>
              <a:t>ogin process</a:t>
            </a:r>
            <a:endParaRPr lang="en-US" b="1" dirty="0">
              <a:solidFill>
                <a:schemeClr val="bg1"/>
              </a:solidFill>
            </a:endParaRPr>
          </a:p>
          <a:p>
            <a:r>
              <a:rPr lang="en-US" b="1" dirty="0"/>
              <a:t>Scenario</a:t>
            </a:r>
            <a:r>
              <a:rPr lang="en-US" dirty="0"/>
              <a:t>: During manual testing, we discovered that there’s no </a:t>
            </a:r>
            <a:r>
              <a:rPr lang="en-US" dirty="0" smtClean="0"/>
              <a:t>forgotten password link in login page.</a:t>
            </a:r>
            <a:endParaRPr lang="en-US" dirty="0"/>
          </a:p>
          <a:p>
            <a:r>
              <a:rPr lang="en-US" b="1" dirty="0"/>
              <a:t>Action Taken</a:t>
            </a:r>
            <a:r>
              <a:rPr lang="en-US" dirty="0"/>
              <a:t>: We reported the defect</a:t>
            </a:r>
            <a:r>
              <a:rPr lang="en-US" dirty="0" smtClean="0"/>
              <a:t>.</a:t>
            </a:r>
          </a:p>
          <a:p>
            <a:pPr marL="0" indent="0">
              <a:buNone/>
            </a:pPr>
            <a:r>
              <a:rPr lang="en-US" b="1" dirty="0">
                <a:solidFill>
                  <a:schemeClr val="bg1"/>
                </a:solidFill>
              </a:rPr>
              <a:t>Case Study: S</a:t>
            </a:r>
            <a:r>
              <a:rPr lang="en-US" b="1" dirty="0" smtClean="0">
                <a:solidFill>
                  <a:schemeClr val="bg1"/>
                </a:solidFill>
              </a:rPr>
              <a:t>aving process</a:t>
            </a:r>
            <a:endParaRPr lang="en-US" b="1" dirty="0">
              <a:solidFill>
                <a:schemeClr val="bg1"/>
              </a:solidFill>
            </a:endParaRPr>
          </a:p>
          <a:p>
            <a:r>
              <a:rPr lang="en-US" b="1" dirty="0"/>
              <a:t>Scenario</a:t>
            </a:r>
            <a:r>
              <a:rPr lang="en-US" dirty="0"/>
              <a:t>: During manual testing, we discovered that </a:t>
            </a:r>
            <a:r>
              <a:rPr lang="en-US" dirty="0" smtClean="0"/>
              <a:t>it accepts special characters in name field.</a:t>
            </a:r>
            <a:endParaRPr lang="en-US" dirty="0"/>
          </a:p>
          <a:p>
            <a:r>
              <a:rPr lang="en-US" b="1" dirty="0"/>
              <a:t>Action Taken</a:t>
            </a:r>
            <a:r>
              <a:rPr lang="en-US" dirty="0"/>
              <a:t>: We reported the defect</a:t>
            </a:r>
            <a:r>
              <a:rPr lang="en-US" dirty="0" smtClean="0"/>
              <a:t>.</a:t>
            </a:r>
          </a:p>
          <a:p>
            <a:pPr marL="0" indent="0">
              <a:buNone/>
            </a:pPr>
            <a:r>
              <a:rPr lang="en-US" b="1" dirty="0">
                <a:solidFill>
                  <a:schemeClr val="bg1"/>
                </a:solidFill>
              </a:rPr>
              <a:t>Case Study: </a:t>
            </a:r>
            <a:r>
              <a:rPr lang="en-US" b="1" dirty="0" smtClean="0">
                <a:solidFill>
                  <a:schemeClr val="bg1"/>
                </a:solidFill>
              </a:rPr>
              <a:t>Home Process</a:t>
            </a:r>
            <a:endParaRPr lang="en-US" b="1" dirty="0">
              <a:solidFill>
                <a:schemeClr val="bg1"/>
              </a:solidFill>
            </a:endParaRPr>
          </a:p>
          <a:p>
            <a:r>
              <a:rPr lang="en-US" b="1" dirty="0"/>
              <a:t>Scenario</a:t>
            </a:r>
            <a:r>
              <a:rPr lang="en-US" dirty="0"/>
              <a:t>: During manual testing, we discovered </a:t>
            </a:r>
            <a:r>
              <a:rPr lang="en-US" dirty="0" smtClean="0"/>
              <a:t>that ATM location search service is unavailable</a:t>
            </a:r>
            <a:endParaRPr lang="en-US" dirty="0"/>
          </a:p>
          <a:p>
            <a:r>
              <a:rPr lang="en-US" b="1" dirty="0"/>
              <a:t>Action Taken</a:t>
            </a:r>
            <a:r>
              <a:rPr lang="en-US" dirty="0"/>
              <a:t>: We reported the defect.</a:t>
            </a:r>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34357" y="2248894"/>
            <a:ext cx="3880743" cy="1754326"/>
          </a:xfrm>
          <a:prstGeom prst="rect">
            <a:avLst/>
          </a:prstGeom>
          <a:noFill/>
        </p:spPr>
        <p:txBody>
          <a:bodyPr wrap="square" rtlCol="0">
            <a:spAutoFit/>
          </a:bodyPr>
          <a:lstStyle/>
          <a:p>
            <a:r>
              <a:rPr lang="en-US" dirty="0"/>
              <a:t>In our journey to test the demo bank website, we encountered several key scenarios that highlight the effectiveness of our testing approach. Here are a few notable examples: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TotalTime>
  <Words>921</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Rigorous Testing for Robust Demo Online Banking</vt:lpstr>
      <vt:lpstr>The Problem</vt:lpstr>
      <vt:lpstr>Introduction [Digital Bank Demo]</vt:lpstr>
      <vt:lpstr>Objectives of Testing</vt:lpstr>
      <vt:lpstr>Why Choose [Manual Testing]?</vt:lpstr>
      <vt:lpstr>Test Scenarios Overview</vt:lpstr>
      <vt:lpstr>Test Scenarios Overview</vt:lpstr>
      <vt:lpstr>Testing Process</vt:lpstr>
      <vt:lpstr>Case Studies &amp; Examples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Rigorous Testing for Robust Demo Online Banking</dc:title>
  <dc:subject/>
  <dc:creator/>
  <cp:keywords/>
  <dc:description>generated using python-pptx</dc:description>
  <cp:lastModifiedBy>Yasmin</cp:lastModifiedBy>
  <cp:revision>15</cp:revision>
  <dcterms:created xsi:type="dcterms:W3CDTF">2013-01-27T09:14:16Z</dcterms:created>
  <dcterms:modified xsi:type="dcterms:W3CDTF">2024-10-26T15:11:24Z</dcterms:modified>
  <cp:category/>
</cp:coreProperties>
</file>