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21"/>
  </p:handoutMasterIdLst>
  <p:sldIdLst>
    <p:sldId id="256" r:id="rId2"/>
    <p:sldId id="267" r:id="rId3"/>
    <p:sldId id="268" r:id="rId4"/>
    <p:sldId id="271" r:id="rId5"/>
    <p:sldId id="272" r:id="rId6"/>
    <p:sldId id="273" r:id="rId7"/>
    <p:sldId id="274" r:id="rId8"/>
    <p:sldId id="269" r:id="rId9"/>
    <p:sldId id="257" r:id="rId10"/>
    <p:sldId id="270" r:id="rId11"/>
    <p:sldId id="275" r:id="rId12"/>
    <p:sldId id="258" r:id="rId13"/>
    <p:sldId id="260" r:id="rId14"/>
    <p:sldId id="264" r:id="rId15"/>
    <p:sldId id="261" r:id="rId16"/>
    <p:sldId id="262" r:id="rId17"/>
    <p:sldId id="265" r:id="rId18"/>
    <p:sldId id="266" r:id="rId19"/>
    <p:sldId id="25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796" y="6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E269F4-F34E-40B8-912A-BC8A04E85E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5FF36-7DEB-43F4-A51B-C1D2630404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E51FB-9CE1-4EFC-A574-BCF592AE177A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09F54-E49A-439B-BD82-C902CFAFB2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AEC9A-A2BE-44C8-A992-CB2631FB0E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C4F8E-A6B6-452A-9A0D-6A10CDF3E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54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4B7E1A6-1465-4842-94F5-62D9D02A0D4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D45ABDC-4E90-4401-8598-0B6DEDA94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510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E1A6-1465-4842-94F5-62D9D02A0D4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ABDC-4E90-4401-8598-0B6DEDA94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1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E1A6-1465-4842-94F5-62D9D02A0D4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ABDC-4E90-4401-8598-0B6DEDA94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1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E1A6-1465-4842-94F5-62D9D02A0D4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ABDC-4E90-4401-8598-0B6DEDA94F4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9256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E1A6-1465-4842-94F5-62D9D02A0D4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ABDC-4E90-4401-8598-0B6DEDA94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10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E1A6-1465-4842-94F5-62D9D02A0D4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ABDC-4E90-4401-8598-0B6DEDA94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36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E1A6-1465-4842-94F5-62D9D02A0D4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ABDC-4E90-4401-8598-0B6DEDA94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22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E1A6-1465-4842-94F5-62D9D02A0D4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ABDC-4E90-4401-8598-0B6DEDA94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31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E1A6-1465-4842-94F5-62D9D02A0D4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ABDC-4E90-4401-8598-0B6DEDA94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3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E1A6-1465-4842-94F5-62D9D02A0D4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ABDC-4E90-4401-8598-0B6DEDA94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4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E1A6-1465-4842-94F5-62D9D02A0D4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ABDC-4E90-4401-8598-0B6DEDA94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E1A6-1465-4842-94F5-62D9D02A0D4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ABDC-4E90-4401-8598-0B6DEDA94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3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E1A6-1465-4842-94F5-62D9D02A0D4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ABDC-4E90-4401-8598-0B6DEDA94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3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E1A6-1465-4842-94F5-62D9D02A0D4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ABDC-4E90-4401-8598-0B6DEDA94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2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E1A6-1465-4842-94F5-62D9D02A0D4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ABDC-4E90-4401-8598-0B6DEDA94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47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E1A6-1465-4842-94F5-62D9D02A0D4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ABDC-4E90-4401-8598-0B6DEDA94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59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E1A6-1465-4842-94F5-62D9D02A0D4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5ABDC-4E90-4401-8598-0B6DEDA94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7E1A6-1465-4842-94F5-62D9D02A0D4D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5ABDC-4E90-4401-8598-0B6DEDA94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43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6F00-58B3-41E6-973E-6DAB76E03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Intelligence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8ECC4-B721-42DB-B4FD-5F9959309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Basma ElSaify</a:t>
            </a:r>
          </a:p>
          <a:p>
            <a:r>
              <a:rPr lang="en-US" dirty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209999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8D39-0BE9-43BE-BB70-04CA67A3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</a:t>
            </a:r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689F6B2B-91A5-469D-B803-CE3CCCCF8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566" y="1495262"/>
            <a:ext cx="5933896" cy="4295938"/>
          </a:xfrm>
        </p:spPr>
      </p:pic>
    </p:spTree>
    <p:extLst>
      <p:ext uri="{BB962C8B-B14F-4D97-AF65-F5344CB8AC3E}">
        <p14:creationId xmlns:p14="http://schemas.microsoft.com/office/powerpoint/2010/main" val="594945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8D39-0BE9-43BE-BB70-04CA67A3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</a:t>
            </a:r>
          </a:p>
        </p:txBody>
      </p:sp>
      <p:pic>
        <p:nvPicPr>
          <p:cNvPr id="5" name="Content Placeholder 4" descr="A chain link fence&#10;&#10;Description automatically generated">
            <a:extLst>
              <a:ext uri="{FF2B5EF4-FFF2-40B4-BE49-F238E27FC236}">
                <a16:creationId xmlns:a16="http://schemas.microsoft.com/office/drawing/2014/main" id="{F79E478E-E58C-4D27-AE5B-A40DBFA29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641" y="1507792"/>
            <a:ext cx="5584347" cy="4914028"/>
          </a:xfrm>
        </p:spPr>
      </p:pic>
    </p:spTree>
    <p:extLst>
      <p:ext uri="{BB962C8B-B14F-4D97-AF65-F5344CB8AC3E}">
        <p14:creationId xmlns:p14="http://schemas.microsoft.com/office/powerpoint/2010/main" val="243563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4C8EE-77FF-40C2-A5B0-E6A5576F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Transfer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BA0825-1E0D-40CD-BC61-A271EE8A4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8" y="2647972"/>
            <a:ext cx="9049340" cy="20660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50ED68-E07B-45E0-8D37-FB6705A006BD}"/>
              </a:ext>
            </a:extLst>
          </p:cNvPr>
          <p:cNvSpPr txBox="1"/>
          <p:nvPr/>
        </p:nvSpPr>
        <p:spPr>
          <a:xfrm>
            <a:off x="9795494" y="3343103"/>
            <a:ext cx="193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Recognition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E38733-4983-4390-A898-F33057A705F2}"/>
              </a:ext>
            </a:extLst>
          </p:cNvPr>
          <p:cNvSpPr txBox="1"/>
          <p:nvPr/>
        </p:nvSpPr>
        <p:spPr>
          <a:xfrm>
            <a:off x="378068" y="4159460"/>
            <a:ext cx="84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DA6738-F58C-40AF-BCFD-C20588A70021}"/>
              </a:ext>
            </a:extLst>
          </p:cNvPr>
          <p:cNvSpPr txBox="1"/>
          <p:nvPr/>
        </p:nvSpPr>
        <p:spPr>
          <a:xfrm>
            <a:off x="8644759" y="3059668"/>
            <a:ext cx="85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74770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4C8EE-77FF-40C2-A5B0-E6A5576F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Transfer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BA0825-1E0D-40CD-BC61-A271EE8A4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8" y="2647972"/>
            <a:ext cx="9049340" cy="20660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50ED68-E07B-45E0-8D37-FB6705A006BD}"/>
              </a:ext>
            </a:extLst>
          </p:cNvPr>
          <p:cNvSpPr txBox="1"/>
          <p:nvPr/>
        </p:nvSpPr>
        <p:spPr>
          <a:xfrm>
            <a:off x="9795494" y="3343103"/>
            <a:ext cx="193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Recognition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57FEDE-3A8E-47AB-A9FC-E94BFCABBEFB}"/>
              </a:ext>
            </a:extLst>
          </p:cNvPr>
          <p:cNvSpPr txBox="1"/>
          <p:nvPr/>
        </p:nvSpPr>
        <p:spPr>
          <a:xfrm>
            <a:off x="9795494" y="5141067"/>
            <a:ext cx="197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radiology diagnosis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E38733-4983-4390-A898-F33057A705F2}"/>
              </a:ext>
            </a:extLst>
          </p:cNvPr>
          <p:cNvSpPr txBox="1"/>
          <p:nvPr/>
        </p:nvSpPr>
        <p:spPr>
          <a:xfrm>
            <a:off x="243256" y="3955611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Images</a:t>
            </a:r>
          </a:p>
          <a:p>
            <a:pPr algn="ctr"/>
            <a:r>
              <a:rPr lang="en-US" dirty="0"/>
              <a:t>1,000,000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DA6738-F58C-40AF-BCFD-C20588A70021}"/>
              </a:ext>
            </a:extLst>
          </p:cNvPr>
          <p:cNvSpPr txBox="1"/>
          <p:nvPr/>
        </p:nvSpPr>
        <p:spPr>
          <a:xfrm>
            <a:off x="8644759" y="3059668"/>
            <a:ext cx="85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DDA3C2-6852-41EA-958D-23B0C24CD21E}"/>
              </a:ext>
            </a:extLst>
          </p:cNvPr>
          <p:cNvCxnSpPr>
            <a:cxnSpLocks/>
          </p:cNvCxnSpPr>
          <p:nvPr/>
        </p:nvCxnSpPr>
        <p:spPr>
          <a:xfrm>
            <a:off x="7462719" y="3708292"/>
            <a:ext cx="636211" cy="12360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97766F0-92D9-4D05-9E12-A4BF818B4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911" y="4741083"/>
            <a:ext cx="1174073" cy="56140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FB8C502-2FDB-487F-96C2-D94644546BC1}"/>
              </a:ext>
            </a:extLst>
          </p:cNvPr>
          <p:cNvSpPr txBox="1"/>
          <p:nvPr/>
        </p:nvSpPr>
        <p:spPr>
          <a:xfrm>
            <a:off x="7948462" y="3126985"/>
            <a:ext cx="6227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DBAB18-A1DA-4B69-9050-79596E5AA825}"/>
              </a:ext>
            </a:extLst>
          </p:cNvPr>
          <p:cNvSpPr txBox="1"/>
          <p:nvPr/>
        </p:nvSpPr>
        <p:spPr>
          <a:xfrm>
            <a:off x="6829939" y="5585921"/>
            <a:ext cx="296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(x, y)</a:t>
            </a:r>
          </a:p>
          <a:p>
            <a:pPr algn="ctr"/>
            <a:r>
              <a:rPr lang="en-US" dirty="0"/>
              <a:t>(Radiology Images, Diagnosis)</a:t>
            </a:r>
          </a:p>
          <a:p>
            <a:pPr algn="ctr"/>
            <a:r>
              <a:rPr lang="en-US" dirty="0"/>
              <a:t>100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A28F5D-8865-4284-A3A4-E342374572A6}"/>
              </a:ext>
            </a:extLst>
          </p:cNvPr>
          <p:cNvCxnSpPr>
            <a:cxnSpLocks/>
          </p:cNvCxnSpPr>
          <p:nvPr/>
        </p:nvCxnSpPr>
        <p:spPr>
          <a:xfrm>
            <a:off x="7507714" y="3678810"/>
            <a:ext cx="613966" cy="119554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2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4C8EE-77FF-40C2-A5B0-E6A5576F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Transfer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BA0825-1E0D-40CD-BC61-A271EE8A4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8" y="2647972"/>
            <a:ext cx="9049340" cy="20660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50ED68-E07B-45E0-8D37-FB6705A006BD}"/>
              </a:ext>
            </a:extLst>
          </p:cNvPr>
          <p:cNvSpPr txBox="1"/>
          <p:nvPr/>
        </p:nvSpPr>
        <p:spPr>
          <a:xfrm>
            <a:off x="9795494" y="3343103"/>
            <a:ext cx="193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Recognition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57FEDE-3A8E-47AB-A9FC-E94BFCABBEFB}"/>
              </a:ext>
            </a:extLst>
          </p:cNvPr>
          <p:cNvSpPr txBox="1"/>
          <p:nvPr/>
        </p:nvSpPr>
        <p:spPr>
          <a:xfrm>
            <a:off x="9795494" y="5141067"/>
            <a:ext cx="197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radiology diagnosis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E38733-4983-4390-A898-F33057A705F2}"/>
              </a:ext>
            </a:extLst>
          </p:cNvPr>
          <p:cNvSpPr txBox="1"/>
          <p:nvPr/>
        </p:nvSpPr>
        <p:spPr>
          <a:xfrm>
            <a:off x="243256" y="3955611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Images</a:t>
            </a:r>
          </a:p>
          <a:p>
            <a:pPr algn="ctr"/>
            <a:r>
              <a:rPr lang="en-US" dirty="0"/>
              <a:t>1,000,000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DA6738-F58C-40AF-BCFD-C20588A70021}"/>
              </a:ext>
            </a:extLst>
          </p:cNvPr>
          <p:cNvSpPr txBox="1"/>
          <p:nvPr/>
        </p:nvSpPr>
        <p:spPr>
          <a:xfrm>
            <a:off x="8644759" y="3059668"/>
            <a:ext cx="85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DDA3C2-6852-41EA-958D-23B0C24CD21E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7462719" y="3708292"/>
            <a:ext cx="636211" cy="12360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97766F0-92D9-4D05-9E12-A4BF818B4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216" y="4734622"/>
            <a:ext cx="850006" cy="40644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FB8C502-2FDB-487F-96C2-D94644546BC1}"/>
              </a:ext>
            </a:extLst>
          </p:cNvPr>
          <p:cNvSpPr txBox="1"/>
          <p:nvPr/>
        </p:nvSpPr>
        <p:spPr>
          <a:xfrm>
            <a:off x="7948462" y="3126985"/>
            <a:ext cx="6227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DBAB18-A1DA-4B69-9050-79596E5AA825}"/>
              </a:ext>
            </a:extLst>
          </p:cNvPr>
          <p:cNvSpPr txBox="1"/>
          <p:nvPr/>
        </p:nvSpPr>
        <p:spPr>
          <a:xfrm>
            <a:off x="6829939" y="5585921"/>
            <a:ext cx="296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(x, y)</a:t>
            </a:r>
          </a:p>
          <a:p>
            <a:pPr algn="ctr"/>
            <a:r>
              <a:rPr lang="en-US" dirty="0"/>
              <a:t>(Radiology Images, Diagnosis)</a:t>
            </a:r>
          </a:p>
          <a:p>
            <a:pPr algn="ctr"/>
            <a:r>
              <a:rPr lang="en-US" dirty="0"/>
              <a:t>100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A28F5D-8865-4284-A3A4-E342374572A6}"/>
              </a:ext>
            </a:extLst>
          </p:cNvPr>
          <p:cNvCxnSpPr>
            <a:cxnSpLocks/>
          </p:cNvCxnSpPr>
          <p:nvPr/>
        </p:nvCxnSpPr>
        <p:spPr>
          <a:xfrm>
            <a:off x="7507714" y="3678810"/>
            <a:ext cx="613966" cy="119554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1E5D2EEE-DC6A-4847-B209-FBDA32AFE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30" y="4499009"/>
            <a:ext cx="1533536" cy="89059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E2D641-7D3C-489C-95C6-147B1C7CE261}"/>
              </a:ext>
            </a:extLst>
          </p:cNvPr>
          <p:cNvCxnSpPr/>
          <p:nvPr/>
        </p:nvCxnSpPr>
        <p:spPr>
          <a:xfrm>
            <a:off x="8442101" y="4874355"/>
            <a:ext cx="34773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5DD2CE-A8A6-4ADE-925D-8119128F61BB}"/>
              </a:ext>
            </a:extLst>
          </p:cNvPr>
          <p:cNvCxnSpPr/>
          <p:nvPr/>
        </p:nvCxnSpPr>
        <p:spPr>
          <a:xfrm>
            <a:off x="9206247" y="4874355"/>
            <a:ext cx="34773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342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4C8EE-77FF-40C2-A5B0-E6A5576F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Transfer Learning</a:t>
            </a: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BBF46E5A-DEE0-43AA-A0DA-EAB909531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8" y="2647972"/>
            <a:ext cx="9049340" cy="20660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A5A052-32A4-4B62-B2DF-7509CE9B1F5F}"/>
              </a:ext>
            </a:extLst>
          </p:cNvPr>
          <p:cNvSpPr txBox="1"/>
          <p:nvPr/>
        </p:nvSpPr>
        <p:spPr>
          <a:xfrm>
            <a:off x="9795494" y="3343103"/>
            <a:ext cx="193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Recognition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0AE98A-72F9-455F-8435-414F014079FC}"/>
              </a:ext>
            </a:extLst>
          </p:cNvPr>
          <p:cNvSpPr txBox="1"/>
          <p:nvPr/>
        </p:nvSpPr>
        <p:spPr>
          <a:xfrm>
            <a:off x="9795494" y="5141067"/>
            <a:ext cx="197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radiology diagnosis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DC9840-50DC-4662-AD35-65AA6DAB9315}"/>
              </a:ext>
            </a:extLst>
          </p:cNvPr>
          <p:cNvSpPr txBox="1"/>
          <p:nvPr/>
        </p:nvSpPr>
        <p:spPr>
          <a:xfrm>
            <a:off x="148486" y="3955610"/>
            <a:ext cx="1527914" cy="150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Images</a:t>
            </a:r>
          </a:p>
          <a:p>
            <a:pPr algn="ctr"/>
            <a:r>
              <a:rPr lang="en-US" dirty="0"/>
              <a:t>1,000,000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u="sng" dirty="0"/>
              <a:t>Pre-Training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DAD8D0-8CDC-4127-9DEB-73C16DA0DA58}"/>
              </a:ext>
            </a:extLst>
          </p:cNvPr>
          <p:cNvSpPr txBox="1"/>
          <p:nvPr/>
        </p:nvSpPr>
        <p:spPr>
          <a:xfrm>
            <a:off x="8644759" y="3059668"/>
            <a:ext cx="85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24339A-D702-4BF2-8699-02CAB3A7F9B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467600" y="3712435"/>
            <a:ext cx="535998" cy="1565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9BBE201-B5AF-4E47-892D-3B7334CC1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598" y="5002924"/>
            <a:ext cx="1256016" cy="54916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90B2686-BB52-41F3-BB7C-7AEFB9A67C90}"/>
              </a:ext>
            </a:extLst>
          </p:cNvPr>
          <p:cNvSpPr txBox="1"/>
          <p:nvPr/>
        </p:nvSpPr>
        <p:spPr>
          <a:xfrm>
            <a:off x="7948462" y="3126985"/>
            <a:ext cx="6227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08A17D-0936-451F-85EB-0B03FABEB0E4}"/>
              </a:ext>
            </a:extLst>
          </p:cNvPr>
          <p:cNvSpPr txBox="1"/>
          <p:nvPr/>
        </p:nvSpPr>
        <p:spPr>
          <a:xfrm>
            <a:off x="6829939" y="5585921"/>
            <a:ext cx="296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(x, y)</a:t>
            </a:r>
          </a:p>
          <a:p>
            <a:pPr algn="ctr"/>
            <a:r>
              <a:rPr lang="en-US" dirty="0"/>
              <a:t>(Radiology Images, Diagnosis)</a:t>
            </a:r>
          </a:p>
          <a:p>
            <a:pPr algn="ctr"/>
            <a:r>
              <a:rPr lang="en-US" dirty="0"/>
              <a:t>100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95F996-6BEB-4FDA-B9E2-81674496ED3E}"/>
              </a:ext>
            </a:extLst>
          </p:cNvPr>
          <p:cNvCxnSpPr>
            <a:cxnSpLocks/>
          </p:cNvCxnSpPr>
          <p:nvPr/>
        </p:nvCxnSpPr>
        <p:spPr>
          <a:xfrm>
            <a:off x="7514302" y="3669191"/>
            <a:ext cx="489296" cy="144777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1EE0CEF-9DE1-4374-8956-90B30782D7AB}"/>
              </a:ext>
            </a:extLst>
          </p:cNvPr>
          <p:cNvCxnSpPr>
            <a:cxnSpLocks/>
          </p:cNvCxnSpPr>
          <p:nvPr/>
        </p:nvCxnSpPr>
        <p:spPr>
          <a:xfrm>
            <a:off x="956441" y="3620814"/>
            <a:ext cx="65689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78D9B35-DB70-4631-AA35-E53CAA689002}"/>
              </a:ext>
            </a:extLst>
          </p:cNvPr>
          <p:cNvCxnSpPr>
            <a:cxnSpLocks/>
          </p:cNvCxnSpPr>
          <p:nvPr/>
        </p:nvCxnSpPr>
        <p:spPr>
          <a:xfrm>
            <a:off x="2154620" y="3627601"/>
            <a:ext cx="520263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69D958-C384-4EB4-8515-8D357C16CF51}"/>
              </a:ext>
            </a:extLst>
          </p:cNvPr>
          <p:cNvCxnSpPr>
            <a:cxnSpLocks/>
          </p:cNvCxnSpPr>
          <p:nvPr/>
        </p:nvCxnSpPr>
        <p:spPr>
          <a:xfrm>
            <a:off x="3208282" y="3620814"/>
            <a:ext cx="543911" cy="678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FF506B2-71A3-4337-BD34-E047EF856D39}"/>
              </a:ext>
            </a:extLst>
          </p:cNvPr>
          <p:cNvCxnSpPr>
            <a:cxnSpLocks/>
          </p:cNvCxnSpPr>
          <p:nvPr/>
        </p:nvCxnSpPr>
        <p:spPr>
          <a:xfrm>
            <a:off x="4290848" y="3620814"/>
            <a:ext cx="549166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8911A6-058F-437A-B0A3-85A1C8950659}"/>
              </a:ext>
            </a:extLst>
          </p:cNvPr>
          <p:cNvCxnSpPr>
            <a:cxnSpLocks/>
          </p:cNvCxnSpPr>
          <p:nvPr/>
        </p:nvCxnSpPr>
        <p:spPr>
          <a:xfrm>
            <a:off x="5365531" y="3627601"/>
            <a:ext cx="536028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78BA41-2CF8-4328-9453-168E7F90496C}"/>
              </a:ext>
            </a:extLst>
          </p:cNvPr>
          <p:cNvCxnSpPr>
            <a:cxnSpLocks/>
          </p:cNvCxnSpPr>
          <p:nvPr/>
        </p:nvCxnSpPr>
        <p:spPr>
          <a:xfrm>
            <a:off x="6427076" y="3620814"/>
            <a:ext cx="488731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11E14D-E989-410D-9509-4FDCA06FB48F}"/>
              </a:ext>
            </a:extLst>
          </p:cNvPr>
          <p:cNvSpPr txBox="1"/>
          <p:nvPr/>
        </p:nvSpPr>
        <p:spPr>
          <a:xfrm>
            <a:off x="10392511" y="6047586"/>
            <a:ext cx="133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Fine Tuning</a:t>
            </a:r>
          </a:p>
        </p:txBody>
      </p:sp>
    </p:spTree>
    <p:extLst>
      <p:ext uri="{BB962C8B-B14F-4D97-AF65-F5344CB8AC3E}">
        <p14:creationId xmlns:p14="http://schemas.microsoft.com/office/powerpoint/2010/main" val="483778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4C8EE-77FF-40C2-A5B0-E6A5576F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Transfer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BA0825-1E0D-40CD-BC61-A271EE8A4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8" y="2550410"/>
            <a:ext cx="9049340" cy="20660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50ED68-E07B-45E0-8D37-FB6705A006BD}"/>
              </a:ext>
            </a:extLst>
          </p:cNvPr>
          <p:cNvSpPr txBox="1"/>
          <p:nvPr/>
        </p:nvSpPr>
        <p:spPr>
          <a:xfrm>
            <a:off x="9576553" y="3330224"/>
            <a:ext cx="201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Speech Recognition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57FEDE-3A8E-47AB-A9FC-E94BFCABBEFB}"/>
              </a:ext>
            </a:extLst>
          </p:cNvPr>
          <p:cNvSpPr txBox="1"/>
          <p:nvPr/>
        </p:nvSpPr>
        <p:spPr>
          <a:xfrm>
            <a:off x="9576553" y="5128188"/>
            <a:ext cx="2512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Wake word/Trigger word</a:t>
            </a:r>
          </a:p>
          <a:p>
            <a:pPr algn="ctr"/>
            <a:r>
              <a:rPr lang="en-US" dirty="0"/>
              <a:t>Detection</a:t>
            </a:r>
          </a:p>
          <a:p>
            <a:pPr algn="ctr"/>
            <a:r>
              <a:rPr lang="en-US" dirty="0"/>
              <a:t>1h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E38733-4983-4390-A898-F33057A705F2}"/>
              </a:ext>
            </a:extLst>
          </p:cNvPr>
          <p:cNvSpPr txBox="1"/>
          <p:nvPr/>
        </p:nvSpPr>
        <p:spPr>
          <a:xfrm>
            <a:off x="320113" y="4003133"/>
            <a:ext cx="94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Audio</a:t>
            </a:r>
          </a:p>
          <a:p>
            <a:pPr algn="ctr"/>
            <a:r>
              <a:rPr lang="en-US" dirty="0"/>
              <a:t>10,000h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A18C5B-1FB3-4E32-9BF1-244268FD6DE1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462719" y="3708292"/>
            <a:ext cx="636211" cy="12360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3DC8C40-E096-4B6A-8944-E0FB2BA81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216" y="4734622"/>
            <a:ext cx="850006" cy="40644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093D99-4349-4294-9673-2F78C086DDB4}"/>
              </a:ext>
            </a:extLst>
          </p:cNvPr>
          <p:cNvCxnSpPr>
            <a:cxnSpLocks/>
          </p:cNvCxnSpPr>
          <p:nvPr/>
        </p:nvCxnSpPr>
        <p:spPr>
          <a:xfrm>
            <a:off x="7507714" y="3678810"/>
            <a:ext cx="613966" cy="119554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3D6EAA5-D7CA-475F-A0A0-929929167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30" y="4499009"/>
            <a:ext cx="1533536" cy="89059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AAECA2-9642-4F7E-A840-69E14EF1216B}"/>
              </a:ext>
            </a:extLst>
          </p:cNvPr>
          <p:cNvCxnSpPr/>
          <p:nvPr/>
        </p:nvCxnSpPr>
        <p:spPr>
          <a:xfrm>
            <a:off x="8442101" y="4874355"/>
            <a:ext cx="34773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727C39-3548-421D-A7E5-E0EE33676166}"/>
              </a:ext>
            </a:extLst>
          </p:cNvPr>
          <p:cNvCxnSpPr/>
          <p:nvPr/>
        </p:nvCxnSpPr>
        <p:spPr>
          <a:xfrm>
            <a:off x="9206247" y="4874355"/>
            <a:ext cx="34773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F7E6816-2131-490D-9D23-59FBB0FDA5B0}"/>
              </a:ext>
            </a:extLst>
          </p:cNvPr>
          <p:cNvSpPr/>
          <p:nvPr/>
        </p:nvSpPr>
        <p:spPr>
          <a:xfrm>
            <a:off x="7933374" y="3028345"/>
            <a:ext cx="61396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/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64E63C-7E1D-41F4-9C17-59C1BE2D71CD}"/>
              </a:ext>
            </a:extLst>
          </p:cNvPr>
          <p:cNvSpPr txBox="1"/>
          <p:nvPr/>
        </p:nvSpPr>
        <p:spPr>
          <a:xfrm>
            <a:off x="8442101" y="3011749"/>
            <a:ext cx="114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Transcript</a:t>
            </a:r>
          </a:p>
        </p:txBody>
      </p:sp>
    </p:spTree>
    <p:extLst>
      <p:ext uri="{BB962C8B-B14F-4D97-AF65-F5344CB8AC3E}">
        <p14:creationId xmlns:p14="http://schemas.microsoft.com/office/powerpoint/2010/main" val="1084746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6AF6-30EB-49B3-9114-BA776C48C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14" y="2694018"/>
            <a:ext cx="5406902" cy="1469965"/>
          </a:xfrm>
        </p:spPr>
        <p:txBody>
          <a:bodyPr anchor="ctr">
            <a:normAutofit/>
          </a:bodyPr>
          <a:lstStyle/>
          <a:p>
            <a:r>
              <a:rPr lang="en-US"/>
              <a:t>When to use transfer learning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7D4DA118-2E93-4A43-AE3C-7E5A4ED88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215" y="4352917"/>
            <a:ext cx="5406902" cy="1688746"/>
          </a:xfrm>
        </p:spPr>
        <p:txBody>
          <a:bodyPr>
            <a:normAutofit/>
          </a:bodyPr>
          <a:lstStyle/>
          <a:p>
            <a:r>
              <a:rPr lang="en-US" sz="2000"/>
              <a:t>Transfer from a case with lots of data to relatively less data.</a:t>
            </a:r>
          </a:p>
          <a:p>
            <a:r>
              <a:rPr lang="en-US" sz="2000"/>
              <a:t>Low level features could be helpful.</a:t>
            </a:r>
          </a:p>
        </p:txBody>
      </p:sp>
      <p:pic>
        <p:nvPicPr>
          <p:cNvPr id="51" name="Graphic 50" descr="Checkmark">
            <a:extLst>
              <a:ext uri="{FF2B5EF4-FFF2-40B4-BE49-F238E27FC236}">
                <a16:creationId xmlns:a16="http://schemas.microsoft.com/office/drawing/2014/main" id="{1EB1E0F6-23EF-4BDF-A72C-A6F11E569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81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E643-9AC2-4C4B-8BE1-77DFC204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794F3-25C4-46A6-8BBF-B35611CC0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06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C2A4-2F18-48DE-9ABB-9768D8F5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BA709-8217-4B6A-A5EF-91DED237B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https://www.youtube.com/watch?v=yofjFQddwHE</a:t>
            </a:r>
          </a:p>
        </p:txBody>
      </p:sp>
    </p:spTree>
    <p:extLst>
      <p:ext uri="{BB962C8B-B14F-4D97-AF65-F5344CB8AC3E}">
        <p14:creationId xmlns:p14="http://schemas.microsoft.com/office/powerpoint/2010/main" val="404625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FC66-14BE-44DB-92FB-F3182CAC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D1121-449D-4E8D-857E-F0C813A31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Based System</a:t>
            </a:r>
          </a:p>
          <a:p>
            <a:r>
              <a:rPr lang="en-US" dirty="0"/>
              <a:t>Expert System</a:t>
            </a:r>
          </a:p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86066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37D6-F99D-4AD7-9AD5-E19B41A1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AC84-15BA-4F5C-B440-568B51164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  <a:p>
            <a:r>
              <a:rPr lang="en-US" dirty="0"/>
              <a:t>Unsupervised Learning</a:t>
            </a:r>
          </a:p>
          <a:p>
            <a:r>
              <a:rPr lang="en-US" dirty="0"/>
              <a:t>Reinforcement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7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07FF-F3A8-45A7-9CF1-77DC7000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62075-9D04-4360-BCD2-D297749AF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Arthur Samuel's definition from 1959:</a:t>
            </a:r>
          </a:p>
          <a:p>
            <a:pPr lvl="1"/>
            <a:r>
              <a:rPr lang="en-US" dirty="0"/>
              <a:t>Field of study that gives computers the ability to learn without being explicitly programmed.</a:t>
            </a:r>
          </a:p>
          <a:p>
            <a:r>
              <a:rPr lang="en-US" dirty="0"/>
              <a:t> Tom Mitchell’s definition from 1998:</a:t>
            </a:r>
          </a:p>
          <a:p>
            <a:pPr lvl="1"/>
            <a:r>
              <a:rPr lang="en-US" dirty="0"/>
              <a:t>A computer program is said to learn from experience E with respect to some task T and some performance measure P, if its performance on T, as measured by P, improves with experience E.</a:t>
            </a:r>
          </a:p>
          <a:p>
            <a:pPr lvl="1"/>
            <a:endParaRPr lang="en-US" dirty="0"/>
          </a:p>
          <a:p>
            <a:r>
              <a:rPr lang="en-US" dirty="0"/>
              <a:t>E (+)  =&gt; T =&gt; P (+)</a:t>
            </a:r>
          </a:p>
          <a:p>
            <a:r>
              <a:rPr lang="en-US" dirty="0"/>
              <a:t>Experience [data], Task, Performance [Accuracy]</a:t>
            </a:r>
          </a:p>
        </p:txBody>
      </p:sp>
    </p:spTree>
    <p:extLst>
      <p:ext uri="{BB962C8B-B14F-4D97-AF65-F5344CB8AC3E}">
        <p14:creationId xmlns:p14="http://schemas.microsoft.com/office/powerpoint/2010/main" val="232386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D602-2C18-4908-A288-BA4BAF9B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 Unsupervised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FA188-6186-4317-914B-20D260C98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learning: historical labeled data</a:t>
            </a:r>
          </a:p>
          <a:p>
            <a:r>
              <a:rPr lang="en-US" dirty="0"/>
              <a:t>Unsupervised learning: non-labeled data</a:t>
            </a:r>
          </a:p>
          <a:p>
            <a:r>
              <a:rPr lang="en-US" dirty="0"/>
              <a:t>Classification vs Clustering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8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5A84-0E58-416E-9522-8909AE23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B87B5-7E44-44CF-BF46-153599ECF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  <a:p>
            <a:r>
              <a:rPr lang="en-US" dirty="0"/>
              <a:t>SARSA</a:t>
            </a:r>
          </a:p>
          <a:p>
            <a:r>
              <a:rPr lang="en-US" dirty="0"/>
              <a:t>DQN</a:t>
            </a:r>
          </a:p>
          <a:p>
            <a:r>
              <a:rPr lang="en-US" dirty="0"/>
              <a:t>DDPG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0B34F-1C90-48CE-8EB2-0777E7CA0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628" y="2347550"/>
            <a:ext cx="4043392" cy="185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24A4E-0B83-4662-8217-FC35231C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29CAB-5815-4F6F-AE7F-9B486B6E4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7931"/>
            <a:ext cx="9905999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Domain Knowledge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Data Quality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ML Model</a:t>
            </a:r>
          </a:p>
          <a:p>
            <a:r>
              <a:rPr lang="en-US" dirty="0"/>
              <a:t>Validation</a:t>
            </a:r>
          </a:p>
          <a:p>
            <a:r>
              <a:rPr lang="en-US" dirty="0"/>
              <a:t>Tuning</a:t>
            </a:r>
          </a:p>
          <a:p>
            <a:r>
              <a:rPr lang="en-US" dirty="0"/>
              <a:t>Benchmarking</a:t>
            </a:r>
          </a:p>
          <a:p>
            <a:r>
              <a:rPr lang="en-US" dirty="0"/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153997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0C05-DD74-4C49-A428-D1C0F82D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9DCB8-E148-45DD-9412-8290AE52A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is a method of statistical learning that extracts features or attributes from raw data. Deep Learning does this by utilizing neural networks with many hidden layers, big data, and powerful computational resources.</a:t>
            </a:r>
          </a:p>
        </p:txBody>
      </p:sp>
    </p:spTree>
    <p:extLst>
      <p:ext uri="{BB962C8B-B14F-4D97-AF65-F5344CB8AC3E}">
        <p14:creationId xmlns:p14="http://schemas.microsoft.com/office/powerpoint/2010/main" val="1902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665D-4143-45DE-93A3-3BB95092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Deep Neural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C6245F-9828-4CF5-AA73-E018DFA8A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253918"/>
            <a:ext cx="6553545" cy="435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73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rgbClr val="FFFFFF"/>
      </a:dk1>
      <a:lt1>
        <a:srgbClr val="134770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289</TotalTime>
  <Words>325</Words>
  <Application>Microsoft Office PowerPoint</Application>
  <PresentationFormat>Widescreen</PresentationFormat>
  <Paragraphs>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Tw Cen MT</vt:lpstr>
      <vt:lpstr>Circuit</vt:lpstr>
      <vt:lpstr>Artificial Intelligence </vt:lpstr>
      <vt:lpstr>Artificial Intelligence</vt:lpstr>
      <vt:lpstr>Machine Learning</vt:lpstr>
      <vt:lpstr>Machine Learning</vt:lpstr>
      <vt:lpstr>Supervised vs Unsupervised</vt:lpstr>
      <vt:lpstr>Reinforcement Learning</vt:lpstr>
      <vt:lpstr>Data Science Process</vt:lpstr>
      <vt:lpstr>Deep Learning</vt:lpstr>
      <vt:lpstr>Deep Neural Network</vt:lpstr>
      <vt:lpstr>MNIST</vt:lpstr>
      <vt:lpstr>MNIST</vt:lpstr>
      <vt:lpstr>Transfer Learning</vt:lpstr>
      <vt:lpstr>Transfer Learning</vt:lpstr>
      <vt:lpstr>Transfer Learning</vt:lpstr>
      <vt:lpstr>Transfer Learning</vt:lpstr>
      <vt:lpstr>Transfer Learning</vt:lpstr>
      <vt:lpstr>When to use transfer learning</vt:lpstr>
      <vt:lpstr>Thank you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</dc:title>
  <dc:creator>Basma ElSaify</dc:creator>
  <cp:lastModifiedBy>Basma ElSaify</cp:lastModifiedBy>
  <cp:revision>16</cp:revision>
  <dcterms:created xsi:type="dcterms:W3CDTF">2018-11-29T03:37:55Z</dcterms:created>
  <dcterms:modified xsi:type="dcterms:W3CDTF">2019-03-20T07:25:41Z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baelsaif@microsoft.com</vt:lpwstr>
  </property>
  <property fmtid="{D5CDD505-2E9C-101B-9397-08002B2CF9AE}" pid="5" name="MSIP_Label_f42aa342-8706-4288-bd11-ebb85995028c_SetDate">
    <vt:lpwstr>2018-11-29T04:18:31.2856412Z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