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4"/>
  </p:notesMasterIdLst>
  <p:handoutMasterIdLst>
    <p:handoutMasterId r:id="rId35"/>
  </p:handoutMasterIdLst>
  <p:sldIdLst>
    <p:sldId id="496" r:id="rId5"/>
    <p:sldId id="497" r:id="rId6"/>
    <p:sldId id="498" r:id="rId7"/>
    <p:sldId id="508" r:id="rId8"/>
    <p:sldId id="507" r:id="rId9"/>
    <p:sldId id="509" r:id="rId10"/>
    <p:sldId id="510" r:id="rId11"/>
    <p:sldId id="511" r:id="rId12"/>
    <p:sldId id="512" r:id="rId13"/>
    <p:sldId id="513" r:id="rId14"/>
    <p:sldId id="514" r:id="rId15"/>
    <p:sldId id="516" r:id="rId16"/>
    <p:sldId id="517" r:id="rId17"/>
    <p:sldId id="518" r:id="rId18"/>
    <p:sldId id="519" r:id="rId19"/>
    <p:sldId id="520" r:id="rId20"/>
    <p:sldId id="521" r:id="rId21"/>
    <p:sldId id="522" r:id="rId22"/>
    <p:sldId id="526" r:id="rId23"/>
    <p:sldId id="523" r:id="rId24"/>
    <p:sldId id="524" r:id="rId25"/>
    <p:sldId id="525" r:id="rId26"/>
    <p:sldId id="527" r:id="rId27"/>
    <p:sldId id="528" r:id="rId28"/>
    <p:sldId id="529" r:id="rId29"/>
    <p:sldId id="530" r:id="rId30"/>
    <p:sldId id="531" r:id="rId31"/>
    <p:sldId id="532" r:id="rId32"/>
    <p:sldId id="5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6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5/31/2023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5/30/2023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57784" y="484632"/>
            <a:ext cx="6362129" cy="3566160"/>
          </a:xfrm>
        </p:spPr>
        <p:txBody>
          <a:bodyPr>
            <a:normAutofit/>
          </a:bodyPr>
          <a:lstStyle/>
          <a:p>
            <a:pPr algn="l">
              <a:lnSpc>
                <a:spcPct val="90000"/>
              </a:lnSpc>
            </a:pPr>
            <a:r>
              <a:rPr lang="en-US" sz="7400" dirty="0"/>
              <a:t>A Security Analysis of</a:t>
            </a:r>
            <a:br>
              <a:rPr lang="en-US" sz="7400" dirty="0"/>
            </a:br>
            <a:r>
              <a:rPr lang="en-US" sz="7400" dirty="0"/>
              <a:t>Amazon’s Elastic Compute Cloud Service</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45591" y="4794030"/>
            <a:ext cx="6362129" cy="1572768"/>
          </a:xfrm>
        </p:spPr>
        <p:txBody>
          <a:bodyPr>
            <a:normAutofit/>
          </a:bodyPr>
          <a:lstStyle/>
          <a:p>
            <a:r>
              <a:rPr lang="en-US" sz="4000" b="1" dirty="0"/>
              <a:t>BASMA ADAWY</a:t>
            </a:r>
          </a:p>
        </p:txBody>
      </p:sp>
      <p:sp>
        <p:nvSpPr>
          <p:cNvPr id="73"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435"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creenshot&#10;&#10;Description automatically generated">
            <a:extLst>
              <a:ext uri="{FF2B5EF4-FFF2-40B4-BE49-F238E27FC236}">
                <a16:creationId xmlns:a16="http://schemas.microsoft.com/office/drawing/2014/main" id="{0CF1B0C9-BA36-07B1-4ECE-EBED9DC51686}"/>
              </a:ext>
            </a:extLst>
          </p:cNvPr>
          <p:cNvPicPr>
            <a:picLocks noChangeAspect="1"/>
          </p:cNvPicPr>
          <p:nvPr/>
        </p:nvPicPr>
        <p:blipFill>
          <a:blip r:embed="rId2"/>
          <a:stretch>
            <a:fillRect/>
          </a:stretch>
        </p:blipFill>
        <p:spPr>
          <a:xfrm>
            <a:off x="7389978" y="1575205"/>
            <a:ext cx="5269039" cy="4342833"/>
          </a:xfrm>
          <a:prstGeom prst="rect">
            <a:avLst/>
          </a:prstGeom>
        </p:spPr>
      </p:pic>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Ami testing methodology</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63724"/>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endParaRPr lang="en-US" sz="1800" noProof="0" dirty="0">
              <a:solidFill>
                <a:prstClr val="black"/>
              </a:solidFill>
              <a:latin typeface="Georgia"/>
            </a:endParaRPr>
          </a:p>
        </p:txBody>
      </p:sp>
      <p:sp>
        <p:nvSpPr>
          <p:cNvPr id="2" name="TextBox 1">
            <a:extLst>
              <a:ext uri="{FF2B5EF4-FFF2-40B4-BE49-F238E27FC236}">
                <a16:creationId xmlns:a16="http://schemas.microsoft.com/office/drawing/2014/main" id="{F45E9AEA-8D8F-811A-B28A-450E9FB10CB6}"/>
              </a:ext>
            </a:extLst>
          </p:cNvPr>
          <p:cNvSpPr txBox="1"/>
          <p:nvPr/>
        </p:nvSpPr>
        <p:spPr>
          <a:xfrm>
            <a:off x="640079" y="2531852"/>
            <a:ext cx="10811257" cy="4031873"/>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The test suite uploaded by the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Local Scanner</a:t>
            </a:r>
            <a:r>
              <a:rPr lang="en-US" sz="1800" b="0" i="0" u="none" strike="noStrike" baseline="0" dirty="0">
                <a:latin typeface="Times New Roman" panose="02020603050405020304" pitchFamily="18" charset="0"/>
                <a:cs typeface="Times New Roman" panose="02020603050405020304" pitchFamily="18" charset="0"/>
              </a:rPr>
              <a:t> includes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24 tests </a:t>
            </a:r>
            <a:r>
              <a:rPr lang="en-US" sz="1800" b="0" i="0" u="none" strike="noStrike" baseline="0" dirty="0">
                <a:latin typeface="Times New Roman" panose="02020603050405020304" pitchFamily="18" charset="0"/>
                <a:cs typeface="Times New Roman" panose="02020603050405020304" pitchFamily="18" charset="0"/>
              </a:rPr>
              <a:t>grouped in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4 categories</a:t>
            </a:r>
            <a:r>
              <a:rPr lang="en-US" sz="1800" b="0" i="0" u="none" strike="noStrike" baseline="0" dirty="0">
                <a:latin typeface="Times New Roman" panose="02020603050405020304" pitchFamily="18" charset="0"/>
                <a:cs typeface="Times New Roman" panose="02020603050405020304" pitchFamily="18" charset="0"/>
              </a:rPr>
              <a:t>: </a:t>
            </a:r>
          </a:p>
          <a:p>
            <a:pPr algn="l"/>
            <a:r>
              <a:rPr lang="en-US" sz="1800" b="0" i="0" u="none" strike="noStrike" baseline="0" dirty="0">
                <a:latin typeface="Times New Roman" panose="02020603050405020304" pitchFamily="18" charset="0"/>
                <a:cs typeface="Times New Roman" panose="02020603050405020304" pitchFamily="18" charset="0"/>
              </a:rPr>
              <a:t>general, network, privacy, and security.</a:t>
            </a:r>
          </a:p>
          <a:p>
            <a:pPr algn="l"/>
            <a:endParaRPr lang="en-US"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General</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Collection of general information about the system (e.g. Linux or Windows version), running processes, file-system status, installed packages</a:t>
            </a:r>
            <a:r>
              <a:rPr lang="en-US" dirty="0">
                <a:latin typeface="Times New Roman" panose="02020603050405020304" pitchFamily="18" charset="0"/>
                <a:cs typeface="Times New Roman" panose="02020603050405020304" pitchFamily="18" charset="0"/>
              </a:rPr>
              <a:t>, </a:t>
            </a:r>
            <a:r>
              <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addition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save a copy of interesting data.</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example</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emails (e.g. /var/mail ), log files (e.g.  /var/log), installed web applications (e.g. /var/www).</a:t>
            </a:r>
          </a:p>
          <a:p>
            <a:pPr marL="342900" marR="0" lvl="0" indent="-342900" algn="just"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Privacy</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Collects sensitive information about user that may have been forgotten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by the user that published the AMI and scan the filesystem to retrieve the contents of undeleted  files.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example</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unprotected private keys</a:t>
            </a:r>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shell history logs</a:t>
            </a:r>
            <a:r>
              <a:rPr lang="en-US" dirty="0">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installed application history files. </a:t>
            </a:r>
          </a:p>
          <a:p>
            <a:pPr marL="342900" marR="0" lvl="0" indent="-34290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78809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Ami testing methodology</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endParaRPr lang="en-US" sz="1800" noProof="0" dirty="0">
              <a:solidFill>
                <a:prstClr val="black"/>
              </a:solidFill>
              <a:latin typeface="Georgia"/>
            </a:endParaRPr>
          </a:p>
        </p:txBody>
      </p:sp>
      <p:sp>
        <p:nvSpPr>
          <p:cNvPr id="2" name="TextBox 1">
            <a:extLst>
              <a:ext uri="{FF2B5EF4-FFF2-40B4-BE49-F238E27FC236}">
                <a16:creationId xmlns:a16="http://schemas.microsoft.com/office/drawing/2014/main" id="{F45E9AEA-8D8F-811A-B28A-450E9FB10CB6}"/>
              </a:ext>
            </a:extLst>
          </p:cNvPr>
          <p:cNvSpPr txBox="1"/>
          <p:nvPr/>
        </p:nvSpPr>
        <p:spPr>
          <a:xfrm>
            <a:off x="640079" y="2551837"/>
            <a:ext cx="10911841" cy="48628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 Network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collects Information related to network.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such as: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 New Roman" panose="02020603050405020304" pitchFamily="18" charset="0"/>
                <a:cs typeface="Times New Roman" panose="02020603050405020304" pitchFamily="18" charset="0"/>
              </a:rPr>
              <a:t>     shared directories</a:t>
            </a:r>
            <a:r>
              <a:rPr lang="en-US" dirty="0">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list of open sockets used to verify the image.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4) Security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consists of a number of Well-known audit tools for (Windows and Linux). These tools looking for the evidence of known rootkits, Trojans and backdoors by using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Rootkit tools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a:t>
            </a:r>
            <a:r>
              <a:rPr kumimoji="0" lang="en-US" sz="18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pecifically</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run the </a:t>
            </a:r>
            <a:r>
              <a:rPr kumimoji="0" lang="en-US" sz="18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ClamAV</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antivirus software for scanning the presence of malware.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These security tests also contain checks for credentials that have been left or forgotten on the system (e.g., database passwords, login passwords, and SSH public keys).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hose credentials could potentially be used as backdoors to allows attackers to log into running AMIs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eorgi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   </a:t>
            </a:r>
          </a:p>
        </p:txBody>
      </p:sp>
    </p:spTree>
    <p:extLst>
      <p:ext uri="{BB962C8B-B14F-4D97-AF65-F5344CB8AC3E}">
        <p14:creationId xmlns:p14="http://schemas.microsoft.com/office/powerpoint/2010/main" val="96757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Result of the Ami</a:t>
            </a:r>
            <a:r>
              <a:rPr lang="en-US" sz="6600" dirty="0"/>
              <a:t>s</a:t>
            </a:r>
            <a:r>
              <a:rPr lang="en-US" dirty="0"/>
              <a:t> analysis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endParaRPr lang="en-US" sz="1800" noProof="0" dirty="0">
              <a:solidFill>
                <a:prstClr val="black"/>
              </a:solidFill>
              <a:latin typeface="Georgia"/>
            </a:endParaRPr>
          </a:p>
        </p:txBody>
      </p:sp>
      <p:sp>
        <p:nvSpPr>
          <p:cNvPr id="2" name="TextBox 1">
            <a:extLst>
              <a:ext uri="{FF2B5EF4-FFF2-40B4-BE49-F238E27FC236}">
                <a16:creationId xmlns:a16="http://schemas.microsoft.com/office/drawing/2014/main" id="{F45E9AEA-8D8F-811A-B28A-450E9FB10CB6}"/>
              </a:ext>
            </a:extLst>
          </p:cNvPr>
          <p:cNvSpPr txBox="1"/>
          <p:nvPr/>
        </p:nvSpPr>
        <p:spPr>
          <a:xfrm>
            <a:off x="838199" y="2771335"/>
            <a:ext cx="10713721" cy="424731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utomated system was used to instantiate and analyze all Amazon images available in the Europe, Asia,</a:t>
            </a:r>
          </a:p>
          <a:p>
            <a:pPr algn="l"/>
            <a:r>
              <a:rPr lang="en-US" sz="1800" b="0" i="0" u="none" strike="noStrike" baseline="0" dirty="0">
                <a:latin typeface="Times New Roman" panose="02020603050405020304" pitchFamily="18" charset="0"/>
                <a:cs typeface="Times New Roman" panose="02020603050405020304" pitchFamily="18" charset="0"/>
              </a:rPr>
              <a:t>US East, and US West data centers</a:t>
            </a:r>
          </a:p>
          <a:p>
            <a:pPr algn="l"/>
            <a:endParaRPr kumimoji="0" lang="en-US" kern="1200" cap="none" spc="0" normalizeH="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AMIs analysis were successfully done</a:t>
            </a:r>
            <a:r>
              <a:rPr lang="en-US" dirty="0">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But</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in some cases </a:t>
            </a:r>
            <a:r>
              <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 AMI did not start because some files were missing or corrupted,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running image was not responding to SSH, the Amazon API failed to launch the machine or robot was not able to retrieve valid login credentials.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Analysis result of AMIs on </a:t>
            </a:r>
            <a:r>
              <a:rPr kumimoji="0" lang="en-GB"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individual test suites: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Software Vulnerabilities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Security Risks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 Privacy Risks</a:t>
            </a:r>
            <a:endParaRPr kumimoji="0" lang="en-GB"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Georgia"/>
              <a:ea typeface="+mn-ea"/>
              <a:cs typeface="+mn-cs"/>
            </a:endParaRPr>
          </a:p>
          <a:p>
            <a:pPr algn="l"/>
            <a:endParaRPr kumimoji="0" lang="en-US" kern="1200" cap="none" spc="0" normalizeH="0" noProof="0" dirty="0">
              <a:ln>
                <a:noFill/>
              </a:ln>
              <a:solidFill>
                <a:prstClr val="black"/>
              </a:solidFill>
              <a:effectLst/>
              <a:uLnTx/>
              <a:uFillTx/>
              <a:latin typeface="CMR9"/>
              <a:ea typeface="+mn-ea"/>
              <a:cs typeface="+mn-cs"/>
            </a:endParaRPr>
          </a:p>
        </p:txBody>
      </p:sp>
    </p:spTree>
    <p:extLst>
      <p:ext uri="{BB962C8B-B14F-4D97-AF65-F5344CB8AC3E}">
        <p14:creationId xmlns:p14="http://schemas.microsoft.com/office/powerpoint/2010/main" val="202482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a:t>
            </a:r>
            <a:r>
              <a:rPr kumimoji="0" lang="en-US" sz="7200" b="0" i="0" u="none" strike="noStrike" kern="1200" cap="none" spc="0" normalizeH="0" baseline="0" noProof="0" dirty="0">
                <a:ln>
                  <a:noFill/>
                </a:ln>
                <a:solidFill>
                  <a:prstClr val="black"/>
                </a:solidFill>
                <a:effectLst/>
                <a:uLnTx/>
                <a:uFillTx/>
                <a:latin typeface="The Serif Hand Black"/>
                <a:ea typeface="+mj-ea"/>
                <a:cs typeface="+mj-cs"/>
              </a:rPr>
              <a:t>Software vulnerabilities</a:t>
            </a:r>
            <a:endParaRPr lang="en-US" dirty="0"/>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580475"/>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goal of this phase is to test the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software</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running on each AMI is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out of date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or not. If the software is out of date, then must be immediately updated by the user after the image is instantiated.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ar-EG"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was done using </a:t>
            </a:r>
            <a:r>
              <a:rPr lang="en-US" sz="2000" b="1" dirty="0">
                <a:latin typeface="Times New Roman" panose="02020603050405020304" pitchFamily="18" charset="0"/>
                <a:cs typeface="Times New Roman" panose="02020603050405020304" pitchFamily="18" charset="0"/>
              </a:rPr>
              <a:t>Nessus</a:t>
            </a:r>
            <a:r>
              <a:rPr lang="en-US" sz="1800" dirty="0">
                <a:latin typeface="Times New Roman" panose="02020603050405020304" pitchFamily="18" charset="0"/>
                <a:cs typeface="Times New Roman" panose="02020603050405020304" pitchFamily="18" charset="0"/>
              </a:rPr>
              <a:t>, an automated vulnerability scanner to classify each vulnerability with a severity level ranging from 0 to 3 on each AMI under test.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Vulnerability with high severity e.g., critical vulnerabilities such as remote code execution.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Observed that mostly images come with pre-installed software that is more than two years old.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Renting and using an AMI without any adequate security assessment poses a real security risk for users.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193250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Security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security risk assessment: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Malware  </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Unsolicited connections</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Backdoors and Leftover Credentials</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endParaRPr lang="en-US" sz="1800" dirty="0">
              <a:solidFill>
                <a:srgbClr val="00B050"/>
              </a:solidFill>
              <a:latin typeface="Georgia"/>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7141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 </a:t>
            </a:r>
            <a:br>
              <a:rPr lang="en-US" dirty="0"/>
            </a:br>
            <a:r>
              <a:rPr lang="en-US" dirty="0"/>
              <a:t>             Security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293466"/>
            <a:ext cx="11148646" cy="4008427"/>
          </a:xfrm>
        </p:spPr>
        <p:txBody>
          <a:bodyPr vert="horz" lIns="91440" tIns="45720" rIns="91440" bIns="45720" rtlCol="0">
            <a:normAutofit fontScale="92500" lnSpcReduction="10000"/>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Malware</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By using </a:t>
            </a:r>
            <a:r>
              <a:rPr lang="en-US" sz="1800" b="1" dirty="0" err="1">
                <a:solidFill>
                  <a:schemeClr val="accent1"/>
                </a:solidFill>
                <a:latin typeface="Times New Roman" panose="02020603050405020304" pitchFamily="18" charset="0"/>
                <a:cs typeface="Times New Roman" panose="02020603050405020304" pitchFamily="18" charset="0"/>
              </a:rPr>
              <a:t>ClamAV</a:t>
            </a:r>
            <a:r>
              <a:rPr lang="en-US" sz="1800" b="1"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an opensource </a:t>
            </a:r>
            <a:r>
              <a:rPr lang="en-US" sz="1800" b="1" i="0" u="none" strike="noStrike" baseline="0" dirty="0">
                <a:latin typeface="Times New Roman" panose="02020603050405020304" pitchFamily="18" charset="0"/>
                <a:cs typeface="Times New Roman" panose="02020603050405020304" pitchFamily="18" charset="0"/>
              </a:rPr>
              <a:t>antivirus engine</a:t>
            </a:r>
            <a:r>
              <a:rPr lang="en-US" sz="1800" b="0" i="0" u="none" strike="noStrike" baseline="0" dirty="0">
                <a:latin typeface="Times New Roman" panose="02020603050405020304" pitchFamily="18" charset="0"/>
                <a:cs typeface="Times New Roman" panose="02020603050405020304" pitchFamily="18" charset="0"/>
              </a:rPr>
              <a:t>, to analyze the filesystem on the target AMI.</a:t>
            </a:r>
          </a:p>
          <a:p>
            <a:pPr algn="l"/>
            <a:r>
              <a:rPr lang="en-US" sz="1800" b="0" i="0" u="none" strike="noStrike" baseline="0" dirty="0" err="1">
                <a:latin typeface="Times New Roman" panose="02020603050405020304" pitchFamily="18" charset="0"/>
                <a:cs typeface="Times New Roman" panose="02020603050405020304" pitchFamily="18" charset="0"/>
              </a:rPr>
              <a:t>ClamAV</a:t>
            </a:r>
            <a:r>
              <a:rPr lang="en-US" sz="1800" b="0" i="0" u="none" strike="noStrike" baseline="0" dirty="0">
                <a:latin typeface="Times New Roman" panose="02020603050405020304" pitchFamily="18" charset="0"/>
                <a:cs typeface="Times New Roman" panose="02020603050405020304" pitchFamily="18" charset="0"/>
              </a:rPr>
              <a:t> contains about 850,000 signatures to identify different types of known malware instances such as viruses, worms, spyware, and trojans.</a:t>
            </a:r>
          </a:p>
          <a:p>
            <a:pPr algn="l"/>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malware analysis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two</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infected AMIs has discovered both are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Windows-based</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First</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machine was infected with a </a:t>
            </a:r>
            <a:r>
              <a:rPr kumimoji="0" lang="en-US" sz="1800" b="1"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TrojanSpy</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malware. Trojan has a wide range of capabilities, including performing key logging, monitoring processes on the computer, and stealing data saved on the machine.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Also </a:t>
            </a:r>
            <a:r>
              <a:rPr kumimoji="0" lang="en-US" sz="1800" b="0"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Trojan.Firepass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tool</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to decrypt and recover the passwords stored by Firefox.</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Second</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machine was infected with </a:t>
            </a:r>
            <a:r>
              <a:rPr kumimoji="0" lang="en-US" sz="1800" b="1"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Trojan.Agent</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malware. This malware allows a malicious user to spy on the browsing habits of users, modify Internet Explorer settings, and download all malicious content.</a:t>
            </a: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endParaRPr lang="en-US" sz="1800" dirty="0">
              <a:solidFill>
                <a:srgbClr val="00B05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18857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Security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440811"/>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Unsolicited connections</a:t>
            </a:r>
            <a:endPar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a:t>
            </a:r>
            <a:r>
              <a:rPr kumimoji="0" lang="en-US" sz="18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uch</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connections could be the evidence of some kind of backdoor, or the sign for a malware infection.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Linux operating system comes with a service called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syslog</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for recording various events generated by the system. (e.g. the login and logout of users, the connection of hardware devices). Record of these kinds of events usually stored in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var/log</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directory of a Linux system and only users with administrative privileges are allowed to access the logs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During the analysis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two</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AMIs has found in which the syslog daemon was configured to send the log messages to a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remote host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basically its out of the control of the user, the information of image stored in local protected directory were sent out to a third-party machine.</a:t>
            </a:r>
          </a:p>
          <a:p>
            <a:pPr marR="0" lvl="0" algn="just" defTabSz="914400" rtl="0" eaLnBrk="1" fontAlgn="auto" latinLnBrk="0" hangingPunct="1">
              <a:lnSpc>
                <a:spcPct val="100000"/>
              </a:lnSpc>
              <a:spcBef>
                <a:spcPts val="0"/>
              </a:spcBef>
              <a:spcAft>
                <a:spcPts val="0"/>
              </a:spcAft>
              <a:buClrTx/>
              <a:buSzTx/>
              <a:tabLst/>
              <a:defRPr/>
            </a:pPr>
            <a:endParaRPr lang="en-US" sz="1800" dirty="0">
              <a:solidFill>
                <a:srgbClr val="00B050"/>
              </a:solidFill>
              <a:latin typeface="Georgia"/>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04751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Security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lnSpcReduction="100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 Backdoors and Leftover Credentials</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to connect to a Linux machine remotely is through the </a:t>
            </a:r>
            <a:r>
              <a:rPr lang="en-US" sz="1800" b="1" i="0" u="none" strike="noStrike" baseline="0" dirty="0" err="1">
                <a:latin typeface="Times New Roman" panose="02020603050405020304" pitchFamily="18" charset="0"/>
                <a:cs typeface="Times New Roman" panose="02020603050405020304" pitchFamily="18" charset="0"/>
              </a:rPr>
              <a:t>ssh</a:t>
            </a:r>
            <a:r>
              <a:rPr lang="en-US" sz="1800" b="0" i="0" u="none" strike="noStrike" baseline="0" dirty="0">
                <a:latin typeface="Times New Roman" panose="02020603050405020304" pitchFamily="18" charset="0"/>
                <a:cs typeface="Times New Roman" panose="02020603050405020304" pitchFamily="18" charset="0"/>
              </a:rPr>
              <a:t> service. When a user rents an AMI, he is required to provide the public part of the his </a:t>
            </a:r>
            <a:r>
              <a:rPr lang="en-US" sz="1800" b="0" i="0" u="none" strike="noStrike" baseline="0" dirty="0" err="1">
                <a:latin typeface="Times New Roman" panose="02020603050405020304" pitchFamily="18" charset="0"/>
                <a:cs typeface="Times New Roman" panose="02020603050405020304" pitchFamily="18" charset="0"/>
              </a:rPr>
              <a:t>ssh</a:t>
            </a:r>
            <a:r>
              <a:rPr lang="en-US" sz="1800" b="0" i="0" u="none" strike="noStrike" baseline="0" dirty="0">
                <a:latin typeface="Times New Roman" panose="02020603050405020304" pitchFamily="18" charset="0"/>
                <a:cs typeface="Times New Roman" panose="02020603050405020304" pitchFamily="18" charset="0"/>
              </a:rPr>
              <a:t> key that it is then stored by Amazon in the </a:t>
            </a:r>
            <a:r>
              <a:rPr lang="en-US" sz="1800" b="1" i="0" u="none" strike="noStrike" baseline="0" dirty="0" err="1">
                <a:latin typeface="Times New Roman" panose="02020603050405020304" pitchFamily="18" charset="0"/>
                <a:cs typeface="Times New Roman" panose="02020603050405020304" pitchFamily="18" charset="0"/>
              </a:rPr>
              <a:t>authorized_keys</a:t>
            </a:r>
            <a:r>
              <a:rPr lang="en-US" sz="1800" b="1"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in the home directory.</a:t>
            </a:r>
          </a:p>
          <a:p>
            <a:pPr algn="l"/>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First Problem</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if user didn’t remove his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public key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from the image before making it public, it’s information will be shared to public cloud.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Second problem</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related to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SSH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server permit password-based authentication and  providing a backdoor functionality if the AMI provider does not remove his passwords from the machine.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Leftover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ssh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keys only allow people with the corresponding private key (normally user got during creating a new AMI) to obtain access. 21.8% of the scanned AMIs contain leftover credentials that would allow a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thirdparty</a:t>
            </a:r>
            <a:r>
              <a:rPr lang="en-US" sz="1800" dirty="0">
                <a:solidFill>
                  <a:prstClr val="black"/>
                </a:solidFill>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remotely login into the machine</a:t>
            </a:r>
          </a:p>
          <a:p>
            <a:pPr marR="0" lvl="0" algn="just" defTabSz="914400" rtl="0" eaLnBrk="1" fontAlgn="auto" latinLnBrk="0" hangingPunct="1">
              <a:lnSpc>
                <a:spcPct val="100000"/>
              </a:lnSpc>
              <a:spcBef>
                <a:spcPts val="0"/>
              </a:spcBef>
              <a:spcAft>
                <a:spcPts val="0"/>
              </a:spcAft>
              <a:buClrTx/>
              <a:buSzTx/>
              <a:tabLst/>
              <a:defRPr/>
            </a:pPr>
            <a:endParaRPr lang="en-US" sz="1800" dirty="0">
              <a:solidFill>
                <a:srgbClr val="00B05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pic>
        <p:nvPicPr>
          <p:cNvPr id="6" name="Picture 5">
            <a:extLst>
              <a:ext uri="{FF2B5EF4-FFF2-40B4-BE49-F238E27FC236}">
                <a16:creationId xmlns:a16="http://schemas.microsoft.com/office/drawing/2014/main" id="{E3FC3D65-75D2-6550-7E51-4E01225AAB18}"/>
              </a:ext>
            </a:extLst>
          </p:cNvPr>
          <p:cNvPicPr>
            <a:picLocks noChangeAspect="1"/>
          </p:cNvPicPr>
          <p:nvPr/>
        </p:nvPicPr>
        <p:blipFill>
          <a:blip r:embed="rId2"/>
          <a:stretch>
            <a:fillRect/>
          </a:stretch>
        </p:blipFill>
        <p:spPr>
          <a:xfrm>
            <a:off x="6538542" y="618487"/>
            <a:ext cx="5013377" cy="2043742"/>
          </a:xfrm>
          <a:prstGeom prst="rect">
            <a:avLst/>
          </a:prstGeom>
        </p:spPr>
      </p:pic>
    </p:spTree>
    <p:extLst>
      <p:ext uri="{BB962C8B-B14F-4D97-AF65-F5344CB8AC3E}">
        <p14:creationId xmlns:p14="http://schemas.microsoft.com/office/powerpoint/2010/main" val="217035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Privacy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Attacker can gather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SSH private keys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 break into other machines start instance or use forgotten Amazon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Web Services (AWS) keys to start instances at the image provider's cost.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But </a:t>
            </a:r>
            <a:r>
              <a:rPr lang="en-US" sz="1800" b="1" dirty="0">
                <a:latin typeface="Times New Roman" panose="02020603050405020304" pitchFamily="18" charset="0"/>
                <a:cs typeface="Times New Roman" panose="02020603050405020304" pitchFamily="18" charset="0"/>
              </a:rPr>
              <a:t>I</a:t>
            </a:r>
            <a:r>
              <a:rPr kumimoji="0" lang="en-US" sz="18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naddition</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data sources such as the browser and shell history can be used to identify the AMI's.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For the privacy  issue we will discus about: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 Private key</a:t>
            </a:r>
            <a:endPar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r>
              <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Browser History.</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r>
              <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Shell History.</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4</a:t>
            </a:r>
            <a:r>
              <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Recovery of deleted files.</a:t>
            </a:r>
          </a:p>
          <a:p>
            <a:pPr marR="0" lvl="0" algn="just" defTabSz="914400" rtl="0" eaLnBrk="1" fontAlgn="auto" latinLnBrk="0" hangingPunct="1">
              <a:lnSpc>
                <a:spcPct val="100000"/>
              </a:lnSpc>
              <a:spcBef>
                <a:spcPts val="0"/>
              </a:spcBef>
              <a:spcAft>
                <a:spcPts val="0"/>
              </a:spcAft>
              <a:buClrTx/>
              <a:buSzTx/>
              <a:tabLst/>
              <a:defRPr/>
            </a:pPr>
            <a:endParaRPr lang="en-US" sz="1800" dirty="0">
              <a:solidFill>
                <a:srgbClr val="00B05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387782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Privacy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342900" marR="0" lvl="0" indent="-342900" algn="just" defTabSz="914400" rtl="0" eaLnBrk="1" fontAlgn="auto" latinLnBrk="0" hangingPunct="1">
              <a:lnSpc>
                <a:spcPct val="100000"/>
              </a:lnSpc>
              <a:spcBef>
                <a:spcPts val="0"/>
              </a:spcBef>
              <a:spcAft>
                <a:spcPts val="0"/>
              </a:spcAft>
              <a:buClrTx/>
              <a:buSzTx/>
              <a:buAutoNum type="arabicParenR"/>
              <a:tabLst/>
              <a:defRPr/>
            </a:pPr>
            <a:r>
              <a:rPr lang="en-US" b="1" dirty="0">
                <a:latin typeface="Times New Roman" panose="02020603050405020304" pitchFamily="18" charset="0"/>
                <a:cs typeface="Times New Roman" panose="02020603050405020304" pitchFamily="18" charset="0"/>
              </a:rPr>
              <a:t>Private key</a:t>
            </a:r>
          </a:p>
          <a:p>
            <a:pPr algn="l">
              <a:lnSpc>
                <a:spcPct val="100000"/>
              </a:lnSpc>
            </a:pPr>
            <a:r>
              <a:rPr lang="en-US" sz="1800"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 number of tests were developed to search the AMIs filesystem</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for typical filenames used to store keys for SSH keys, and AWS API keys</a:t>
            </a:r>
          </a:p>
          <a:p>
            <a:pPr algn="l">
              <a:lnSpc>
                <a:spcPct val="100000"/>
              </a:lnSpc>
            </a:pPr>
            <a:endParaRPr lang="en-US" sz="1800" dirty="0">
              <a:latin typeface="Times New Roman" panose="02020603050405020304" pitchFamily="18" charset="0"/>
              <a:cs typeface="Times New Roman" panose="02020603050405020304" pitchFamily="18" charset="0"/>
            </a:endParaRPr>
          </a:p>
          <a:p>
            <a:pPr algn="l">
              <a:lnSpc>
                <a:spcPct val="100000"/>
              </a:lnSpc>
            </a:pPr>
            <a:r>
              <a:rPr lang="en-US" sz="1800" dirty="0">
                <a:latin typeface="Times New Roman" panose="02020603050405020304" pitchFamily="18" charset="0"/>
                <a:cs typeface="Times New Roman" panose="02020603050405020304" pitchFamily="18" charset="0"/>
              </a:rPr>
              <a:t>We found that </a:t>
            </a:r>
            <a:r>
              <a:rPr lang="en-US" sz="1800" b="0" i="0" u="none" strike="noStrike" baseline="0" dirty="0">
                <a:latin typeface="Times New Roman" panose="02020603050405020304" pitchFamily="18" charset="0"/>
                <a:cs typeface="Times New Roman" panose="02020603050405020304" pitchFamily="18" charset="0"/>
              </a:rPr>
              <a:t>Amazon API keys, and private SSH keys were forgotten on the AMIs.</a:t>
            </a:r>
          </a:p>
          <a:p>
            <a:pPr algn="l">
              <a:lnSpc>
                <a:spcPct val="100000"/>
              </a:lnSpc>
            </a:pPr>
            <a:r>
              <a:rPr lang="en-US" sz="1800" dirty="0">
                <a:latin typeface="Times New Roman" panose="02020603050405020304" pitchFamily="18" charset="0"/>
                <a:cs typeface="Times New Roman" panose="02020603050405020304" pitchFamily="18" charset="0"/>
              </a:rPr>
              <a:t>This can </a:t>
            </a:r>
            <a:r>
              <a:rPr lang="en-US" sz="1800" b="0" i="0" u="none" strike="noStrike" baseline="0" dirty="0">
                <a:latin typeface="Times New Roman" panose="02020603050405020304" pitchFamily="18" charset="0"/>
                <a:cs typeface="Times New Roman" panose="02020603050405020304" pitchFamily="18" charset="0"/>
              </a:rPr>
              <a:t>be used to start images on the cloud at the expense of the key's owner.</a:t>
            </a:r>
          </a:p>
          <a:p>
            <a:pPr algn="l">
              <a:lnSpc>
                <a:spcPct val="100000"/>
              </a:lnSpc>
            </a:pPr>
            <a:endParaRPr lang="en-US" sz="1800" dirty="0">
              <a:latin typeface="Times New Roman" panose="02020603050405020304" pitchFamily="18" charset="0"/>
              <a:cs typeface="Times New Roman" panose="02020603050405020304" pitchFamily="18" charset="0"/>
            </a:endParaRPr>
          </a:p>
          <a:p>
            <a:pPr algn="l">
              <a:lnSpc>
                <a:spcPct val="100000"/>
              </a:lnSpc>
            </a:pPr>
            <a:r>
              <a:rPr lang="en-US" sz="1800" b="0" i="0" u="none" strike="noStrike" baseline="0" dirty="0">
                <a:latin typeface="Times New Roman" panose="02020603050405020304" pitchFamily="18" charset="0"/>
                <a:cs typeface="Times New Roman" panose="02020603050405020304" pitchFamily="18" charset="0"/>
              </a:rPr>
              <a:t>By consulting the last login attempts (i.e., by </a:t>
            </a:r>
            <a:r>
              <a:rPr lang="en-US" sz="1800" b="0" i="0" u="none" strike="noStrike" baseline="0" dirty="0" err="1">
                <a:latin typeface="Times New Roman" panose="02020603050405020304" pitchFamily="18" charset="0"/>
                <a:cs typeface="Times New Roman" panose="02020603050405020304" pitchFamily="18" charset="0"/>
              </a:rPr>
              <a:t>lastlog</a:t>
            </a:r>
            <a:r>
              <a:rPr lang="en-US" sz="1800" b="0" i="0" u="none" strike="noStrike" baseline="0" dirty="0">
                <a:latin typeface="Times New Roman" panose="02020603050405020304" pitchFamily="18" charset="0"/>
                <a:cs typeface="Times New Roman" panose="02020603050405020304" pitchFamily="18" charset="0"/>
              </a:rPr>
              <a:t>), an attacker can easily retrieve IP addresses that likely belong to other machines owned by the same person.</a:t>
            </a:r>
            <a:endParaRPr lang="en-US" sz="1800" dirty="0">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50262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38200" y="365125"/>
            <a:ext cx="10515600" cy="1325563"/>
          </a:xfrm>
        </p:spPr>
        <p:txBody>
          <a:bodyPr>
            <a:normAutofit/>
          </a:bodyPr>
          <a:lstStyle/>
          <a:p>
            <a:r>
              <a:rPr lang="en-US" sz="6600"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838200" y="1929384"/>
            <a:ext cx="10515600" cy="4251960"/>
          </a:xfrm>
        </p:spPr>
        <p:txBody>
          <a:bodyPr>
            <a:normAutofit/>
          </a:bodyPr>
          <a:lstStyle/>
          <a:p>
            <a:pPr lvl="0"/>
            <a:r>
              <a:rPr lang="en-US" dirty="0"/>
              <a:t>Topic one</a:t>
            </a:r>
          </a:p>
          <a:p>
            <a:pPr lvl="0"/>
            <a:r>
              <a:rPr lang="en-US" dirty="0"/>
              <a:t>Topic two​</a:t>
            </a:r>
          </a:p>
          <a:p>
            <a:pPr lvl="0"/>
            <a:r>
              <a:rPr lang="en-US" dirty="0"/>
              <a:t>Topic three</a:t>
            </a:r>
          </a:p>
          <a:p>
            <a:pPr lvl="0"/>
            <a:r>
              <a:rPr lang="en-US" dirty="0"/>
              <a:t>Topic four</a:t>
            </a:r>
          </a:p>
        </p:txBody>
      </p:sp>
      <p:sp>
        <p:nvSpPr>
          <p:cNvPr id="7" name="TextBox 6">
            <a:extLst>
              <a:ext uri="{FF2B5EF4-FFF2-40B4-BE49-F238E27FC236}">
                <a16:creationId xmlns:a16="http://schemas.microsoft.com/office/drawing/2014/main" id="{793AFFE4-9738-4A78-7A6E-C64907E02D34}"/>
              </a:ext>
            </a:extLst>
          </p:cNvPr>
          <p:cNvSpPr txBox="1"/>
          <p:nvPr/>
        </p:nvSpPr>
        <p:spPr>
          <a:xfrm>
            <a:off x="838200" y="2180492"/>
            <a:ext cx="10092397" cy="54476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Goal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Amazon EC2</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Testing AMI Methodology</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Results of AMI Analysis</a:t>
            </a:r>
          </a:p>
          <a:p>
            <a:r>
              <a:rPr lang="en-US" sz="2000" dirty="0">
                <a:latin typeface="Times New Roman" panose="02020603050405020304" pitchFamily="18" charset="0"/>
                <a:cs typeface="Times New Roman" panose="02020603050405020304" pitchFamily="18" charset="0"/>
              </a:rPr>
              <a:t>               -  </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Software Vulnerabilities </a:t>
            </a:r>
          </a:p>
          <a:p>
            <a:pPr marR="0" lvl="0" algn="l" defTabSz="914400" rtl="0" eaLnBrk="1" fontAlgn="auto" latinLnBrk="0" hangingPunct="1">
              <a:spcBef>
                <a:spcPts val="0"/>
              </a:spcBef>
              <a:spcAft>
                <a:spcPts val="0"/>
              </a:spcAft>
              <a:buClrTx/>
              <a:buSzTx/>
              <a:tabLst/>
              <a:defRPr/>
            </a:pP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Security Risks (</a:t>
            </a:r>
            <a:r>
              <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Malware, Unsolicited connections, Backdoors and Leftover Credentials</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Privacy Risks ( </a:t>
            </a:r>
            <a:r>
              <a:rPr lang="en-US" sz="1600" dirty="0">
                <a:latin typeface="Times New Roman" panose="02020603050405020304" pitchFamily="18" charset="0"/>
                <a:cs typeface="Times New Roman" panose="02020603050405020304" pitchFamily="18" charset="0"/>
              </a:rPr>
              <a:t>Private key, </a:t>
            </a:r>
            <a:r>
              <a:rPr kumimoji="0" lang="en-US" sz="16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Browser History, Shell History, Recovery of deleted files</a:t>
            </a:r>
            <a:r>
              <a:rPr kumimoji="0" lang="en-US" sz="18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endPar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Machine Fingerprinting</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Feedback</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Conclusion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endParaRPr lang="en-US" sz="2400" dirty="0">
              <a:latin typeface="Times New Roman" panose="02020603050405020304" pitchFamily="18" charset="0"/>
              <a:cs typeface="Times New Roman" panose="02020603050405020304" pitchFamily="18" charset="0"/>
            </a:endParaRPr>
          </a:p>
          <a:p>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55846"/>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Privacy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520153" y="2422823"/>
            <a:ext cx="11148646" cy="4008427"/>
          </a:xfrm>
        </p:spPr>
        <p:txBody>
          <a:bodyPr vert="horz" lIns="91440" tIns="45720" rIns="91440" bIns="45720" rtlCol="0">
            <a:normAutofit/>
          </a:bodyPr>
          <a:lstStyle/>
          <a:p>
            <a:pPr marR="0" lvl="0" algn="just" defTabSz="914400" rtl="0" eaLnBrk="1" fontAlgn="auto" latinLnBrk="0" hangingPunct="1">
              <a:lnSpc>
                <a:spcPct val="100000"/>
              </a:lnSpc>
              <a:spcBef>
                <a:spcPts val="0"/>
              </a:spcBef>
              <a:spcAft>
                <a:spcPts val="0"/>
              </a:spcAft>
              <a:buClrTx/>
              <a:buSzTx/>
              <a:tabLst/>
              <a:defRPr/>
            </a:pPr>
            <a:endParaRPr lang="en-US" sz="1800" dirty="0">
              <a:solidFill>
                <a:srgbClr val="00B050"/>
              </a:solidFill>
              <a:latin typeface="Georgia"/>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2</a:t>
            </a: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Browser History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scripts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used to check which domains had been contacted before. From the automated analysis of the history file, we discovered that one machine was used by a person to log into the portal.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Then same user again logged into his personal Google email account.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Combining these kinds of information, history files can easily used to reveal information about the image's creator.</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08316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Privacy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520153" y="2293466"/>
            <a:ext cx="11148646" cy="4008427"/>
          </a:xfrm>
        </p:spPr>
        <p:txBody>
          <a:bodyPr vert="horz" lIns="91440" tIns="45720" rIns="91440" bIns="45720" rtlCol="0">
            <a:normAutofit/>
          </a:bodyPr>
          <a:lstStyle/>
          <a:p>
            <a:pPr marR="0" lvl="0" algn="just" defTabSz="914400" rtl="0" eaLnBrk="1" fontAlgn="auto" latinLnBrk="0" hangingPunct="1">
              <a:lnSpc>
                <a:spcPct val="100000"/>
              </a:lnSpc>
              <a:spcBef>
                <a:spcPts val="0"/>
              </a:spcBef>
              <a:spcAft>
                <a:spcPts val="0"/>
              </a:spcAft>
              <a:buClrTx/>
              <a:buSzTx/>
              <a:tabLst/>
              <a:defRPr/>
            </a:pPr>
            <a:endParaRPr lang="en-US" sz="1800" dirty="0">
              <a:solidFill>
                <a:srgbClr val="00B050"/>
              </a:solidFill>
              <a:latin typeface="Georgia"/>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3</a:t>
            </a: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Shell History</a:t>
            </a:r>
            <a:endPar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sensitive information </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such as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password or a credit card number is transferred to a web application using an HTTP GET request. GET requests are stored on the web server's logs.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For-example credentials that can be used to access and modify the domain name information of a dynamic DNS account. A malicious user that obtains a DNS management password can easily change the DNS configuration and redirect the traffic of the original host to his own machines.</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B050"/>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36443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fontScale="90000"/>
          </a:bodyPr>
          <a:lstStyle/>
          <a:p>
            <a:r>
              <a:rPr lang="en-US" dirty="0"/>
              <a:t>cont. Result of the Ami</a:t>
            </a:r>
            <a:r>
              <a:rPr lang="en-US" sz="6600" dirty="0"/>
              <a:t>s</a:t>
            </a:r>
            <a:r>
              <a:rPr lang="en-US" dirty="0"/>
              <a:t> analysis</a:t>
            </a:r>
            <a:br>
              <a:rPr lang="en-US" dirty="0"/>
            </a:br>
            <a:r>
              <a:rPr lang="en-US" dirty="0"/>
              <a:t>               Privacy risks</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4</a:t>
            </a: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Recovery of deleted files</a:t>
            </a:r>
            <a:endPar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a user deletes a file, the space occupied by the file is marked as free, but the content of the file physically remains on the media (e.g. hard-disk). The contents of the deleted file lost only when this marked space is overwritten by another file.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file is deleted or overwritten it is possible to use tools (e.g. </a:t>
            </a:r>
            <a:r>
              <a:rPr kumimoji="0" lang="en-US" sz="1800" b="0"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extundelete</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for ubuntu and </a:t>
            </a:r>
            <a:r>
              <a:rPr kumimoji="0" lang="en-US" sz="1800" b="0"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Winundelete</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for window) to recover deleted files.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During the analysis of Linux AMIs and Windows AMIs we are able to recover deleted files from four different regions (US East/West, Europe and Asia) by these tools.</a:t>
            </a: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383951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Machine fingerprinting</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Number of the issues we described could be exploited by an attacker (or a malicious image provider) to obtain unauthorized remote access to any running machine that adopted a certain vulnerable AMI.</a:t>
            </a:r>
            <a:endPar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Three different approaches </a:t>
            </a:r>
            <a:r>
              <a:rPr lang="en-GB" sz="1800" dirty="0">
                <a:latin typeface="Times New Roman" panose="02020603050405020304" pitchFamily="18" charset="0"/>
                <a:cs typeface="Times New Roman" panose="02020603050405020304" pitchFamily="18" charset="0"/>
              </a:rPr>
              <a:t>was</a:t>
            </a:r>
            <a:r>
              <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used to match and map a running instance of AMIs. </a:t>
            </a:r>
          </a:p>
          <a:p>
            <a:pPr algn="l"/>
            <a:r>
              <a:rPr lang="en-US" sz="1800" b="0" i="0" u="none" strike="noStrike" baseline="0" dirty="0">
                <a:latin typeface="Times New Roman" panose="02020603050405020304" pitchFamily="18" charset="0"/>
                <a:cs typeface="Times New Roman" panose="02020603050405020304" pitchFamily="18" charset="0"/>
              </a:rPr>
              <a:t>methods are based on the comparison of the SSH keys, versions of network services, and web-application signatures.</a:t>
            </a:r>
            <a:endPar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GB"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SSH matching. </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Services  matching. </a:t>
            </a:r>
          </a:p>
          <a:p>
            <a:pPr marL="342900" marR="0" lvl="0" indent="-34290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  Web matching.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47255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Machine fingerprinting</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441593"/>
            <a:ext cx="11148646" cy="4008427"/>
          </a:xfrm>
        </p:spPr>
        <p:txBody>
          <a:bodyPr vert="horz" lIns="91440" tIns="45720" rIns="91440" bIns="45720" rtlCol="0">
            <a:normAutofit lnSpcReduction="100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t>
            </a: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SSH matching</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algn="l"/>
            <a:r>
              <a:rPr lang="en-US" sz="1800" b="0" i="0" u="none" strike="noStrike" baseline="0" dirty="0">
                <a:latin typeface="Times New Roman" panose="02020603050405020304" pitchFamily="18" charset="0"/>
                <a:cs typeface="Times New Roman" panose="02020603050405020304" pitchFamily="18" charset="0"/>
              </a:rPr>
              <a:t>Every SSH server has a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host key </a:t>
            </a:r>
            <a:r>
              <a:rPr lang="en-US" sz="1800" b="0" i="0" u="none" strike="noStrike" baseline="0" dirty="0">
                <a:latin typeface="Times New Roman" panose="02020603050405020304" pitchFamily="18" charset="0"/>
                <a:cs typeface="Times New Roman" panose="02020603050405020304" pitchFamily="18" charset="0"/>
              </a:rPr>
              <a:t>that is used to identify itself and to verify the authenticity of the server. </a:t>
            </a:r>
            <a:r>
              <a:rPr lang="en-US" sz="1800" dirty="0">
                <a:latin typeface="Times New Roman" panose="02020603050405020304" pitchFamily="18" charset="0"/>
                <a:cs typeface="Times New Roman" panose="02020603050405020304" pitchFamily="18" charset="0"/>
              </a:rPr>
              <a:t>H</a:t>
            </a:r>
            <a:r>
              <a:rPr lang="en-US" sz="1800" b="0" i="0" u="none" strike="noStrike" baseline="0" dirty="0">
                <a:latin typeface="Times New Roman" panose="02020603050405020304" pitchFamily="18" charset="0"/>
                <a:cs typeface="Times New Roman" panose="02020603050405020304" pitchFamily="18" charset="0"/>
              </a:rPr>
              <a:t>ost key of an image needs to be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regenerated</a:t>
            </a:r>
            <a:r>
              <a:rPr lang="en-US" sz="1800" b="0" i="0" u="none" strike="noStrike" baseline="0" dirty="0">
                <a:latin typeface="Times New Roman" panose="02020603050405020304" pitchFamily="18" charset="0"/>
                <a:cs typeface="Times New Roman" panose="02020603050405020304" pitchFamily="18" charset="0"/>
              </a:rPr>
              <a:t> upon instantiation of an AMI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for two reasons</a:t>
            </a:r>
            <a:r>
              <a:rPr lang="en-US" sz="1800" b="0" i="0" u="none" strike="noStrike" baseline="0" dirty="0">
                <a:latin typeface="Times New Roman" panose="02020603050405020304" pitchFamily="18" charset="0"/>
                <a:cs typeface="Times New Roman" panose="02020603050405020304" pitchFamily="18" charset="0"/>
              </a:rPr>
              <a:t>: </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1" i="0" u="none" strike="noStrike" baseline="0" dirty="0">
                <a:latin typeface="Times New Roman" panose="02020603050405020304" pitchFamily="18" charset="0"/>
                <a:cs typeface="Times New Roman" panose="02020603050405020304" pitchFamily="18" charset="0"/>
              </a:rPr>
              <a:t>First</a:t>
            </a:r>
            <a:r>
              <a:rPr lang="en-US" sz="1800" b="0" i="0" u="none" strike="noStrike" baseline="0" dirty="0">
                <a:latin typeface="Times New Roman" panose="02020603050405020304" pitchFamily="18" charset="0"/>
                <a:cs typeface="Times New Roman" panose="02020603050405020304" pitchFamily="18" charset="0"/>
              </a:rPr>
              <a:t>, a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host key </a:t>
            </a:r>
            <a:r>
              <a:rPr lang="en-US" sz="1800" b="0" i="0" u="none" strike="noStrike" baseline="0" dirty="0">
                <a:latin typeface="Times New Roman" panose="02020603050405020304" pitchFamily="18" charset="0"/>
                <a:cs typeface="Times New Roman" panose="02020603050405020304" pitchFamily="18" charset="0"/>
              </a:rPr>
              <a:t>that is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shared</a:t>
            </a:r>
            <a:r>
              <a:rPr lang="en-US" sz="1800" b="0" i="0" u="none" strike="noStrike" baseline="0" dirty="0">
                <a:latin typeface="Times New Roman" panose="02020603050405020304" pitchFamily="18" charset="0"/>
                <a:cs typeface="Times New Roman" panose="02020603050405020304" pitchFamily="18" charset="0"/>
              </a:rPr>
              <a:t> among several machines makes these servers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vulnerable</a:t>
            </a:r>
            <a:r>
              <a:rPr lang="en-US" sz="1800" b="0" i="0" u="none" strike="noStrike" baseline="0" dirty="0">
                <a:latin typeface="Times New Roman" panose="02020603050405020304" pitchFamily="18" charset="0"/>
                <a:cs typeface="Times New Roman" panose="02020603050405020304" pitchFamily="18" charset="0"/>
              </a:rPr>
              <a:t> to </a:t>
            </a:r>
            <a:r>
              <a:rPr lang="en-US" sz="1800" b="0" i="0" u="none" strike="noStrike" baseline="0" dirty="0">
                <a:solidFill>
                  <a:schemeClr val="accent2"/>
                </a:solidFill>
                <a:latin typeface="Times New Roman" panose="02020603050405020304" pitchFamily="18" charset="0"/>
                <a:cs typeface="Times New Roman" panose="02020603050405020304" pitchFamily="18" charset="0"/>
              </a:rPr>
              <a:t>man-in-the-middle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attacks (i.e., especially when the private host key is freely accessible).</a:t>
            </a:r>
          </a:p>
          <a:p>
            <a:pPr algn="l"/>
            <a:r>
              <a:rPr lang="en-US" sz="1800" b="1" i="0" u="none" strike="noStrike" baseline="0" dirty="0">
                <a:latin typeface="Times New Roman" panose="02020603050405020304" pitchFamily="18" charset="0"/>
                <a:cs typeface="Times New Roman" panose="02020603050405020304" pitchFamily="18" charset="0"/>
              </a:rPr>
              <a:t>Second</a:t>
            </a:r>
            <a:r>
              <a:rPr lang="en-US" sz="1800" b="0" i="0" u="none" strike="noStrike" baseline="0" dirty="0">
                <a:latin typeface="Times New Roman" panose="02020603050405020304" pitchFamily="18" charset="0"/>
                <a:cs typeface="Times New Roman" panose="02020603050405020304" pitchFamily="18" charset="0"/>
              </a:rPr>
              <a:t>, an unaltered host key can serve as an </a:t>
            </a:r>
            <a:r>
              <a:rPr lang="en-US" sz="1800" b="0" i="0" u="none" strike="noStrike" baseline="0" dirty="0" err="1">
                <a:latin typeface="Times New Roman" panose="02020603050405020304" pitchFamily="18" charset="0"/>
                <a:cs typeface="Times New Roman" panose="02020603050405020304" pitchFamily="18" charset="0"/>
              </a:rPr>
              <a:t>identier</a:t>
            </a:r>
            <a:r>
              <a:rPr lang="en-US" sz="1800" b="0" i="0" u="none" strike="noStrike" baseline="0" dirty="0">
                <a:latin typeface="Times New Roman" panose="02020603050405020304" pitchFamily="18" charset="0"/>
                <a:cs typeface="Times New Roman" panose="02020603050405020304" pitchFamily="18" charset="0"/>
              </a:rPr>
              <a:t> for the AMI.</a:t>
            </a: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l"/>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such cases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it is very easy for an attacker to match the SSH keys </a:t>
            </a:r>
            <a:r>
              <a:rPr lang="en-US" sz="1800" b="0" i="0" u="none" strike="noStrike" baseline="0" dirty="0">
                <a:latin typeface="Times New Roman" panose="02020603050405020304" pitchFamily="18" charset="0"/>
                <a:cs typeface="Times New Roman" panose="02020603050405020304" pitchFamily="18" charset="0"/>
              </a:rPr>
              <a:t>extracted from the AMIs with the ones obtained from a simple </a:t>
            </a:r>
            <a:r>
              <a:rPr lang="en-US" sz="1800" b="0" i="0" u="none" strike="noStrike" baseline="0" dirty="0" err="1">
                <a:latin typeface="Times New Roman" panose="02020603050405020304" pitchFamily="18" charset="0"/>
                <a:cs typeface="Times New Roman" panose="02020603050405020304" pitchFamily="18" charset="0"/>
              </a:rPr>
              <a:t>NMap</a:t>
            </a:r>
            <a:r>
              <a:rPr lang="en-US" sz="1800" b="0" i="0" u="none" strike="noStrike" baseline="0" dirty="0">
                <a:latin typeface="Times New Roman" panose="02020603050405020304" pitchFamily="18" charset="0"/>
                <a:cs typeface="Times New Roman" panose="02020603050405020304" pitchFamily="18" charset="0"/>
              </a:rPr>
              <a:t> scan</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algn="l"/>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195182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Machine fingerprinting</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Service matching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the cases where the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SSH-based identification failed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then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compare</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banners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captured by </a:t>
            </a:r>
            <a:r>
              <a:rPr kumimoji="0" lang="en-US" sz="1800" b="0"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NMap</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with the information extracted from the services installed on the AMIs (e.g. service name and service version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it may produce false positives if the user has modified the running services.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Since most services installed on the AMIs were old and out of date, it is very unlikely that new services (or updated ones) will match the same banners as the one extracted from the AMIs.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This will likely decrease the matching rate and unluckily generate false positives.</a:t>
            </a:r>
          </a:p>
          <a:p>
            <a:pPr algn="l"/>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149835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Machine fingerprinting</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557671"/>
            <a:ext cx="11194112" cy="4031232"/>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 Web</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matching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AMI matching approach: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web information were collected from all the instances that had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ports 80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and</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 443 open</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Compared this information with the collected data during the scan of the Amazon AMIs.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First phase</a:t>
            </a:r>
            <a:r>
              <a:rPr lang="en-US" sz="1800" dirty="0">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err="1">
                <a:ln>
                  <a:noFill/>
                </a:ln>
                <a:solidFill>
                  <a:schemeClr val="accent1"/>
                </a:solidFill>
                <a:effectLst/>
                <a:uLnTx/>
                <a:uFillTx/>
                <a:latin typeface="Times New Roman" panose="02020603050405020304" pitchFamily="18" charset="0"/>
                <a:cs typeface="Times New Roman" panose="02020603050405020304" pitchFamily="18" charset="0"/>
              </a:rPr>
              <a:t>WhatWeb</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tool was used to extract the information about name and version of installed web server, configuration details and the installed interpreters.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Second phase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compared information to the scanned AMIs and check for machines with same configurations.</a:t>
            </a:r>
          </a:p>
          <a:p>
            <a:pPr algn="l"/>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2771769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feedback</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 dealing with the security issues. AWS Security Team. first contacted the affected customers and provided information about their credentials that were left on public AMIs.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security team take action on behalf of the user that couldn’t be reached and changed the status of the vulnerable AMI to private.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The security team released a tutorial to help customers share public images in a secure manner.</a:t>
            </a:r>
          </a:p>
          <a:p>
            <a:pPr algn="l"/>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Then AWS security team also provide a solution to prevent the recovery of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private documents by </a:t>
            </a:r>
            <a:r>
              <a:rPr kumimoji="0" lang="en-US" sz="18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undeletion</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l"/>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Port scanner with </a:t>
            </a:r>
            <a:r>
              <a:rPr lang="en-US" sz="1800" b="0" i="0" u="none" strike="noStrike" baseline="0" dirty="0">
                <a:latin typeface="Times New Roman" panose="02020603050405020304" pitchFamily="18" charset="0"/>
                <a:cs typeface="Times New Roman" panose="02020603050405020304" pitchFamily="18" charset="0"/>
              </a:rPr>
              <a:t>limited number of ports scanned (</a:t>
            </a:r>
            <a:r>
              <a:rPr lang="en-US" sz="1800" b="0" i="0" u="none" strike="noStrike" baseline="0" dirty="0" err="1">
                <a:latin typeface="Times New Roman" panose="02020603050405020304" pitchFamily="18" charset="0"/>
                <a:cs typeface="Times New Roman" panose="02020603050405020304" pitchFamily="18" charset="0"/>
              </a:rPr>
              <a:t>i.e</a:t>
            </a:r>
            <a:r>
              <a:rPr lang="en-US" sz="1800" b="0" i="0" u="none" strike="noStrike" baseline="0" dirty="0">
                <a:latin typeface="Times New Roman" panose="02020603050405020304" pitchFamily="18" charset="0"/>
                <a:cs typeface="Times New Roman" panose="02020603050405020304" pitchFamily="18" charset="0"/>
              </a:rPr>
              <a:t>, 30)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and the very low volume of packets per second</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used to scan running images to identify open ports.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159185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conclusion</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Times New Roman" panose="02020603050405020304" pitchFamily="18" charset="0"/>
                <a:cs typeface="Times New Roman" panose="02020603050405020304" pitchFamily="18" charset="0"/>
              </a:rPr>
              <a:t>Users must update the software when they use cloud images.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Times New Roman" panose="02020603050405020304" pitchFamily="18" charset="0"/>
                <a:cs typeface="Times New Roman" panose="02020603050405020304" pitchFamily="18" charset="0"/>
              </a:rPr>
              <a:t>Users  using cloud services must have knowledge about security risks to keep their data secure.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Times New Roman" panose="02020603050405020304" pitchFamily="18" charset="0"/>
                <a:cs typeface="Times New Roman" panose="02020603050405020304" pitchFamily="18" charset="0"/>
              </a:rPr>
              <a:t>Cloud services aren’t the best choice in all cases.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Times New Roman" panose="02020603050405020304" pitchFamily="18" charset="0"/>
                <a:cs typeface="Times New Roman" panose="02020603050405020304" pitchFamily="18" charset="0"/>
              </a:rPr>
              <a:t>Cloud providers must verify and improve the security for their services.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Times New Roman" panose="02020603050405020304" pitchFamily="18" charset="0"/>
                <a:cs typeface="Times New Roman" panose="02020603050405020304" pitchFamily="18" charset="0"/>
              </a:rPr>
              <a:t>Communication between users and cloud providers increases the security level and services.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Georgi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Georgi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sz="1800" dirty="0">
              <a:solidFill>
                <a:prstClr val="black"/>
              </a:solidFill>
              <a:latin typeface="Georgia"/>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106670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3CD-059C-4A3C-8337-1053A06658D2}"/>
              </a:ext>
            </a:extLst>
          </p:cNvPr>
          <p:cNvSpPr>
            <a:spLocks noGrp="1"/>
          </p:cNvSpPr>
          <p:nvPr>
            <p:ph type="title"/>
          </p:nvPr>
        </p:nvSpPr>
        <p:spPr/>
        <p:txBody>
          <a:bodyPr>
            <a:normAutofit/>
          </a:bodyPr>
          <a:lstStyle/>
          <a:p>
            <a:r>
              <a:rPr lang="en-US" sz="10000" dirty="0">
                <a:solidFill>
                  <a:schemeClr val="bg1"/>
                </a:solidFill>
              </a:rPr>
              <a:t>Thanks</a:t>
            </a:r>
            <a:endParaRPr lang="en-US" sz="10000" dirty="0"/>
          </a:p>
        </p:txBody>
      </p:sp>
    </p:spTree>
    <p:extLst>
      <p:ext uri="{BB962C8B-B14F-4D97-AF65-F5344CB8AC3E}">
        <p14:creationId xmlns:p14="http://schemas.microsoft.com/office/powerpoint/2010/main" val="233790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80" y="325369"/>
            <a:ext cx="6894576" cy="1902615"/>
          </a:xfrm>
        </p:spPr>
        <p:txBody>
          <a:bodyPr vert="horz" lIns="91440" tIns="45720" rIns="91440" bIns="45720" rtlCol="0" anchor="b">
            <a:normAutofit/>
          </a:bodyPr>
          <a:lstStyle/>
          <a:p>
            <a:r>
              <a:rPr lang="en-US" dirty="0"/>
              <a:t>Introduction</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267771"/>
          </a:xfrm>
        </p:spPr>
        <p:txBody>
          <a:bodyPr vert="horz" lIns="91440" tIns="45720" rIns="91440" bIns="45720" rtlCol="0">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Cloud computing provides scalable and measurable IT resources that are accessible via the internet. Servers can be quickly launched and shut down via application programming interfaces.</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Cloud services can implement a wide range of functions, everything can be provided as a service </a:t>
            </a:r>
            <a:r>
              <a:rPr lang="en-US" sz="1800" dirty="0" err="1">
                <a:latin typeface="Times New Roman" panose="02020603050405020304" pitchFamily="18" charset="0"/>
                <a:cs typeface="Times New Roman" panose="02020603050405020304" pitchFamily="18" charset="0"/>
              </a:rPr>
              <a:t>XaaS</a:t>
            </a:r>
            <a:r>
              <a:rPr lang="en-US" sz="1800" dirty="0">
                <a:latin typeface="Times New Roman" panose="02020603050405020304" pitchFamily="18" charset="0"/>
                <a:cs typeface="Times New Roman" panose="02020603050405020304" pitchFamily="18" charset="0"/>
              </a:rPr>
              <a:t>.</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Users can </a:t>
            </a:r>
            <a:r>
              <a:rPr lang="en-US" sz="1800" b="0" i="0" u="none" strike="noStrike" baseline="0" dirty="0">
                <a:latin typeface="Times New Roman" panose="02020603050405020304" pitchFamily="18" charset="0"/>
                <a:cs typeface="Times New Roman" panose="02020603050405020304" pitchFamily="18" charset="0"/>
              </a:rPr>
              <a:t>create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and maintain online services with ease.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Users are allowed to create and share virtual images, the cloud service provides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customized public images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based on common needs of their customers.</a:t>
            </a:r>
          </a:p>
          <a:p>
            <a:pPr algn="l"/>
            <a:r>
              <a:rPr lang="en-US" sz="1800" dirty="0">
                <a:solidFill>
                  <a:prstClr val="black"/>
                </a:solidFill>
                <a:latin typeface="Times New Roman" panose="02020603050405020304" pitchFamily="18" charset="0"/>
                <a:cs typeface="Times New Roman" panose="02020603050405020304" pitchFamily="18" charset="0"/>
              </a:rPr>
              <a:t>e.g.  (Ubuntu image  with pre-configured with MySQL, PHP and an Apache)</a:t>
            </a:r>
            <a:endParaRPr lang="en-US" sz="1800" b="0" i="0" u="none" strike="noStrike" baseline="0" dirty="0">
              <a:latin typeface="Times New Roman" panose="02020603050405020304" pitchFamily="18" charset="0"/>
              <a:cs typeface="Times New Roman" panose="02020603050405020304" pitchFamily="18" charset="0"/>
            </a:endParaRPr>
          </a:p>
          <a:p>
            <a:pPr algn="l"/>
            <a:endParaRPr lang="en-US" dirty="0"/>
          </a:p>
        </p:txBody>
      </p:sp>
      <p:pic>
        <p:nvPicPr>
          <p:cNvPr id="13" name="Picture 12" descr="A picture containing diagram&#10;&#10;Description automatically generated">
            <a:extLst>
              <a:ext uri="{FF2B5EF4-FFF2-40B4-BE49-F238E27FC236}">
                <a16:creationId xmlns:a16="http://schemas.microsoft.com/office/drawing/2014/main" id="{0B57F281-4FF5-0ECC-AC1E-EA30BDBFD1BD}"/>
              </a:ext>
            </a:extLst>
          </p:cNvPr>
          <p:cNvPicPr>
            <a:picLocks noChangeAspect="1"/>
          </p:cNvPicPr>
          <p:nvPr/>
        </p:nvPicPr>
        <p:blipFill>
          <a:blip r:embed="rId2"/>
          <a:stretch>
            <a:fillRect/>
          </a:stretch>
        </p:blipFill>
        <p:spPr>
          <a:xfrm>
            <a:off x="3159752" y="5346304"/>
            <a:ext cx="7649643" cy="1292087"/>
          </a:xfrm>
          <a:prstGeom prst="rect">
            <a:avLst/>
          </a:prstGeom>
        </p:spPr>
      </p:pic>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80" y="325369"/>
            <a:ext cx="6894576" cy="1902615"/>
          </a:xfrm>
        </p:spPr>
        <p:txBody>
          <a:bodyPr vert="horz" lIns="91440" tIns="45720" rIns="91440" bIns="45720" rtlCol="0" anchor="b">
            <a:normAutofit/>
          </a:bodyPr>
          <a:lstStyle/>
          <a:p>
            <a:r>
              <a:rPr lang="en-US" dirty="0"/>
              <a:t>goal</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3613219"/>
          </a:xfr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explore the security problems of the public Images available on the Amazon EC2 service.</a:t>
            </a:r>
          </a:p>
          <a:p>
            <a:pPr algn="l"/>
            <a:r>
              <a:rPr lang="en-US" sz="2000" b="0" i="0" u="none" strike="noStrike" baseline="0" dirty="0">
                <a:latin typeface="Times New Roman" panose="02020603050405020304" pitchFamily="18" charset="0"/>
                <a:cs typeface="Times New Roman" panose="02020603050405020304" pitchFamily="18" charset="0"/>
              </a:rPr>
              <a:t>There are </a:t>
            </a:r>
            <a:r>
              <a:rPr lang="en-US" sz="2000" b="0" i="0" u="none" strike="noStrike" baseline="0" dirty="0">
                <a:solidFill>
                  <a:schemeClr val="accent1"/>
                </a:solidFill>
                <a:latin typeface="Times New Roman" panose="02020603050405020304" pitchFamily="18" charset="0"/>
                <a:cs typeface="Times New Roman" panose="02020603050405020304" pitchFamily="18" charset="0"/>
              </a:rPr>
              <a:t>three main threats </a:t>
            </a:r>
            <a:r>
              <a:rPr lang="en-US" sz="2000" b="0" i="0" u="none" strike="noStrike" baseline="0" dirty="0">
                <a:latin typeface="Times New Roman" panose="02020603050405020304" pitchFamily="18" charset="0"/>
                <a:cs typeface="Times New Roman" panose="02020603050405020304" pitchFamily="18" charset="0"/>
              </a:rPr>
              <a:t>: </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1) secure the image against external attacks</a:t>
            </a:r>
          </a:p>
          <a:p>
            <a:pPr algn="l"/>
            <a:r>
              <a:rPr lang="en-US" sz="2000" b="0" i="0" u="none" strike="noStrike" baseline="0" dirty="0">
                <a:latin typeface="Times New Roman" panose="02020603050405020304" pitchFamily="18" charset="0"/>
                <a:cs typeface="Times New Roman" panose="02020603050405020304" pitchFamily="18" charset="0"/>
              </a:rPr>
              <a:t>2) secure the image against a malicious image provider</a:t>
            </a:r>
          </a:p>
          <a:p>
            <a:pPr algn="l"/>
            <a:r>
              <a:rPr lang="en-US" sz="2000" b="0" i="0" u="none" strike="noStrike" baseline="0" dirty="0">
                <a:latin typeface="Times New Roman" panose="02020603050405020304" pitchFamily="18" charset="0"/>
                <a:cs typeface="Times New Roman" panose="02020603050405020304" pitchFamily="18" charset="0"/>
              </a:rPr>
              <a:t>3) sanitize the image to prevent users from extracting and abusing private information left on the disk by the image provider.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55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325369"/>
            <a:ext cx="10515599" cy="1902615"/>
          </a:xfrm>
        </p:spPr>
        <p:txBody>
          <a:bodyPr vert="horz" lIns="91440" tIns="45720" rIns="91440" bIns="45720" rtlCol="0" anchor="b">
            <a:normAutofit/>
          </a:bodyPr>
          <a:lstStyle/>
          <a:p>
            <a:r>
              <a:rPr lang="en-US" dirty="0"/>
              <a:t>Amazon ec2</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79" y="2636198"/>
            <a:ext cx="11148646" cy="3273345"/>
          </a:xfrm>
        </p:spPr>
        <p:txBody>
          <a:bodyPr vert="horz" lIns="91440" tIns="45720" rIns="91440" bIns="45720" rtlCol="0">
            <a:normAutofit/>
          </a:bodyPr>
          <a:lstStyle/>
          <a:p>
            <a:pPr algn="l"/>
            <a:r>
              <a:rPr lang="en-US" sz="2000" dirty="0">
                <a:latin typeface="Times New Roman" panose="02020603050405020304" pitchFamily="18" charset="0"/>
                <a:cs typeface="Times New Roman" panose="02020603050405020304" pitchFamily="18" charset="0"/>
              </a:rPr>
              <a:t>Amazon Elastic Compute Cloud (EC2) is an Infrastructure as-a-Service (</a:t>
            </a:r>
            <a:r>
              <a:rPr lang="en-US" sz="2000" dirty="0">
                <a:solidFill>
                  <a:schemeClr val="accent1"/>
                </a:solidFill>
                <a:latin typeface="Times New Roman" panose="02020603050405020304" pitchFamily="18" charset="0"/>
                <a:cs typeface="Times New Roman" panose="02020603050405020304" pitchFamily="18" charset="0"/>
              </a:rPr>
              <a:t>IaaS</a:t>
            </a:r>
            <a:r>
              <a:rPr lang="en-US" sz="2000" dirty="0">
                <a:latin typeface="Times New Roman" panose="02020603050405020304" pitchFamily="18" charset="0"/>
                <a:cs typeface="Times New Roman" panose="02020603050405020304" pitchFamily="18" charset="0"/>
              </a:rPr>
              <a:t>) where users can rent virtualized servers (</a:t>
            </a:r>
            <a:r>
              <a:rPr lang="en-US" sz="2000" dirty="0">
                <a:solidFill>
                  <a:schemeClr val="accent1"/>
                </a:solidFill>
                <a:latin typeface="Times New Roman" panose="02020603050405020304" pitchFamily="18" charset="0"/>
                <a:cs typeface="Times New Roman" panose="02020603050405020304" pitchFamily="18" charset="0"/>
              </a:rPr>
              <a:t>instances</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on an hourly base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run pre-installed VM images called </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Amazon Machine Image </a:t>
            </a:r>
            <a:r>
              <a:rPr lang="en-US" sz="2000" dirty="0">
                <a:solidFill>
                  <a:prstClr val="black"/>
                </a:solidFill>
                <a:latin typeface="Times New Roman" panose="02020603050405020304" pitchFamily="18" charset="0"/>
                <a:cs typeface="Times New Roman" panose="02020603050405020304" pitchFamily="18" charset="0"/>
              </a:rPr>
              <a:t>(</a:t>
            </a:r>
            <a:r>
              <a:rPr lang="en-US" sz="2000" dirty="0">
                <a:solidFill>
                  <a:schemeClr val="accent1"/>
                </a:solidFill>
                <a:latin typeface="Times New Roman" panose="02020603050405020304" pitchFamily="18" charset="0"/>
                <a:cs typeface="Times New Roman" panose="02020603050405020304" pitchFamily="18" charset="0"/>
              </a:rPr>
              <a:t>AMI</a:t>
            </a:r>
            <a:r>
              <a:rPr lang="en-US" sz="2000" dirty="0">
                <a:solidFill>
                  <a:prstClr val="black"/>
                </a:solidFill>
                <a:latin typeface="Times New Roman" panose="02020603050405020304" pitchFamily="18" charset="0"/>
                <a:cs typeface="Times New Roman" panose="02020603050405020304" pitchFamily="18" charset="0"/>
              </a:rPr>
              <a: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algn="l"/>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l"/>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Amazon offers an online catalog where users can choose an AMI with pre-installed services to suit his needs.</a:t>
            </a:r>
          </a:p>
          <a:p>
            <a:pPr algn="l"/>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98842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325369"/>
            <a:ext cx="10515599" cy="1902615"/>
          </a:xfrm>
        </p:spPr>
        <p:txBody>
          <a:bodyPr vert="horz" lIns="91440" tIns="45720" rIns="91440" bIns="45720" rtlCol="0" anchor="b">
            <a:normAutofit fontScale="90000"/>
          </a:bodyPr>
          <a:lstStyle/>
          <a:p>
            <a:r>
              <a:rPr lang="en-US" dirty="0"/>
              <a:t>Cont. Amazon ec2 </a:t>
            </a:r>
            <a:br>
              <a:rPr lang="en-US" dirty="0"/>
            </a:br>
            <a:r>
              <a:rPr lang="en-US" dirty="0"/>
              <a:t>                  </a:t>
            </a:r>
            <a:r>
              <a:rPr lang="en-US" sz="5300" dirty="0"/>
              <a:t>What is </a:t>
            </a:r>
            <a:r>
              <a:rPr lang="en-US" sz="5300" dirty="0" err="1"/>
              <a:t>ami</a:t>
            </a:r>
            <a:r>
              <a:rPr lang="en-US" sz="5300" dirty="0"/>
              <a:t>?</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r>
              <a:rPr lang="en-US" sz="1800" noProof="0" dirty="0">
                <a:solidFill>
                  <a:prstClr val="black"/>
                </a:solidFill>
                <a:latin typeface="Times New Roman" panose="02020603050405020304" pitchFamily="18" charset="0"/>
                <a:cs typeface="Times New Roman" panose="02020603050405020304" pitchFamily="18" charset="0"/>
              </a:rPr>
              <a:t>An AMI is a </a:t>
            </a:r>
            <a:r>
              <a:rPr lang="en-US" sz="1800" noProof="0" dirty="0">
                <a:solidFill>
                  <a:schemeClr val="accent1"/>
                </a:solidFill>
                <a:latin typeface="Times New Roman" panose="02020603050405020304" pitchFamily="18" charset="0"/>
                <a:cs typeface="Times New Roman" panose="02020603050405020304" pitchFamily="18" charset="0"/>
              </a:rPr>
              <a:t>template</a:t>
            </a:r>
            <a:r>
              <a:rPr lang="en-US" sz="1800" noProof="0" dirty="0">
                <a:solidFill>
                  <a:prstClr val="black"/>
                </a:solidFill>
                <a:latin typeface="Times New Roman" panose="02020603050405020304" pitchFamily="18" charset="0"/>
                <a:cs typeface="Times New Roman" panose="02020603050405020304" pitchFamily="18" charset="0"/>
              </a:rPr>
              <a:t> that is used to create a new instance—or virtual machine—based on user requirements. The AMI will contain information about the software, operating system, volume, and access permissions.</a:t>
            </a:r>
            <a:endParaRPr lang="en-US" sz="1800" dirty="0">
              <a:solidFill>
                <a:prstClr val="black"/>
              </a:solidFill>
              <a:latin typeface="Times New Roman" panose="02020603050405020304" pitchFamily="18" charset="0"/>
              <a:cs typeface="Times New Roman" panose="02020603050405020304" pitchFamily="18" charset="0"/>
            </a:endParaRPr>
          </a:p>
          <a:p>
            <a:pPr algn="l"/>
            <a:r>
              <a:rPr lang="en-US" sz="1800" noProof="0" dirty="0">
                <a:solidFill>
                  <a:prstClr val="black"/>
                </a:solidFill>
                <a:latin typeface="Times New Roman" panose="02020603050405020304" pitchFamily="18" charset="0"/>
                <a:cs typeface="Times New Roman" panose="02020603050405020304" pitchFamily="18" charset="0"/>
              </a:rPr>
              <a:t>There are </a:t>
            </a:r>
            <a:r>
              <a:rPr lang="en-US" sz="1800" noProof="0" dirty="0">
                <a:solidFill>
                  <a:schemeClr val="accent1"/>
                </a:solidFill>
                <a:latin typeface="Times New Roman" panose="02020603050405020304" pitchFamily="18" charset="0"/>
                <a:cs typeface="Times New Roman" panose="02020603050405020304" pitchFamily="18" charset="0"/>
              </a:rPr>
              <a:t>two types </a:t>
            </a:r>
            <a:r>
              <a:rPr lang="en-US" sz="1800" noProof="0" dirty="0">
                <a:solidFill>
                  <a:prstClr val="black"/>
                </a:solidFill>
                <a:latin typeface="Times New Roman" panose="02020603050405020304" pitchFamily="18" charset="0"/>
                <a:cs typeface="Times New Roman" panose="02020603050405020304" pitchFamily="18" charset="0"/>
              </a:rPr>
              <a:t>of AMIs:</a:t>
            </a:r>
          </a:p>
          <a:p>
            <a:pPr marL="285750" indent="-285750" algn="l">
              <a:buFont typeface="Courier New" panose="02070309020205020404" pitchFamily="49" charset="0"/>
              <a:buChar char="o"/>
            </a:pPr>
            <a:r>
              <a:rPr lang="en-US" sz="1800" noProof="0" dirty="0">
                <a:solidFill>
                  <a:prstClr val="black"/>
                </a:solidFill>
                <a:latin typeface="Times New Roman" panose="02020603050405020304" pitchFamily="18" charset="0"/>
                <a:cs typeface="Times New Roman" panose="02020603050405020304" pitchFamily="18" charset="0"/>
              </a:rPr>
              <a:t> Predefined AMIs: Amazon creates these, and the user can modify them.</a:t>
            </a:r>
          </a:p>
          <a:p>
            <a:pPr marL="285750" indent="-285750" algn="l">
              <a:buFont typeface="Courier New" panose="02070309020205020404" pitchFamily="49" charset="0"/>
              <a:buChar char="o"/>
            </a:pPr>
            <a:r>
              <a:rPr lang="en-US" sz="1800" noProof="0" dirty="0">
                <a:solidFill>
                  <a:prstClr val="black"/>
                </a:solidFill>
                <a:latin typeface="Times New Roman" panose="02020603050405020304" pitchFamily="18" charset="0"/>
                <a:cs typeface="Times New Roman" panose="02020603050405020304" pitchFamily="18" charset="0"/>
              </a:rPr>
              <a:t> Custom AMIs: The user also creates these, and they can be reused.</a:t>
            </a:r>
          </a:p>
        </p:txBody>
      </p:sp>
      <p:pic>
        <p:nvPicPr>
          <p:cNvPr id="3" name="Picture 2" descr="A picture containing text, screenshot, diagram&#10;&#10;Description automatically generated">
            <a:extLst>
              <a:ext uri="{FF2B5EF4-FFF2-40B4-BE49-F238E27FC236}">
                <a16:creationId xmlns:a16="http://schemas.microsoft.com/office/drawing/2014/main" id="{97C22B0C-FBFE-5E03-E83B-FDD339ED177A}"/>
              </a:ext>
            </a:extLst>
          </p:cNvPr>
          <p:cNvPicPr>
            <a:picLocks noChangeAspect="1"/>
          </p:cNvPicPr>
          <p:nvPr/>
        </p:nvPicPr>
        <p:blipFill>
          <a:blip r:embed="rId2"/>
          <a:stretch>
            <a:fillRect/>
          </a:stretch>
        </p:blipFill>
        <p:spPr>
          <a:xfrm>
            <a:off x="1371826" y="4746850"/>
            <a:ext cx="9981973" cy="1981477"/>
          </a:xfrm>
          <a:prstGeom prst="rect">
            <a:avLst/>
          </a:prstGeom>
        </p:spPr>
      </p:pic>
    </p:spTree>
    <p:extLst>
      <p:ext uri="{BB962C8B-B14F-4D97-AF65-F5344CB8AC3E}">
        <p14:creationId xmlns:p14="http://schemas.microsoft.com/office/powerpoint/2010/main" val="205079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80" y="259345"/>
            <a:ext cx="10515599" cy="1902615"/>
          </a:xfrm>
        </p:spPr>
        <p:txBody>
          <a:bodyPr vert="horz" lIns="91440" tIns="45720" rIns="91440" bIns="45720" rtlCol="0" anchor="b">
            <a:normAutofit/>
          </a:bodyPr>
          <a:lstStyle/>
          <a:p>
            <a:r>
              <a:rPr lang="en-US" dirty="0"/>
              <a:t>Cont. amazon ec2</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r>
              <a:rPr lang="en-US" sz="1800" noProof="0" dirty="0">
                <a:latin typeface="Times New Roman" panose="02020603050405020304" pitchFamily="18" charset="0"/>
                <a:cs typeface="Times New Roman" panose="02020603050405020304" pitchFamily="18" charset="0"/>
              </a:rPr>
              <a:t>Public images may be available for free or may be with bill via the Amazon </a:t>
            </a:r>
            <a:r>
              <a:rPr lang="en-US" sz="1800" noProof="0" dirty="0" err="1">
                <a:latin typeface="Times New Roman" panose="02020603050405020304" pitchFamily="18" charset="0"/>
                <a:cs typeface="Times New Roman" panose="02020603050405020304" pitchFamily="18" charset="0"/>
              </a:rPr>
              <a:t>DevPay</a:t>
            </a:r>
            <a:r>
              <a:rPr lang="en-US" sz="1800" noProof="0" dirty="0">
                <a:latin typeface="Times New Roman" panose="02020603050405020304" pitchFamily="18" charset="0"/>
                <a:cs typeface="Times New Roman" panose="02020603050405020304" pitchFamily="18" charset="0"/>
              </a:rPr>
              <a:t> payment service.</a:t>
            </a:r>
          </a:p>
          <a:p>
            <a:pPr algn="l"/>
            <a:r>
              <a:rPr lang="en-US" sz="1800" noProof="0" dirty="0">
                <a:solidFill>
                  <a:schemeClr val="accent1"/>
                </a:solidFill>
                <a:latin typeface="Times New Roman" panose="02020603050405020304" pitchFamily="18" charset="0"/>
                <a:cs typeface="Times New Roman" panose="02020603050405020304" pitchFamily="18" charset="0"/>
              </a:rPr>
              <a:t>to start an image</a:t>
            </a:r>
            <a:r>
              <a:rPr lang="en-US" sz="1800" noProof="0" dirty="0">
                <a:latin typeface="Times New Roman" panose="02020603050405020304" pitchFamily="18" charset="0"/>
                <a:cs typeface="Times New Roman" panose="02020603050405020304" pitchFamily="18" charset="0"/>
              </a:rPr>
              <a:t>:</a:t>
            </a:r>
          </a:p>
          <a:p>
            <a:pPr marL="285750" indent="-285750" algn="l">
              <a:buFontTx/>
              <a:buChar char="-"/>
            </a:pPr>
            <a:r>
              <a:rPr lang="en-US" sz="1800" noProof="0" dirty="0">
                <a:latin typeface="Times New Roman" panose="02020603050405020304" pitchFamily="18" charset="0"/>
                <a:cs typeface="Times New Roman" panose="02020603050405020304" pitchFamily="18" charset="0"/>
              </a:rPr>
              <a:t>the user </a:t>
            </a:r>
            <a:r>
              <a:rPr lang="en-US" sz="1800" dirty="0">
                <a:latin typeface="Times New Roman" panose="02020603050405020304" pitchFamily="18" charset="0"/>
                <a:cs typeface="Times New Roman" panose="02020603050405020304" pitchFamily="18" charset="0"/>
              </a:rPr>
              <a:t>should</a:t>
            </a:r>
            <a:r>
              <a:rPr lang="en-US" sz="1800" noProof="0" dirty="0">
                <a:latin typeface="Times New Roman" panose="02020603050405020304" pitchFamily="18" charset="0"/>
                <a:cs typeface="Times New Roman" panose="02020603050405020304" pitchFamily="18" charset="0"/>
              </a:rPr>
              <a:t> select a resource configuration (processing, memory, and IO performance).</a:t>
            </a:r>
          </a:p>
          <a:p>
            <a:pPr marL="285750" indent="-285750" algn="l">
              <a:buFontTx/>
              <a:buChar char="-"/>
            </a:pPr>
            <a:r>
              <a:rPr lang="en-US" sz="1800" noProof="0" dirty="0">
                <a:latin typeface="Times New Roman" panose="02020603050405020304" pitchFamily="18" charset="0"/>
                <a:cs typeface="Times New Roman" panose="02020603050405020304" pitchFamily="18" charset="0"/>
              </a:rPr>
              <a:t>set of credentials that will be used for login, and firewall configuration for inbound connections (called a security group) and the region of the data center.</a:t>
            </a:r>
          </a:p>
          <a:p>
            <a:pPr algn="l"/>
            <a:endParaRPr lang="en-US" sz="180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When an AMI is instantiated, its public DNS address is announced via the Amazon API, and the machine is made </a:t>
            </a:r>
            <a:r>
              <a:rPr lang="fr-FR" sz="1800" b="0" i="0" u="none" strike="noStrike" baseline="0" dirty="0">
                <a:latin typeface="Times New Roman" panose="02020603050405020304" pitchFamily="18" charset="0"/>
                <a:cs typeface="Times New Roman" panose="02020603050405020304" pitchFamily="18" charset="0"/>
              </a:rPr>
              <a:t>accessible via SSH on port 22 (Linux) or </a:t>
            </a:r>
            <a:r>
              <a:rPr lang="fr-FR" sz="1800" b="0" i="0" u="none" strike="noStrike" baseline="0" dirty="0" err="1">
                <a:latin typeface="Times New Roman" panose="02020603050405020304" pitchFamily="18" charset="0"/>
                <a:cs typeface="Times New Roman" panose="02020603050405020304" pitchFamily="18" charset="0"/>
              </a:rPr>
              <a:t>Remote</a:t>
            </a:r>
            <a:r>
              <a:rPr lang="fr-FR" sz="1800" b="0" i="0" u="none" strike="noStrike" baseline="0" dirty="0">
                <a:latin typeface="Times New Roman" panose="02020603050405020304" pitchFamily="18" charset="0"/>
                <a:cs typeface="Times New Roman" panose="02020603050405020304" pitchFamily="18" charset="0"/>
              </a:rPr>
              <a:t> Desktop </a:t>
            </a:r>
            <a:r>
              <a:rPr lang="en-US" sz="1800" b="0" i="0" u="none" strike="noStrike" baseline="0" dirty="0">
                <a:latin typeface="Times New Roman" panose="02020603050405020304" pitchFamily="18" charset="0"/>
                <a:cs typeface="Times New Roman" panose="02020603050405020304" pitchFamily="18" charset="0"/>
              </a:rPr>
              <a:t>on port 3389 (Windows).</a:t>
            </a:r>
            <a:endParaRPr lang="en-US" sz="1800" noProof="0" dirty="0">
              <a:latin typeface="Times New Roman" panose="02020603050405020304" pitchFamily="18" charset="0"/>
              <a:cs typeface="Times New Roman" panose="02020603050405020304" pitchFamily="18" charset="0"/>
            </a:endParaRPr>
          </a:p>
          <a:p>
            <a:pPr algn="l"/>
            <a:endParaRPr lang="en-US" sz="1800" noProof="0" dirty="0">
              <a:solidFill>
                <a:prstClr val="black"/>
              </a:solidFill>
              <a:latin typeface="Georgia"/>
            </a:endParaRPr>
          </a:p>
        </p:txBody>
      </p:sp>
    </p:spTree>
    <p:extLst>
      <p:ext uri="{BB962C8B-B14F-4D97-AF65-F5344CB8AC3E}">
        <p14:creationId xmlns:p14="http://schemas.microsoft.com/office/powerpoint/2010/main" val="344004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325369"/>
            <a:ext cx="10515599" cy="1902615"/>
          </a:xfrm>
        </p:spPr>
        <p:txBody>
          <a:bodyPr vert="horz" lIns="91440" tIns="45720" rIns="91440" bIns="45720" rtlCol="0" anchor="b">
            <a:normAutofit/>
          </a:bodyPr>
          <a:lstStyle/>
          <a:p>
            <a:r>
              <a:rPr lang="en-US" dirty="0"/>
              <a:t>Ami testing methodology</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endParaRPr lang="en-US" sz="1800" noProof="0" dirty="0">
              <a:solidFill>
                <a:prstClr val="black"/>
              </a:solidFill>
              <a:latin typeface="Georgia"/>
            </a:endParaRPr>
          </a:p>
        </p:txBody>
      </p:sp>
      <p:sp>
        <p:nvSpPr>
          <p:cNvPr id="2" name="TextBox 1">
            <a:extLst>
              <a:ext uri="{FF2B5EF4-FFF2-40B4-BE49-F238E27FC236}">
                <a16:creationId xmlns:a16="http://schemas.microsoft.com/office/drawing/2014/main" id="{31A8E8DA-F298-B41A-BC0F-AF4010DCF3BA}"/>
              </a:ext>
            </a:extLst>
          </p:cNvPr>
          <p:cNvSpPr txBox="1"/>
          <p:nvPr/>
        </p:nvSpPr>
        <p:spPr>
          <a:xfrm>
            <a:off x="640079" y="2445758"/>
            <a:ext cx="11035086" cy="4585871"/>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n </a:t>
            </a:r>
            <a:r>
              <a:rPr lang="en-US" sz="1800" b="0" i="0" u="none" strike="noStrike" baseline="0" dirty="0">
                <a:solidFill>
                  <a:schemeClr val="accent1"/>
                </a:solidFill>
                <a:latin typeface="Times New Roman" panose="02020603050405020304" pitchFamily="18" charset="0"/>
                <a:cs typeface="Times New Roman" panose="02020603050405020304" pitchFamily="18" charset="0"/>
              </a:rPr>
              <a:t>automated system </a:t>
            </a:r>
            <a:r>
              <a:rPr lang="en-US" sz="1800" b="0" i="0" u="none" strike="noStrike" baseline="0" dirty="0">
                <a:latin typeface="Times New Roman" panose="02020603050405020304" pitchFamily="18" charset="0"/>
                <a:cs typeface="Times New Roman" panose="02020603050405020304" pitchFamily="18" charset="0"/>
              </a:rPr>
              <a:t>was developed to instantiate and test the Amazon's AMIs.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Times New Roman" panose="02020603050405020304" pitchFamily="18" charset="0"/>
              </a:rPr>
              <a:t>The architecture consists of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three main components</a:t>
            </a:r>
            <a:r>
              <a:rPr kumimoji="0" lang="en-US" sz="18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Robot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Responsible for instantiating the AMIs and fetching the corresponding login credentials.</a:t>
            </a:r>
          </a:p>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and for the credentials configuration </a:t>
            </a:r>
            <a:r>
              <a:rPr lang="en-US" dirty="0">
                <a:latin typeface="Times New Roman" panose="02020603050405020304" pitchFamily="18" charset="0"/>
                <a:cs typeface="Times New Roman" panose="02020603050405020304" pitchFamily="18" charset="0"/>
              </a:rPr>
              <a:t>T</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tool was configured to try a list of the most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common usernames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(e.g. root, ec2-user, ubuntu .. etc.)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After successfully instantiated of AMI by the Robot, it is </a:t>
            </a:r>
            <a:r>
              <a:rPr kumimoji="0" lang="en-US"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tested by two different scanners</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algn="ju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Remote Scanner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Collects the list of open ports by using </a:t>
            </a:r>
            <a:r>
              <a:rPr kumimoji="0" lang="en-US" sz="18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NMap</a:t>
            </a:r>
            <a:r>
              <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tool</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and downloads the index page of the installed web applications</a:t>
            </a:r>
          </a:p>
          <a:p>
            <a:pPr algn="just">
              <a:defRPr/>
            </a:pP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 Local Scanner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Component is responsible for uploading to the AMI  and running a set of tests with administrative privileges .</a:t>
            </a:r>
          </a:p>
          <a:p>
            <a:pPr algn="l"/>
            <a:r>
              <a:rPr lang="en-US" sz="1800" b="0" i="0" u="none" strike="noStrike" baseline="0" dirty="0">
                <a:latin typeface="Times New Roman" panose="02020603050405020304" pitchFamily="18" charset="0"/>
                <a:cs typeface="Times New Roman" panose="02020603050405020304" pitchFamily="18" charset="0"/>
              </a:rPr>
              <a:t>It also analyzes the system for known vulnerabilities using the </a:t>
            </a:r>
            <a:r>
              <a:rPr lang="en-US" sz="1800" b="1" i="0" u="none" strike="noStrike" baseline="0" dirty="0">
                <a:latin typeface="Times New Roman" panose="02020603050405020304" pitchFamily="18" charset="0"/>
                <a:cs typeface="Times New Roman" panose="02020603050405020304" pitchFamily="18" charset="0"/>
              </a:rPr>
              <a:t>Nessus tool</a:t>
            </a:r>
            <a:r>
              <a:rPr lang="en-US" sz="1800" b="0" i="0" u="none" strike="noStrike" baseline="0" dirty="0">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Georgia"/>
              <a:ea typeface="+mn-ea"/>
              <a:cs typeface="+mn-cs"/>
            </a:endParaRPr>
          </a:p>
          <a:p>
            <a:pPr algn="l"/>
            <a:endParaRPr lang="en-US" dirty="0"/>
          </a:p>
        </p:txBody>
      </p:sp>
    </p:spTree>
    <p:extLst>
      <p:ext uri="{BB962C8B-B14F-4D97-AF65-F5344CB8AC3E}">
        <p14:creationId xmlns:p14="http://schemas.microsoft.com/office/powerpoint/2010/main" val="121425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40079" y="269098"/>
            <a:ext cx="10515599" cy="1902615"/>
          </a:xfrm>
        </p:spPr>
        <p:txBody>
          <a:bodyPr vert="horz" lIns="91440" tIns="45720" rIns="91440" bIns="45720" rtlCol="0" anchor="b">
            <a:normAutofit/>
          </a:bodyPr>
          <a:lstStyle/>
          <a:p>
            <a:r>
              <a:rPr lang="en-US" dirty="0"/>
              <a:t>Cont. Ami testing methodology</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640080" y="2590228"/>
            <a:ext cx="11148646" cy="4008427"/>
          </a:xfrm>
        </p:spPr>
        <p:txBody>
          <a:bodyPr vert="horz" lIns="91440" tIns="45720" rIns="91440" bIns="45720" rtlCol="0">
            <a:normAutofit/>
          </a:bodyPr>
          <a:lstStyle/>
          <a:p>
            <a:pPr algn="l"/>
            <a:endParaRPr lang="en-US" sz="1800" dirty="0">
              <a:solidFill>
                <a:prstClr val="black"/>
              </a:solidFill>
              <a:latin typeface="Georgia"/>
            </a:endParaRPr>
          </a:p>
          <a:p>
            <a:pPr algn="l"/>
            <a:endParaRPr lang="en-US" sz="1800" noProof="0" dirty="0">
              <a:solidFill>
                <a:prstClr val="black"/>
              </a:solidFill>
              <a:latin typeface="Georgia"/>
            </a:endParaRPr>
          </a:p>
        </p:txBody>
      </p:sp>
      <p:pic>
        <p:nvPicPr>
          <p:cNvPr id="6" name="Picture 5" descr="A diagram of a system architecture&#10;&#10;Description automatically generated with low confidence">
            <a:extLst>
              <a:ext uri="{FF2B5EF4-FFF2-40B4-BE49-F238E27FC236}">
                <a16:creationId xmlns:a16="http://schemas.microsoft.com/office/drawing/2014/main" id="{994F1B42-C7D6-7B09-113E-F44DE597DCFD}"/>
              </a:ext>
            </a:extLst>
          </p:cNvPr>
          <p:cNvPicPr>
            <a:picLocks noChangeAspect="1"/>
          </p:cNvPicPr>
          <p:nvPr/>
        </p:nvPicPr>
        <p:blipFill>
          <a:blip r:embed="rId2"/>
          <a:stretch>
            <a:fillRect/>
          </a:stretch>
        </p:blipFill>
        <p:spPr>
          <a:xfrm>
            <a:off x="1347729" y="2504799"/>
            <a:ext cx="10006070" cy="4362978"/>
          </a:xfrm>
          <a:prstGeom prst="rect">
            <a:avLst/>
          </a:prstGeom>
        </p:spPr>
      </p:pic>
    </p:spTree>
    <p:extLst>
      <p:ext uri="{BB962C8B-B14F-4D97-AF65-F5344CB8AC3E}">
        <p14:creationId xmlns:p14="http://schemas.microsoft.com/office/powerpoint/2010/main" val="286771219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2547</TotalTime>
  <Words>2790</Words>
  <Application>Microsoft Office PowerPoint</Application>
  <PresentationFormat>Widescreen</PresentationFormat>
  <Paragraphs>300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CMR9</vt:lpstr>
      <vt:lpstr>Courier New</vt:lpstr>
      <vt:lpstr>Georgia</vt:lpstr>
      <vt:lpstr>The Hand Black</vt:lpstr>
      <vt:lpstr>The Serif Hand Black</vt:lpstr>
      <vt:lpstr>Times New Roman</vt:lpstr>
      <vt:lpstr>Wingdings</vt:lpstr>
      <vt:lpstr>SketchyVTI</vt:lpstr>
      <vt:lpstr>A Security Analysis of Amazon’s Elastic Compute Cloud Service</vt:lpstr>
      <vt:lpstr>Agenda</vt:lpstr>
      <vt:lpstr>Introduction</vt:lpstr>
      <vt:lpstr>goal</vt:lpstr>
      <vt:lpstr>Amazon ec2</vt:lpstr>
      <vt:lpstr>Cont. Amazon ec2                    What is ami?</vt:lpstr>
      <vt:lpstr>Cont. amazon ec2</vt:lpstr>
      <vt:lpstr>Ami testing methodology</vt:lpstr>
      <vt:lpstr>Cont. Ami testing methodology</vt:lpstr>
      <vt:lpstr>Cont. Ami testing methodology</vt:lpstr>
      <vt:lpstr>Cont. Ami testing methodology</vt:lpstr>
      <vt:lpstr>Result of the Amis analysis</vt:lpstr>
      <vt:lpstr>cont. Result of the Amis analysis             Software vulnerabilities</vt:lpstr>
      <vt:lpstr>cont. Result of the Amis analysis                   Security risks</vt:lpstr>
      <vt:lpstr>cont. Result of the Amis analysis               Security risks</vt:lpstr>
      <vt:lpstr>cont. Result of the Amis analysis            Security risks</vt:lpstr>
      <vt:lpstr>Cont. Security risks</vt:lpstr>
      <vt:lpstr>cont. Result of the Amis analysis                   Privacy risks</vt:lpstr>
      <vt:lpstr>cont. Result of the Amis analysis            Privacy risks</vt:lpstr>
      <vt:lpstr>cont. Result of the Amis analysis             Privacy risks</vt:lpstr>
      <vt:lpstr>cont. Result of the Amis analysis               Privacy risks</vt:lpstr>
      <vt:lpstr>cont. Result of the Amis analysis                Privacy risks</vt:lpstr>
      <vt:lpstr>Machine fingerprinting</vt:lpstr>
      <vt:lpstr>Cont. Machine fingerprinting</vt:lpstr>
      <vt:lpstr>Cont. Machine fingerprinting</vt:lpstr>
      <vt:lpstr>Cont. Machine fingerprinting</vt:lpstr>
      <vt:lpstr>feedback</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Security Analysis of Amazon’s Elastic Compute Cloud Service</dc:title>
  <dc:creator>Basma Adawy</dc:creator>
  <cp:lastModifiedBy>Basma Adawy</cp:lastModifiedBy>
  <cp:revision>59</cp:revision>
  <dcterms:created xsi:type="dcterms:W3CDTF">2023-05-25T09:15:45Z</dcterms:created>
  <dcterms:modified xsi:type="dcterms:W3CDTF">2023-05-31T22:45:15Z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