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32"/>
  </p:notesMasterIdLst>
  <p:handoutMasterIdLst>
    <p:handoutMasterId r:id="rId33"/>
  </p:handoutMasterIdLst>
  <p:sldIdLst>
    <p:sldId id="256" r:id="rId5"/>
    <p:sldId id="258" r:id="rId6"/>
    <p:sldId id="260" r:id="rId7"/>
    <p:sldId id="276" r:id="rId8"/>
    <p:sldId id="277" r:id="rId9"/>
    <p:sldId id="280" r:id="rId10"/>
    <p:sldId id="281" r:id="rId11"/>
    <p:sldId id="282" r:id="rId12"/>
    <p:sldId id="279" r:id="rId13"/>
    <p:sldId id="278" r:id="rId14"/>
    <p:sldId id="283" r:id="rId15"/>
    <p:sldId id="285" r:id="rId16"/>
    <p:sldId id="286" r:id="rId17"/>
    <p:sldId id="287" r:id="rId18"/>
    <p:sldId id="275" r:id="rId19"/>
    <p:sldId id="288" r:id="rId20"/>
    <p:sldId id="284" r:id="rId21"/>
    <p:sldId id="289" r:id="rId22"/>
    <p:sldId id="290" r:id="rId23"/>
    <p:sldId id="291" r:id="rId24"/>
    <p:sldId id="292" r:id="rId25"/>
    <p:sldId id="294" r:id="rId26"/>
    <p:sldId id="295" r:id="rId27"/>
    <p:sldId id="296" r:id="rId28"/>
    <p:sldId id="297" r:id="rId29"/>
    <p:sldId id="298"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7CCC6-F26B-4694-BA3C-5068818A9642}" v="1777" dt="2023-01-16T13:02:00.642"/>
    <p1510:client id="{5B5ADA2F-37C9-B36F-1BFB-3F5C78053FD5}" v="19" dt="2023-01-16T13:28:33.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p:scale>
          <a:sx n="100" d="100"/>
          <a:sy n="100" d="100"/>
        </p:scale>
        <p:origin x="-29" y="-49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6039115-797B-304C-9FC0-EFABB1F21232}">
      <dgm:prSet phldr="0"/>
      <dgm:spPr/>
      <dgm:t>
        <a:bodyPr/>
        <a:lstStyle/>
        <a:p>
          <a:r>
            <a:rPr lang="en-US">
              <a:latin typeface="Calibri Light" panose="020F0302020204030204"/>
            </a:rPr>
            <a:t>Python 3</a:t>
          </a:r>
          <a:endParaRPr lang="en-US"/>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endParaRPr lang="en-US"/>
        </a:p>
      </dgm:t>
    </dgm:pt>
    <dgm:pt modelId="{15B1A768-2666-4AB4-BDA7-F0E3C4160D59}">
      <dgm:prSet phldr="0"/>
      <dgm:spPr/>
      <dgm:t>
        <a:bodyPr/>
        <a:lstStyle/>
        <a:p>
          <a:r>
            <a:rPr lang="en-US" err="1">
              <a:latin typeface="Calibri Light" panose="020F0302020204030204"/>
            </a:rPr>
            <a:t>Jupyter</a:t>
          </a:r>
          <a:r>
            <a:rPr lang="en-US">
              <a:latin typeface="Calibri Light" panose="020F0302020204030204"/>
            </a:rPr>
            <a:t> notebook &amp; spyder IDE</a:t>
          </a:r>
          <a:endParaRPr lang="en-US"/>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endParaRPr lang="en-US"/>
        </a:p>
      </dgm:t>
    </dgm:pt>
    <dgm:pt modelId="{3AA5586A-C40E-4DDA-98A5-6545F36F46AB}">
      <dgm:prSet phldr="0"/>
      <dgm:spPr/>
      <dgm:t>
        <a:bodyPr/>
        <a:lstStyle/>
        <a:p>
          <a:r>
            <a:rPr lang="en-US">
              <a:latin typeface="Calibri Light" panose="020F0302020204030204"/>
            </a:rPr>
            <a:t>FASTAPI</a:t>
          </a:r>
          <a:endParaRPr lang="en-US"/>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5A724E7C-AEEC-497F-9B4E-1E8054F04ABD}">
      <dgm:prSet phldr="0"/>
      <dgm:spPr/>
      <dgm:t>
        <a:bodyPr/>
        <a:lstStyle/>
        <a:p>
          <a:pPr rtl="0"/>
          <a:r>
            <a:rPr lang="en-US">
              <a:latin typeface="Calibri Light" panose="020F0302020204030204"/>
            </a:rPr>
            <a:t>Machine learning libraries</a:t>
          </a:r>
        </a:p>
      </dgm:t>
    </dgm:pt>
    <dgm:pt modelId="{A205EE73-4C70-472C-9874-F0020EB5811F}" type="parTrans" cxnId="{C539D0E1-177E-410A-8DCF-0D2498D03D96}">
      <dgm:prSet/>
      <dgm:spPr/>
    </dgm:pt>
    <dgm:pt modelId="{D265A4FB-DD96-42C1-A095-2C2A7FB55440}" type="sibTrans" cxnId="{C539D0E1-177E-410A-8DCF-0D2498D03D96}">
      <dgm:prSet/>
      <dgm:spPr/>
    </dgm:pt>
    <dgm:pt modelId="{BE8D803F-B963-4DBD-955D-7763C231A44A}" type="pres">
      <dgm:prSet presAssocID="{489A589A-46DE-0F49-B460-E7914F3E440D}" presName="linear" presStyleCnt="0">
        <dgm:presLayoutVars>
          <dgm:animLvl val="lvl"/>
          <dgm:resizeHandles val="exact"/>
        </dgm:presLayoutVars>
      </dgm:prSet>
      <dgm:spPr/>
    </dgm:pt>
    <dgm:pt modelId="{E621230C-3804-4008-A7BF-BC4EB098DC22}" type="pres">
      <dgm:prSet presAssocID="{66039115-797B-304C-9FC0-EFABB1F21232}" presName="parentText" presStyleLbl="node1" presStyleIdx="0" presStyleCnt="4">
        <dgm:presLayoutVars>
          <dgm:chMax val="0"/>
          <dgm:bulletEnabled val="1"/>
        </dgm:presLayoutVars>
      </dgm:prSet>
      <dgm:spPr/>
    </dgm:pt>
    <dgm:pt modelId="{242DEAE3-59B7-4A59-A3F7-A755F8909610}" type="pres">
      <dgm:prSet presAssocID="{D044F6BA-1D90-EC47-8A78-B9796198ECF5}" presName="spacer" presStyleCnt="0"/>
      <dgm:spPr/>
    </dgm:pt>
    <dgm:pt modelId="{90AB9F8D-1224-4A73-8C33-E21FCA211D95}" type="pres">
      <dgm:prSet presAssocID="{15B1A768-2666-4AB4-BDA7-F0E3C4160D59}" presName="parentText" presStyleLbl="node1" presStyleIdx="1" presStyleCnt="4">
        <dgm:presLayoutVars>
          <dgm:chMax val="0"/>
          <dgm:bulletEnabled val="1"/>
        </dgm:presLayoutVars>
      </dgm:prSet>
      <dgm:spPr/>
    </dgm:pt>
    <dgm:pt modelId="{0DBD2924-90ED-451A-909B-73C5592D5162}" type="pres">
      <dgm:prSet presAssocID="{72FFCBD4-DD9D-4E06-81E4-54307F97A3F0}" presName="spacer" presStyleCnt="0"/>
      <dgm:spPr/>
    </dgm:pt>
    <dgm:pt modelId="{1B830038-F264-407E-B0DF-1EBE138B7CFD}" type="pres">
      <dgm:prSet presAssocID="{5A724E7C-AEEC-497F-9B4E-1E8054F04ABD}" presName="parentText" presStyleLbl="node1" presStyleIdx="2" presStyleCnt="4">
        <dgm:presLayoutVars>
          <dgm:chMax val="0"/>
          <dgm:bulletEnabled val="1"/>
        </dgm:presLayoutVars>
      </dgm:prSet>
      <dgm:spPr/>
    </dgm:pt>
    <dgm:pt modelId="{4F9CF2BD-2E70-4A89-97D2-33D128042ED4}" type="pres">
      <dgm:prSet presAssocID="{D265A4FB-DD96-42C1-A095-2C2A7FB55440}" presName="spacer" presStyleCnt="0"/>
      <dgm:spPr/>
    </dgm:pt>
    <dgm:pt modelId="{B86144E6-E231-4EEE-B865-92DD31ED6584}" type="pres">
      <dgm:prSet presAssocID="{3AA5586A-C40E-4DDA-98A5-6545F36F46AB}" presName="parentText" presStyleLbl="node1" presStyleIdx="3" presStyleCnt="4">
        <dgm:presLayoutVars>
          <dgm:chMax val="0"/>
          <dgm:bulletEnabled val="1"/>
        </dgm:presLayoutVars>
      </dgm:prSet>
      <dgm:spPr/>
    </dgm:pt>
  </dgm:ptLst>
  <dgm:cxnLst>
    <dgm:cxn modelId="{C5327204-CB6D-400C-9C00-31E768245B27}" type="presOf" srcId="{66039115-797B-304C-9FC0-EFABB1F21232}" destId="{E621230C-3804-4008-A7BF-BC4EB098DC22}" srcOrd="0" destOrd="0" presId="urn:microsoft.com/office/officeart/2005/8/layout/vList2"/>
    <dgm:cxn modelId="{EA7CDD1F-F12D-406D-B6F0-771A8A239552}" type="presOf" srcId="{5A724E7C-AEEC-497F-9B4E-1E8054F04ABD}" destId="{1B830038-F264-407E-B0DF-1EBE138B7CFD}" srcOrd="0" destOrd="0" presId="urn:microsoft.com/office/officeart/2005/8/layout/vList2"/>
    <dgm:cxn modelId="{08DEC938-538C-403B-80C3-828B96DAFF82}" srcId="{489A589A-46DE-0F49-B460-E7914F3E440D}" destId="{15B1A768-2666-4AB4-BDA7-F0E3C4160D59}" srcOrd="1" destOrd="0" parTransId="{D47033D3-4E41-485A-B515-A02A8C3B404A}" sibTransId="{72FFCBD4-DD9D-4E06-81E4-54307F97A3F0}"/>
    <dgm:cxn modelId="{94FFBE55-5745-44A4-8FF2-5AACDA68D321}" type="presOf" srcId="{3AA5586A-C40E-4DDA-98A5-6545F36F46AB}" destId="{B86144E6-E231-4EEE-B865-92DD31ED6584}" srcOrd="0" destOrd="0" presId="urn:microsoft.com/office/officeart/2005/8/layout/vList2"/>
    <dgm:cxn modelId="{34368F5A-1EEB-4CFB-911F-F4581F56404F}" type="presOf" srcId="{15B1A768-2666-4AB4-BDA7-F0E3C4160D59}" destId="{90AB9F8D-1224-4A73-8C33-E21FCA211D95}" srcOrd="0" destOrd="0" presId="urn:microsoft.com/office/officeart/2005/8/layout/vList2"/>
    <dgm:cxn modelId="{31C3237C-2299-B649-8C93-587C97AC9999}" srcId="{489A589A-46DE-0F49-B460-E7914F3E440D}" destId="{66039115-797B-304C-9FC0-EFABB1F21232}" srcOrd="0" destOrd="0" parTransId="{C8EABE8F-1E84-494E-AD8A-32BA419A36E9}" sibTransId="{D044F6BA-1D90-EC47-8A78-B9796198ECF5}"/>
    <dgm:cxn modelId="{3C4D76B4-132D-46FC-8DC5-D357FBC2D49D}" type="presOf" srcId="{489A589A-46DE-0F49-B460-E7914F3E440D}" destId="{BE8D803F-B963-4DBD-955D-7763C231A44A}" srcOrd="0" destOrd="0" presId="urn:microsoft.com/office/officeart/2005/8/layout/vList2"/>
    <dgm:cxn modelId="{C539D0E1-177E-410A-8DCF-0D2498D03D96}" srcId="{489A589A-46DE-0F49-B460-E7914F3E440D}" destId="{5A724E7C-AEEC-497F-9B4E-1E8054F04ABD}" srcOrd="2" destOrd="0" parTransId="{A205EE73-4C70-472C-9874-F0020EB5811F}" sibTransId="{D265A4FB-DD96-42C1-A095-2C2A7FB55440}"/>
    <dgm:cxn modelId="{119FEAF1-383D-4740-9124-CC9EEA7E35F9}" srcId="{489A589A-46DE-0F49-B460-E7914F3E440D}" destId="{3AA5586A-C40E-4DDA-98A5-6545F36F46AB}" srcOrd="3" destOrd="0" parTransId="{ABF44FB7-9255-4D99-BC69-3BE74FDF8E87}" sibTransId="{19FB306E-81B4-4F3F-99EE-765120CBB6B3}"/>
    <dgm:cxn modelId="{3C60A8CB-AA3C-4144-AB45-7A3522A91D2C}" type="presParOf" srcId="{BE8D803F-B963-4DBD-955D-7763C231A44A}" destId="{E621230C-3804-4008-A7BF-BC4EB098DC22}" srcOrd="0" destOrd="0" presId="urn:microsoft.com/office/officeart/2005/8/layout/vList2"/>
    <dgm:cxn modelId="{870006E3-44E2-44FC-BBFB-078915398F5C}" type="presParOf" srcId="{BE8D803F-B963-4DBD-955D-7763C231A44A}" destId="{242DEAE3-59B7-4A59-A3F7-A755F8909610}" srcOrd="1" destOrd="0" presId="urn:microsoft.com/office/officeart/2005/8/layout/vList2"/>
    <dgm:cxn modelId="{F901D8EA-E95F-4109-A1AC-8235B0ACA25C}" type="presParOf" srcId="{BE8D803F-B963-4DBD-955D-7763C231A44A}" destId="{90AB9F8D-1224-4A73-8C33-E21FCA211D95}" srcOrd="2" destOrd="0" presId="urn:microsoft.com/office/officeart/2005/8/layout/vList2"/>
    <dgm:cxn modelId="{9458D195-6EC8-4B24-9657-C0FC45387C93}" type="presParOf" srcId="{BE8D803F-B963-4DBD-955D-7763C231A44A}" destId="{0DBD2924-90ED-451A-909B-73C5592D5162}" srcOrd="3" destOrd="0" presId="urn:microsoft.com/office/officeart/2005/8/layout/vList2"/>
    <dgm:cxn modelId="{84BAFA8E-B258-4C24-997F-571658C2419E}" type="presParOf" srcId="{BE8D803F-B963-4DBD-955D-7763C231A44A}" destId="{1B830038-F264-407E-B0DF-1EBE138B7CFD}" srcOrd="4" destOrd="0" presId="urn:microsoft.com/office/officeart/2005/8/layout/vList2"/>
    <dgm:cxn modelId="{98195697-AB83-4962-81A9-57D1B6F19D5E}" type="presParOf" srcId="{BE8D803F-B963-4DBD-955D-7763C231A44A}" destId="{4F9CF2BD-2E70-4A89-97D2-33D128042ED4}" srcOrd="5" destOrd="0" presId="urn:microsoft.com/office/officeart/2005/8/layout/vList2"/>
    <dgm:cxn modelId="{48270E23-F7EA-4E7A-A0A0-CF12F3E8E6D3}" type="presParOf" srcId="{BE8D803F-B963-4DBD-955D-7763C231A44A}" destId="{B86144E6-E231-4EEE-B865-92DD31ED658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1230C-3804-4008-A7BF-BC4EB098DC22}">
      <dsp:nvSpPr>
        <dsp:cNvPr id="0" name=""/>
        <dsp:cNvSpPr/>
      </dsp:nvSpPr>
      <dsp:spPr>
        <a:xfrm>
          <a:off x="0" y="370781"/>
          <a:ext cx="6545199" cy="935415"/>
        </a:xfrm>
        <a:prstGeom prst="round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latin typeface="Calibri Light" panose="020F0302020204030204"/>
            </a:rPr>
            <a:t>Python 3</a:t>
          </a:r>
          <a:endParaRPr lang="en-US" sz="3900" kern="1200"/>
        </a:p>
      </dsp:txBody>
      <dsp:txXfrm>
        <a:off x="45663" y="416444"/>
        <a:ext cx="6453873" cy="844089"/>
      </dsp:txXfrm>
    </dsp:sp>
    <dsp:sp modelId="{90AB9F8D-1224-4A73-8C33-E21FCA211D95}">
      <dsp:nvSpPr>
        <dsp:cNvPr id="0" name=""/>
        <dsp:cNvSpPr/>
      </dsp:nvSpPr>
      <dsp:spPr>
        <a:xfrm>
          <a:off x="0" y="1418516"/>
          <a:ext cx="6545199" cy="935415"/>
        </a:xfrm>
        <a:prstGeom prst="roundRect">
          <a:avLst/>
        </a:prstGeom>
        <a:gradFill rotWithShape="0">
          <a:gsLst>
            <a:gs pos="0">
              <a:schemeClr val="accent5">
                <a:hueOff val="-1721492"/>
                <a:satOff val="-9408"/>
                <a:lumOff val="-1634"/>
                <a:alphaOff val="0"/>
                <a:tint val="98000"/>
                <a:lumMod val="100000"/>
              </a:schemeClr>
            </a:gs>
            <a:gs pos="100000">
              <a:schemeClr val="accent5">
                <a:hueOff val="-1721492"/>
                <a:satOff val="-9408"/>
                <a:lumOff val="-163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err="1">
              <a:latin typeface="Calibri Light" panose="020F0302020204030204"/>
            </a:rPr>
            <a:t>Jupyter</a:t>
          </a:r>
          <a:r>
            <a:rPr lang="en-US" sz="3900" kern="1200">
              <a:latin typeface="Calibri Light" panose="020F0302020204030204"/>
            </a:rPr>
            <a:t> notebook &amp; spyder IDE</a:t>
          </a:r>
          <a:endParaRPr lang="en-US" sz="3900" kern="1200"/>
        </a:p>
      </dsp:txBody>
      <dsp:txXfrm>
        <a:off x="45663" y="1464179"/>
        <a:ext cx="6453873" cy="844089"/>
      </dsp:txXfrm>
    </dsp:sp>
    <dsp:sp modelId="{1B830038-F264-407E-B0DF-1EBE138B7CFD}">
      <dsp:nvSpPr>
        <dsp:cNvPr id="0" name=""/>
        <dsp:cNvSpPr/>
      </dsp:nvSpPr>
      <dsp:spPr>
        <a:xfrm>
          <a:off x="0" y="2466251"/>
          <a:ext cx="6545199" cy="935415"/>
        </a:xfrm>
        <a:prstGeom prst="roundRect">
          <a:avLst/>
        </a:prstGeom>
        <a:gradFill rotWithShape="0">
          <a:gsLst>
            <a:gs pos="0">
              <a:schemeClr val="accent5">
                <a:hueOff val="-3442985"/>
                <a:satOff val="-18815"/>
                <a:lumOff val="-3268"/>
                <a:alphaOff val="0"/>
                <a:tint val="98000"/>
                <a:lumMod val="100000"/>
              </a:schemeClr>
            </a:gs>
            <a:gs pos="100000">
              <a:schemeClr val="accent5">
                <a:hueOff val="-3442985"/>
                <a:satOff val="-18815"/>
                <a:lumOff val="-326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a:latin typeface="Calibri Light" panose="020F0302020204030204"/>
            </a:rPr>
            <a:t>Machine learning libraries</a:t>
          </a:r>
        </a:p>
      </dsp:txBody>
      <dsp:txXfrm>
        <a:off x="45663" y="2511914"/>
        <a:ext cx="6453873" cy="844089"/>
      </dsp:txXfrm>
    </dsp:sp>
    <dsp:sp modelId="{B86144E6-E231-4EEE-B865-92DD31ED6584}">
      <dsp:nvSpPr>
        <dsp:cNvPr id="0" name=""/>
        <dsp:cNvSpPr/>
      </dsp:nvSpPr>
      <dsp:spPr>
        <a:xfrm>
          <a:off x="0" y="3513986"/>
          <a:ext cx="6545199" cy="935415"/>
        </a:xfrm>
        <a:prstGeom prst="roundRect">
          <a:avLst/>
        </a:prstGeom>
        <a:gradFill rotWithShape="0">
          <a:gsLst>
            <a:gs pos="0">
              <a:schemeClr val="accent5">
                <a:hueOff val="-5164477"/>
                <a:satOff val="-28223"/>
                <a:lumOff val="-4902"/>
                <a:alphaOff val="0"/>
                <a:tint val="98000"/>
                <a:lumMod val="100000"/>
              </a:schemeClr>
            </a:gs>
            <a:gs pos="100000">
              <a:schemeClr val="accent5">
                <a:hueOff val="-5164477"/>
                <a:satOff val="-28223"/>
                <a:lumOff val="-490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latin typeface="Calibri Light" panose="020F0302020204030204"/>
            </a:rPr>
            <a:t>FASTAPI</a:t>
          </a:r>
          <a:endParaRPr lang="en-US" sz="3900" kern="1200"/>
        </a:p>
      </dsp:txBody>
      <dsp:txXfrm>
        <a:off x="45663" y="3559649"/>
        <a:ext cx="6453873"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1/16/2023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1975859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393585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3754864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22</a:t>
            </a:fld>
            <a:endParaRPr lang="en-US" dirty="0"/>
          </a:p>
        </p:txBody>
      </p:sp>
    </p:spTree>
    <p:extLst>
      <p:ext uri="{BB962C8B-B14F-4D97-AF65-F5344CB8AC3E}">
        <p14:creationId xmlns:p14="http://schemas.microsoft.com/office/powerpoint/2010/main" val="2233600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23</a:t>
            </a:fld>
            <a:endParaRPr lang="en-US" dirty="0"/>
          </a:p>
        </p:txBody>
      </p:sp>
    </p:spTree>
    <p:extLst>
      <p:ext uri="{BB962C8B-B14F-4D97-AF65-F5344CB8AC3E}">
        <p14:creationId xmlns:p14="http://schemas.microsoft.com/office/powerpoint/2010/main" val="2399195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24</a:t>
            </a:fld>
            <a:endParaRPr lang="en-US" dirty="0"/>
          </a:p>
        </p:txBody>
      </p:sp>
    </p:spTree>
    <p:extLst>
      <p:ext uri="{BB962C8B-B14F-4D97-AF65-F5344CB8AC3E}">
        <p14:creationId xmlns:p14="http://schemas.microsoft.com/office/powerpoint/2010/main" val="165453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25</a:t>
            </a:fld>
            <a:endParaRPr lang="en-US" dirty="0"/>
          </a:p>
        </p:txBody>
      </p:sp>
    </p:spTree>
    <p:extLst>
      <p:ext uri="{BB962C8B-B14F-4D97-AF65-F5344CB8AC3E}">
        <p14:creationId xmlns:p14="http://schemas.microsoft.com/office/powerpoint/2010/main" val="549847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26</a:t>
            </a:fld>
            <a:endParaRPr lang="en-US" dirty="0"/>
          </a:p>
        </p:txBody>
      </p:sp>
    </p:spTree>
    <p:extLst>
      <p:ext uri="{BB962C8B-B14F-4D97-AF65-F5344CB8AC3E}">
        <p14:creationId xmlns:p14="http://schemas.microsoft.com/office/powerpoint/2010/main" val="2992371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27</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88133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72971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597160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1935293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413505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1384370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github.com/BasmaAdawy/DepressionHunte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drive.google.com/file/d/1S1MFdyANyGyLOvsbFdhcSt1RZ8DJXlRS/view?usp=sharing" TargetMode="External"/><Relationship Id="rId4" Type="http://schemas.openxmlformats.org/officeDocument/2006/relationships/hyperlink" Target="https://www.kaggle.com/datasets/infamouscoder/depression-reddit-clean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957532" y="1419007"/>
            <a:ext cx="10202593" cy="3672292"/>
          </a:xfrm>
        </p:spPr>
        <p:txBody>
          <a:bodyPr>
            <a:normAutofit/>
          </a:bodyPr>
          <a:lstStyle/>
          <a:p>
            <a:pPr algn="ctr"/>
            <a:r>
              <a:rPr lang="en-US" b="1" dirty="0">
                <a:cs typeface="Calibri Light"/>
              </a:rPr>
              <a:t>Data Mining and Machine learning project presentation</a:t>
            </a:r>
            <a:br>
              <a:rPr lang="en-US" b="1" dirty="0">
                <a:cs typeface="Calibri Light"/>
              </a:rPr>
            </a:br>
            <a:br>
              <a:rPr lang="en-US" b="1" dirty="0">
                <a:cs typeface="Calibri Light"/>
              </a:rPr>
            </a:br>
            <a:r>
              <a:rPr lang="en-US" b="1" dirty="0">
                <a:cs typeface="Calibri Light"/>
              </a:rPr>
              <a:t>Depression hunter</a:t>
            </a:r>
            <a:br>
              <a:rPr lang="en-US" b="1" dirty="0">
                <a:cs typeface="Calibri Light"/>
              </a:rPr>
            </a:br>
            <a:r>
              <a:rPr lang="en-US" sz="2000" dirty="0">
                <a:cs typeface="Calibri Light"/>
              </a:rPr>
              <a:t>year 2022/2023</a:t>
            </a:r>
            <a:endParaRPr lang="en-US" sz="2000"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1388852" y="4976282"/>
            <a:ext cx="9771273" cy="1405467"/>
          </a:xfrm>
        </p:spPr>
        <p:txBody>
          <a:bodyPr vert="horz" lIns="91440" tIns="45720" rIns="91440" bIns="45720" rtlCol="0" anchor="t">
            <a:noAutofit/>
          </a:bodyPr>
          <a:lstStyle/>
          <a:p>
            <a:pPr algn="l"/>
            <a:r>
              <a:rPr lang="en-US" sz="3200" dirty="0">
                <a:cs typeface="Calibri"/>
              </a:rPr>
              <a:t>By:</a:t>
            </a:r>
          </a:p>
          <a:p>
            <a:pPr algn="l"/>
            <a:r>
              <a:rPr lang="en-US" sz="3200" dirty="0">
                <a:cs typeface="Calibri"/>
              </a:rPr>
              <a:t>BASMA MOHAMED AHMED GABER ADAWY</a:t>
            </a:r>
          </a:p>
        </p:txBody>
      </p:sp>
      <p:pic>
        <p:nvPicPr>
          <p:cNvPr id="6" name="Picture 6" descr="A picture containing text&#10;&#10;Description automatically generated">
            <a:extLst>
              <a:ext uri="{FF2B5EF4-FFF2-40B4-BE49-F238E27FC236}">
                <a16:creationId xmlns:a16="http://schemas.microsoft.com/office/drawing/2014/main" id="{AA3B5B3C-09CA-1617-40BA-F7B137EB6F68}"/>
              </a:ext>
            </a:extLst>
          </p:cNvPr>
          <p:cNvPicPr>
            <a:picLocks noChangeAspect="1"/>
          </p:cNvPicPr>
          <p:nvPr/>
        </p:nvPicPr>
        <p:blipFill>
          <a:blip r:embed="rId4"/>
          <a:srcRect l="5009" r="5009"/>
          <a:stretch>
            <a:fillRect/>
          </a:stretch>
        </p:blipFill>
        <p:spPr>
          <a:xfrm>
            <a:off x="10360324" y="202720"/>
            <a:ext cx="1521125" cy="14204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311990" y="1204183"/>
            <a:ext cx="3252156" cy="3773258"/>
          </a:xfrm>
        </p:spPr>
        <p:txBody>
          <a:bodyPr>
            <a:normAutofit/>
          </a:bodyPr>
          <a:lstStyle/>
          <a:p>
            <a:r>
              <a:rPr lang="en-US" dirty="0">
                <a:solidFill>
                  <a:srgbClr val="FFFFFF"/>
                </a:solidFill>
                <a:cs typeface="Calibri Light"/>
              </a:rPr>
              <a:t>Data cleaning</a:t>
            </a:r>
          </a:p>
        </p:txBody>
      </p:sp>
      <p:sp>
        <p:nvSpPr>
          <p:cNvPr id="11" name="TextBox 10">
            <a:extLst>
              <a:ext uri="{FF2B5EF4-FFF2-40B4-BE49-F238E27FC236}">
                <a16:creationId xmlns:a16="http://schemas.microsoft.com/office/drawing/2014/main" id="{0A780CFA-AC30-DAF3-08EC-807DA3380FC4}"/>
              </a:ext>
            </a:extLst>
          </p:cNvPr>
          <p:cNvSpPr txBox="1"/>
          <p:nvPr/>
        </p:nvSpPr>
        <p:spPr>
          <a:xfrm>
            <a:off x="4540120" y="942029"/>
            <a:ext cx="7393087"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Calibri"/>
              <a:buChar char="-"/>
            </a:pPr>
            <a:r>
              <a:rPr lang="en-US" sz="2800" dirty="0">
                <a:cs typeface="Calibri"/>
              </a:rPr>
              <a:t>Drop duplicates</a:t>
            </a:r>
            <a:endParaRPr lang="en-US"/>
          </a:p>
          <a:p>
            <a:pPr marL="285750" indent="-285750" algn="just">
              <a:buFont typeface="Calibri"/>
              <a:buChar char="-"/>
            </a:pPr>
            <a:r>
              <a:rPr lang="en-US" sz="2800" dirty="0">
                <a:cs typeface="Calibri"/>
              </a:rPr>
              <a:t>Check null values</a:t>
            </a:r>
          </a:p>
          <a:p>
            <a:pPr marL="285750" indent="-285750" algn="just">
              <a:buFont typeface="Calibri"/>
              <a:buChar char="-"/>
            </a:pPr>
            <a:r>
              <a:rPr lang="en-US" sz="2800" dirty="0">
                <a:cs typeface="Calibri"/>
              </a:rPr>
              <a:t>Drop unwanted columns</a:t>
            </a:r>
          </a:p>
          <a:p>
            <a:pPr marL="285750" indent="-285750" algn="just">
              <a:buFont typeface="Calibri"/>
              <a:buChar char="-"/>
            </a:pPr>
            <a:r>
              <a:rPr lang="en-US" sz="2800" dirty="0">
                <a:cs typeface="Calibri"/>
              </a:rPr>
              <a:t>Rename columns</a:t>
            </a:r>
          </a:p>
          <a:p>
            <a:pPr marL="285750" indent="-285750" algn="just">
              <a:buFont typeface="Calibri"/>
              <a:buChar char="-"/>
            </a:pPr>
            <a:r>
              <a:rPr lang="en-US" sz="2800" dirty="0">
                <a:ea typeface="+mn-lt"/>
                <a:cs typeface="+mn-lt"/>
              </a:rPr>
              <a:t>Converting text to lower case remove links and hashtags</a:t>
            </a:r>
            <a:endParaRPr lang="en-US" sz="2800" dirty="0">
              <a:cs typeface="Calibri"/>
            </a:endParaRPr>
          </a:p>
          <a:p>
            <a:pPr marL="285750" indent="-285750" algn="just">
              <a:buFont typeface="Calibri"/>
              <a:buChar char="-"/>
            </a:pPr>
            <a:r>
              <a:rPr lang="en-US" sz="2800" dirty="0">
                <a:ea typeface="+mn-lt"/>
                <a:cs typeface="+mn-lt"/>
              </a:rPr>
              <a:t>Removing numbers and other numeric values </a:t>
            </a:r>
            <a:endParaRPr lang="en-US" sz="2800" dirty="0">
              <a:cs typeface="Calibri"/>
            </a:endParaRPr>
          </a:p>
          <a:p>
            <a:pPr marL="285750" indent="-285750" algn="just">
              <a:buFont typeface="Calibri"/>
              <a:buChar char="-"/>
            </a:pPr>
            <a:r>
              <a:rPr lang="en-US" sz="2800" dirty="0">
                <a:ea typeface="+mn-lt"/>
                <a:cs typeface="+mn-lt"/>
              </a:rPr>
              <a:t>Removing punctuations</a:t>
            </a:r>
            <a:endParaRPr lang="en-US" sz="2800" dirty="0">
              <a:cs typeface="Calibri"/>
            </a:endParaRPr>
          </a:p>
          <a:p>
            <a:pPr marL="285750" indent="-285750" algn="just">
              <a:buFont typeface="Calibri"/>
              <a:buChar char="-"/>
            </a:pPr>
            <a:r>
              <a:rPr lang="en-US" sz="2800" dirty="0">
                <a:ea typeface="+mn-lt"/>
                <a:cs typeface="+mn-lt"/>
              </a:rPr>
              <a:t>Removing stop words</a:t>
            </a:r>
          </a:p>
          <a:p>
            <a:pPr marL="285750" indent="-285750" algn="just">
              <a:buFont typeface="Calibri"/>
              <a:buChar char="-"/>
            </a:pPr>
            <a:r>
              <a:rPr lang="en-US" sz="2800" dirty="0">
                <a:ea typeface="+mn-lt"/>
                <a:cs typeface="+mn-lt"/>
              </a:rPr>
              <a:t>Remove extra white spaces</a:t>
            </a:r>
            <a:endParaRPr lang="en-US" sz="2800" dirty="0">
              <a:cs typeface="Calibri"/>
            </a:endParaRPr>
          </a:p>
          <a:p>
            <a:pPr marL="285750" indent="-285750" algn="just">
              <a:buFont typeface="Calibri"/>
              <a:buChar char="-"/>
            </a:pPr>
            <a:r>
              <a:rPr lang="en-US" sz="2800" dirty="0">
                <a:ea typeface="+mn-lt"/>
                <a:cs typeface="+mn-lt"/>
              </a:rPr>
              <a:t>Lemmatizing</a:t>
            </a:r>
            <a:endParaRPr lang="en-US" sz="2800" dirty="0">
              <a:cs typeface="Calibri"/>
            </a:endParaRPr>
          </a:p>
          <a:p>
            <a:pPr marL="285750" indent="-285750">
              <a:buFont typeface="Calibri"/>
              <a:buChar char="-"/>
            </a:pPr>
            <a:endParaRPr lang="en-US" dirty="0">
              <a:cs typeface="Calibri"/>
            </a:endParaRPr>
          </a:p>
          <a:p>
            <a:pPr marL="285750" indent="-285750">
              <a:buFont typeface="Calibri"/>
              <a:buChar char="-"/>
            </a:pPr>
            <a:endParaRPr lang="en-US" dirty="0">
              <a:cs typeface="Calibri"/>
            </a:endParaRPr>
          </a:p>
        </p:txBody>
      </p:sp>
    </p:spTree>
    <p:extLst>
      <p:ext uri="{BB962C8B-B14F-4D97-AF65-F5344CB8AC3E}">
        <p14:creationId xmlns:p14="http://schemas.microsoft.com/office/powerpoint/2010/main" val="24045615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311990" y="1204183"/>
            <a:ext cx="3252156" cy="3773258"/>
          </a:xfrm>
        </p:spPr>
        <p:txBody>
          <a:bodyPr>
            <a:normAutofit/>
          </a:bodyPr>
          <a:lstStyle/>
          <a:p>
            <a:r>
              <a:rPr lang="en-US" dirty="0">
                <a:solidFill>
                  <a:schemeClr val="bg1"/>
                </a:solidFill>
                <a:cs typeface="Calibri Light"/>
              </a:rPr>
              <a:t>After </a:t>
            </a:r>
            <a:br>
              <a:rPr lang="en-US" dirty="0">
                <a:solidFill>
                  <a:schemeClr val="bg1"/>
                </a:solidFill>
                <a:cs typeface="Calibri Light"/>
              </a:rPr>
            </a:br>
            <a:r>
              <a:rPr lang="en-US" dirty="0">
                <a:solidFill>
                  <a:schemeClr val="bg1"/>
                </a:solidFill>
                <a:cs typeface="Calibri Light"/>
              </a:rPr>
              <a:t>Data cleaning</a:t>
            </a:r>
          </a:p>
        </p:txBody>
      </p:sp>
      <p:pic>
        <p:nvPicPr>
          <p:cNvPr id="3" name="Picture 3">
            <a:extLst>
              <a:ext uri="{FF2B5EF4-FFF2-40B4-BE49-F238E27FC236}">
                <a16:creationId xmlns:a16="http://schemas.microsoft.com/office/drawing/2014/main" id="{8BE77EFA-FF06-954F-1769-B818A2EA8F0D}"/>
              </a:ext>
            </a:extLst>
          </p:cNvPr>
          <p:cNvPicPr>
            <a:picLocks noChangeAspect="1"/>
          </p:cNvPicPr>
          <p:nvPr/>
        </p:nvPicPr>
        <p:blipFill>
          <a:blip r:embed="rId4"/>
          <a:stretch>
            <a:fillRect/>
          </a:stretch>
        </p:blipFill>
        <p:spPr>
          <a:xfrm>
            <a:off x="3804250" y="773675"/>
            <a:ext cx="8249727" cy="5440048"/>
          </a:xfrm>
          <a:prstGeom prst="rect">
            <a:avLst/>
          </a:prstGeom>
        </p:spPr>
      </p:pic>
    </p:spTree>
    <p:extLst>
      <p:ext uri="{BB962C8B-B14F-4D97-AF65-F5344CB8AC3E}">
        <p14:creationId xmlns:p14="http://schemas.microsoft.com/office/powerpoint/2010/main" val="198922151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53840" y="1204183"/>
            <a:ext cx="3410306" cy="3773258"/>
          </a:xfrm>
        </p:spPr>
        <p:txBody>
          <a:bodyPr>
            <a:normAutofit/>
          </a:bodyPr>
          <a:lstStyle/>
          <a:p>
            <a:br>
              <a:rPr lang="en-US" dirty="0">
                <a:solidFill>
                  <a:schemeClr val="bg1"/>
                </a:solidFill>
                <a:cs typeface="Calibri Light"/>
              </a:rPr>
            </a:br>
            <a:r>
              <a:rPr lang="en-US" dirty="0">
                <a:solidFill>
                  <a:schemeClr val="bg1"/>
                </a:solidFill>
                <a:cs typeface="Calibri Light"/>
              </a:rPr>
              <a:t>Data visualization after cleaning using </a:t>
            </a:r>
            <a:r>
              <a:rPr lang="en-US" dirty="0" err="1">
                <a:solidFill>
                  <a:schemeClr val="bg1"/>
                </a:solidFill>
                <a:cs typeface="Calibri Light"/>
              </a:rPr>
              <a:t>wordcloud</a:t>
            </a:r>
            <a:endParaRPr lang="en-US" dirty="0">
              <a:solidFill>
                <a:schemeClr val="bg1"/>
              </a:solidFill>
              <a:cs typeface="Calibri Light"/>
            </a:endParaRPr>
          </a:p>
        </p:txBody>
      </p:sp>
      <p:pic>
        <p:nvPicPr>
          <p:cNvPr id="4" name="Picture 4">
            <a:extLst>
              <a:ext uri="{FF2B5EF4-FFF2-40B4-BE49-F238E27FC236}">
                <a16:creationId xmlns:a16="http://schemas.microsoft.com/office/drawing/2014/main" id="{7D9EAD48-C638-324D-8720-6BBDC76B2F3C}"/>
              </a:ext>
            </a:extLst>
          </p:cNvPr>
          <p:cNvPicPr>
            <a:picLocks noChangeAspect="1"/>
          </p:cNvPicPr>
          <p:nvPr/>
        </p:nvPicPr>
        <p:blipFill>
          <a:blip r:embed="rId4"/>
          <a:stretch>
            <a:fillRect/>
          </a:stretch>
        </p:blipFill>
        <p:spPr>
          <a:xfrm>
            <a:off x="3559834" y="1462875"/>
            <a:ext cx="8364746" cy="4953042"/>
          </a:xfrm>
          <a:prstGeom prst="rect">
            <a:avLst/>
          </a:prstGeom>
        </p:spPr>
      </p:pic>
      <p:sp>
        <p:nvSpPr>
          <p:cNvPr id="5" name="TextBox 4">
            <a:extLst>
              <a:ext uri="{FF2B5EF4-FFF2-40B4-BE49-F238E27FC236}">
                <a16:creationId xmlns:a16="http://schemas.microsoft.com/office/drawing/2014/main" id="{21CC8527-7EAF-21AB-7F0E-9E11CC73170E}"/>
              </a:ext>
            </a:extLst>
          </p:cNvPr>
          <p:cNvSpPr txBox="1"/>
          <p:nvPr/>
        </p:nvSpPr>
        <p:spPr>
          <a:xfrm>
            <a:off x="4121301" y="420694"/>
            <a:ext cx="55540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tx2"/>
                </a:solidFill>
                <a:cs typeface="Calibri"/>
              </a:rPr>
              <a:t>Label = 1 (Depressed )</a:t>
            </a:r>
          </a:p>
        </p:txBody>
      </p:sp>
    </p:spTree>
    <p:extLst>
      <p:ext uri="{BB962C8B-B14F-4D97-AF65-F5344CB8AC3E}">
        <p14:creationId xmlns:p14="http://schemas.microsoft.com/office/powerpoint/2010/main" val="178949027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53840" y="1204183"/>
            <a:ext cx="3410306" cy="3773258"/>
          </a:xfrm>
        </p:spPr>
        <p:txBody>
          <a:bodyPr>
            <a:normAutofit/>
          </a:bodyPr>
          <a:lstStyle/>
          <a:p>
            <a:br>
              <a:rPr lang="en-US" dirty="0">
                <a:solidFill>
                  <a:schemeClr val="bg1"/>
                </a:solidFill>
                <a:cs typeface="Calibri Light"/>
              </a:rPr>
            </a:br>
            <a:r>
              <a:rPr lang="en-US" dirty="0">
                <a:solidFill>
                  <a:schemeClr val="bg1"/>
                </a:solidFill>
                <a:cs typeface="Calibri Light"/>
              </a:rPr>
              <a:t>Data visualization after cleaning using </a:t>
            </a:r>
            <a:r>
              <a:rPr lang="en-US" dirty="0" err="1">
                <a:solidFill>
                  <a:schemeClr val="bg1"/>
                </a:solidFill>
                <a:cs typeface="Calibri Light"/>
              </a:rPr>
              <a:t>wordcloud</a:t>
            </a:r>
            <a:endParaRPr lang="en-US" dirty="0">
              <a:solidFill>
                <a:schemeClr val="bg1"/>
              </a:solidFill>
              <a:cs typeface="Calibri Light"/>
            </a:endParaRPr>
          </a:p>
        </p:txBody>
      </p:sp>
      <p:sp>
        <p:nvSpPr>
          <p:cNvPr id="5" name="TextBox 4">
            <a:extLst>
              <a:ext uri="{FF2B5EF4-FFF2-40B4-BE49-F238E27FC236}">
                <a16:creationId xmlns:a16="http://schemas.microsoft.com/office/drawing/2014/main" id="{21CC8527-7EAF-21AB-7F0E-9E11CC73170E}"/>
              </a:ext>
            </a:extLst>
          </p:cNvPr>
          <p:cNvSpPr txBox="1"/>
          <p:nvPr/>
        </p:nvSpPr>
        <p:spPr>
          <a:xfrm>
            <a:off x="4121301" y="420694"/>
            <a:ext cx="55540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tx2"/>
                </a:solidFill>
                <a:cs typeface="Calibri"/>
              </a:rPr>
              <a:t>Label = 0 (Not depressed )</a:t>
            </a:r>
          </a:p>
        </p:txBody>
      </p:sp>
      <p:pic>
        <p:nvPicPr>
          <p:cNvPr id="3" name="Picture 5">
            <a:extLst>
              <a:ext uri="{FF2B5EF4-FFF2-40B4-BE49-F238E27FC236}">
                <a16:creationId xmlns:a16="http://schemas.microsoft.com/office/drawing/2014/main" id="{D1D7FDDA-77C1-265B-B933-2ACD39241A1D}"/>
              </a:ext>
            </a:extLst>
          </p:cNvPr>
          <p:cNvPicPr>
            <a:picLocks noChangeAspect="1"/>
          </p:cNvPicPr>
          <p:nvPr/>
        </p:nvPicPr>
        <p:blipFill>
          <a:blip r:embed="rId4"/>
          <a:stretch>
            <a:fillRect/>
          </a:stretch>
        </p:blipFill>
        <p:spPr>
          <a:xfrm>
            <a:off x="3660476" y="1081624"/>
            <a:ext cx="8149085" cy="5427998"/>
          </a:xfrm>
          <a:prstGeom prst="rect">
            <a:avLst/>
          </a:prstGeom>
        </p:spPr>
      </p:pic>
    </p:spTree>
    <p:extLst>
      <p:ext uri="{BB962C8B-B14F-4D97-AF65-F5344CB8AC3E}">
        <p14:creationId xmlns:p14="http://schemas.microsoft.com/office/powerpoint/2010/main" val="127892169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3" name="Picture 70">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4" name="Rectangle 72">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5" name="Picture 74">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6" name="Rectangle 76">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33D656A5-6753-89CE-C539-26A2C5AD2AB7}"/>
              </a:ext>
            </a:extLst>
          </p:cNvPr>
          <p:cNvPicPr>
            <a:picLocks noChangeAspect="1"/>
          </p:cNvPicPr>
          <p:nvPr/>
        </p:nvPicPr>
        <p:blipFill rotWithShape="1">
          <a:blip r:embed="rId4"/>
          <a:srcRect l="6829" r="4596" b="-1"/>
          <a:stretch/>
        </p:blipFill>
        <p:spPr>
          <a:xfrm>
            <a:off x="643467" y="643467"/>
            <a:ext cx="10905066" cy="5571066"/>
          </a:xfrm>
          <a:prstGeom prst="rect">
            <a:avLst/>
          </a:prstGeom>
        </p:spPr>
      </p:pic>
      <p:sp>
        <p:nvSpPr>
          <p:cNvPr id="11" name="TextBox 10">
            <a:extLst>
              <a:ext uri="{FF2B5EF4-FFF2-40B4-BE49-F238E27FC236}">
                <a16:creationId xmlns:a16="http://schemas.microsoft.com/office/drawing/2014/main" id="{D07205C3-0609-C033-6D75-B7449612AB20}"/>
              </a:ext>
            </a:extLst>
          </p:cNvPr>
          <p:cNvSpPr txBox="1"/>
          <p:nvPr/>
        </p:nvSpPr>
        <p:spPr>
          <a:xfrm>
            <a:off x="3313043" y="283265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95303177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BED5-3F75-A87C-34AA-7038A6EFB97F}"/>
              </a:ext>
            </a:extLst>
          </p:cNvPr>
          <p:cNvSpPr>
            <a:spLocks noGrp="1"/>
          </p:cNvSpPr>
          <p:nvPr>
            <p:ph type="title"/>
          </p:nvPr>
        </p:nvSpPr>
        <p:spPr/>
        <p:txBody>
          <a:bodyPr/>
          <a:lstStyle/>
          <a:p>
            <a:r>
              <a:rPr lang="en-US" b="1" dirty="0"/>
              <a:t>Splitting the data into </a:t>
            </a:r>
            <a:r>
              <a:rPr lang="en-US" b="1"/>
              <a:t>train</a:t>
            </a:r>
            <a:r>
              <a:rPr lang="en-US" b="1" dirty="0"/>
              <a:t> and test</a:t>
            </a:r>
            <a:endParaRPr lang="en-US" dirty="0"/>
          </a:p>
          <a:p>
            <a:endParaRPr lang="en-US" dirty="0">
              <a:cs typeface="Calibri Light"/>
            </a:endParaRPr>
          </a:p>
        </p:txBody>
      </p:sp>
      <p:pic>
        <p:nvPicPr>
          <p:cNvPr id="4" name="Picture 4" descr="Graphical user interface, text, application&#10;&#10;Description automatically generated">
            <a:extLst>
              <a:ext uri="{FF2B5EF4-FFF2-40B4-BE49-F238E27FC236}">
                <a16:creationId xmlns:a16="http://schemas.microsoft.com/office/drawing/2014/main" id="{C30EA782-048A-9EA2-39E3-014F3E3697DB}"/>
              </a:ext>
            </a:extLst>
          </p:cNvPr>
          <p:cNvPicPr>
            <a:picLocks noChangeAspect="1"/>
          </p:cNvPicPr>
          <p:nvPr/>
        </p:nvPicPr>
        <p:blipFill>
          <a:blip r:embed="rId2"/>
          <a:stretch>
            <a:fillRect/>
          </a:stretch>
        </p:blipFill>
        <p:spPr>
          <a:xfrm>
            <a:off x="684363" y="2082656"/>
            <a:ext cx="10722633" cy="1815667"/>
          </a:xfrm>
          <a:prstGeom prst="rect">
            <a:avLst/>
          </a:prstGeom>
        </p:spPr>
      </p:pic>
      <p:sp>
        <p:nvSpPr>
          <p:cNvPr id="5" name="TextBox 4">
            <a:extLst>
              <a:ext uri="{FF2B5EF4-FFF2-40B4-BE49-F238E27FC236}">
                <a16:creationId xmlns:a16="http://schemas.microsoft.com/office/drawing/2014/main" id="{3C915F5E-18F6-8D10-0BC0-AAA32C462A12}"/>
              </a:ext>
            </a:extLst>
          </p:cNvPr>
          <p:cNvSpPr txBox="1"/>
          <p:nvPr/>
        </p:nvSpPr>
        <p:spPr>
          <a:xfrm>
            <a:off x="841375" y="4175125"/>
            <a:ext cx="105727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rgbClr val="FFFFFF"/>
                </a:solidFill>
                <a:latin typeface="Calibri"/>
              </a:rPr>
              <a:t>percentage split (70% of the initial dataset has been used to generate the training set, while the other 30% has been used as test set).</a:t>
            </a:r>
            <a:endParaRPr lang="en-US" sz="2400" dirty="0"/>
          </a:p>
        </p:txBody>
      </p:sp>
    </p:spTree>
    <p:extLst>
      <p:ext uri="{BB962C8B-B14F-4D97-AF65-F5344CB8AC3E}">
        <p14:creationId xmlns:p14="http://schemas.microsoft.com/office/powerpoint/2010/main" val="318003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BED5-3F75-A87C-34AA-7038A6EFB97F}"/>
              </a:ext>
            </a:extLst>
          </p:cNvPr>
          <p:cNvSpPr>
            <a:spLocks noGrp="1"/>
          </p:cNvSpPr>
          <p:nvPr>
            <p:ph type="title"/>
          </p:nvPr>
        </p:nvSpPr>
        <p:spPr>
          <a:xfrm>
            <a:off x="685801" y="451450"/>
            <a:ext cx="10131425" cy="1715060"/>
          </a:xfrm>
        </p:spPr>
        <p:txBody>
          <a:bodyPr/>
          <a:lstStyle/>
          <a:p>
            <a:r>
              <a:rPr lang="en-US" b="1" dirty="0"/>
              <a:t>Data vectorization</a:t>
            </a:r>
          </a:p>
          <a:p>
            <a:endParaRPr lang="en-US" b="1" dirty="0">
              <a:cs typeface="Calibri Light"/>
            </a:endParaRPr>
          </a:p>
          <a:p>
            <a:endParaRPr lang="en-US" dirty="0">
              <a:cs typeface="Calibri Light"/>
            </a:endParaRPr>
          </a:p>
        </p:txBody>
      </p:sp>
      <p:sp>
        <p:nvSpPr>
          <p:cNvPr id="3" name="TextBox 2">
            <a:extLst>
              <a:ext uri="{FF2B5EF4-FFF2-40B4-BE49-F238E27FC236}">
                <a16:creationId xmlns:a16="http://schemas.microsoft.com/office/drawing/2014/main" id="{93381A38-0C1A-53FB-FAB2-4A882296F939}"/>
              </a:ext>
            </a:extLst>
          </p:cNvPr>
          <p:cNvSpPr txBox="1"/>
          <p:nvPr/>
        </p:nvSpPr>
        <p:spPr>
          <a:xfrm>
            <a:off x="1127125" y="3778250"/>
            <a:ext cx="97472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ea typeface="+mn-lt"/>
                <a:cs typeface="+mn-lt"/>
              </a:rPr>
              <a:t>CountVectorizer</a:t>
            </a:r>
            <a:r>
              <a:rPr lang="en-US" sz="2400" dirty="0">
                <a:ea typeface="+mn-lt"/>
                <a:cs typeface="+mn-lt"/>
              </a:rPr>
              <a:t> simply counts the number of times a word appears in a document (using a bag-of-words approach).</a:t>
            </a:r>
            <a:endParaRPr lang="en-US" dirty="0"/>
          </a:p>
          <a:p>
            <a:endParaRPr lang="en-US" sz="2400" dirty="0">
              <a:ea typeface="+mn-lt"/>
              <a:cs typeface="+mn-lt"/>
            </a:endParaRPr>
          </a:p>
          <a:p>
            <a:r>
              <a:rPr lang="en-US" sz="2400" b="1" dirty="0">
                <a:ea typeface="+mn-lt"/>
                <a:cs typeface="+mn-lt"/>
              </a:rPr>
              <a:t>TF-IDF</a:t>
            </a:r>
            <a:r>
              <a:rPr lang="en-US" sz="2400" dirty="0">
                <a:ea typeface="+mn-lt"/>
                <a:cs typeface="+mn-lt"/>
              </a:rPr>
              <a:t> Vectorizer takes into account not only how many times a word appears in a document but also how important that word is to the whole corpus.</a:t>
            </a:r>
            <a:endParaRPr lang="en-US" dirty="0"/>
          </a:p>
          <a:p>
            <a:endParaRPr lang="en-US" sz="2400" dirty="0">
              <a:cs typeface="Calibri"/>
            </a:endParaRPr>
          </a:p>
        </p:txBody>
      </p:sp>
      <p:sp>
        <p:nvSpPr>
          <p:cNvPr id="5" name="TextBox 4">
            <a:extLst>
              <a:ext uri="{FF2B5EF4-FFF2-40B4-BE49-F238E27FC236}">
                <a16:creationId xmlns:a16="http://schemas.microsoft.com/office/drawing/2014/main" id="{D10034CE-279B-3628-1E6F-84EB7CFDF812}"/>
              </a:ext>
            </a:extLst>
          </p:cNvPr>
          <p:cNvSpPr txBox="1"/>
          <p:nvPr/>
        </p:nvSpPr>
        <p:spPr>
          <a:xfrm>
            <a:off x="1015999" y="1619250"/>
            <a:ext cx="1033462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It converts the raw text into a format the NLP model can understand and use. Vectorization will create a numerical representation of the text strings called a sparse matrix or word vectors. The model works with numbers and not raw text.</a:t>
            </a:r>
            <a:endParaRPr lang="en-US" sz="2800" dirty="0">
              <a:cs typeface="Calibri" panose="020F0502020204030204"/>
            </a:endParaRPr>
          </a:p>
        </p:txBody>
      </p:sp>
    </p:spTree>
    <p:extLst>
      <p:ext uri="{BB962C8B-B14F-4D97-AF65-F5344CB8AC3E}">
        <p14:creationId xmlns:p14="http://schemas.microsoft.com/office/powerpoint/2010/main" val="340855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2093145-219F-B05A-48F0-843956578E71}"/>
              </a:ext>
            </a:extLst>
          </p:cNvPr>
          <p:cNvSpPr>
            <a:spLocks noGrp="1"/>
          </p:cNvSpPr>
          <p:nvPr>
            <p:ph type="title"/>
          </p:nvPr>
        </p:nvSpPr>
        <p:spPr>
          <a:xfrm>
            <a:off x="649338" y="3765754"/>
            <a:ext cx="10903565" cy="1504335"/>
          </a:xfrm>
        </p:spPr>
        <p:txBody>
          <a:bodyPr vert="horz" lIns="91440" tIns="45720" rIns="91440" bIns="45720" rtlCol="0" anchor="b">
            <a:normAutofit/>
          </a:bodyPr>
          <a:lstStyle/>
          <a:p>
            <a:pPr algn="ctr"/>
            <a:r>
              <a:rPr lang="en-US" sz="4800" b="1"/>
              <a:t>checking imbalance in the data</a:t>
            </a:r>
            <a:endParaRPr lang="en-US" sz="4800"/>
          </a:p>
          <a:p>
            <a:pPr algn="ctr"/>
            <a:endParaRPr lang="en-US" sz="4800"/>
          </a:p>
        </p:txBody>
      </p:sp>
      <p:pic>
        <p:nvPicPr>
          <p:cNvPr id="4" name="Picture 4">
            <a:extLst>
              <a:ext uri="{FF2B5EF4-FFF2-40B4-BE49-F238E27FC236}">
                <a16:creationId xmlns:a16="http://schemas.microsoft.com/office/drawing/2014/main" id="{1A4147D8-4BB6-6574-C42C-EE172DA07485}"/>
              </a:ext>
            </a:extLst>
          </p:cNvPr>
          <p:cNvPicPr>
            <a:picLocks noChangeAspect="1"/>
          </p:cNvPicPr>
          <p:nvPr/>
        </p:nvPicPr>
        <p:blipFill>
          <a:blip r:embed="rId4"/>
          <a:stretch>
            <a:fillRect/>
          </a:stretch>
        </p:blipFill>
        <p:spPr>
          <a:xfrm>
            <a:off x="957177" y="1241132"/>
            <a:ext cx="10287886" cy="228841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5006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2093145-219F-B05A-48F0-843956578E71}"/>
              </a:ext>
            </a:extLst>
          </p:cNvPr>
          <p:cNvSpPr>
            <a:spLocks noGrp="1"/>
          </p:cNvSpPr>
          <p:nvPr>
            <p:ph type="title"/>
          </p:nvPr>
        </p:nvSpPr>
        <p:spPr>
          <a:xfrm>
            <a:off x="404923" y="832773"/>
            <a:ext cx="10903565" cy="1950033"/>
          </a:xfrm>
        </p:spPr>
        <p:txBody>
          <a:bodyPr vert="horz" lIns="91440" tIns="45720" rIns="91440" bIns="45720" rtlCol="0" anchor="b">
            <a:normAutofit/>
          </a:bodyPr>
          <a:lstStyle/>
          <a:p>
            <a:pPr algn="ctr"/>
            <a:r>
              <a:rPr lang="en-US" b="1" dirty="0"/>
              <a:t>Data balancing</a:t>
            </a:r>
          </a:p>
          <a:p>
            <a:pPr algn="ctr"/>
            <a:endParaRPr lang="en-US" sz="4800" b="1" dirty="0">
              <a:cs typeface="Calibri Light"/>
            </a:endParaRPr>
          </a:p>
          <a:p>
            <a:pPr algn="ctr"/>
            <a:endParaRPr lang="en-US" sz="4800"/>
          </a:p>
        </p:txBody>
      </p:sp>
      <p:sp>
        <p:nvSpPr>
          <p:cNvPr id="3" name="TextBox 2">
            <a:extLst>
              <a:ext uri="{FF2B5EF4-FFF2-40B4-BE49-F238E27FC236}">
                <a16:creationId xmlns:a16="http://schemas.microsoft.com/office/drawing/2014/main" id="{498C1547-986B-C4B0-119E-A6D709E7C694}"/>
              </a:ext>
            </a:extLst>
          </p:cNvPr>
          <p:cNvSpPr txBox="1"/>
          <p:nvPr/>
        </p:nvSpPr>
        <p:spPr>
          <a:xfrm>
            <a:off x="1142999" y="1888435"/>
            <a:ext cx="1025386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t>We solved this problem by using </a:t>
            </a:r>
            <a:r>
              <a:rPr lang="en-US" sz="2800" b="1" dirty="0"/>
              <a:t>SMOTE </a:t>
            </a:r>
            <a:r>
              <a:rPr lang="en-US" sz="2800" dirty="0"/>
              <a:t>(synthetic minority oversampling technique) is one of the most commonly used oversampling methods to solve the imbalance problem. It aims to balance class distribution by randomly increasing minority class examples by replicating them.</a:t>
            </a:r>
            <a:endParaRPr lang="en-US" sz="2800"/>
          </a:p>
        </p:txBody>
      </p:sp>
      <p:pic>
        <p:nvPicPr>
          <p:cNvPr id="5" name="Picture 5" descr="Text&#10;&#10;Description automatically generated">
            <a:extLst>
              <a:ext uri="{FF2B5EF4-FFF2-40B4-BE49-F238E27FC236}">
                <a16:creationId xmlns:a16="http://schemas.microsoft.com/office/drawing/2014/main" id="{6501B927-5648-B839-C37B-7BD5D247B7B8}"/>
              </a:ext>
            </a:extLst>
          </p:cNvPr>
          <p:cNvPicPr>
            <a:picLocks noChangeAspect="1"/>
          </p:cNvPicPr>
          <p:nvPr/>
        </p:nvPicPr>
        <p:blipFill>
          <a:blip r:embed="rId4"/>
          <a:stretch>
            <a:fillRect/>
          </a:stretch>
        </p:blipFill>
        <p:spPr>
          <a:xfrm>
            <a:off x="1647646" y="4597232"/>
            <a:ext cx="9169878" cy="1430402"/>
          </a:xfrm>
          <a:prstGeom prst="rect">
            <a:avLst/>
          </a:prstGeom>
        </p:spPr>
      </p:pic>
    </p:spTree>
    <p:extLst>
      <p:ext uri="{BB962C8B-B14F-4D97-AF65-F5344CB8AC3E}">
        <p14:creationId xmlns:p14="http://schemas.microsoft.com/office/powerpoint/2010/main" val="3041468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BED5-3F75-A87C-34AA-7038A6EFB97F}"/>
              </a:ext>
            </a:extLst>
          </p:cNvPr>
          <p:cNvSpPr>
            <a:spLocks noGrp="1"/>
          </p:cNvSpPr>
          <p:nvPr>
            <p:ph type="title"/>
          </p:nvPr>
        </p:nvSpPr>
        <p:spPr>
          <a:xfrm>
            <a:off x="685801" y="451450"/>
            <a:ext cx="10131425" cy="1715060"/>
          </a:xfrm>
        </p:spPr>
        <p:txBody>
          <a:bodyPr/>
          <a:lstStyle/>
          <a:p>
            <a:pPr algn="ctr"/>
            <a:r>
              <a:rPr lang="en-US" b="1" dirty="0">
                <a:cs typeface="Calibri Light"/>
              </a:rPr>
              <a:t>Classification models</a:t>
            </a:r>
            <a:endParaRPr lang="en-US"/>
          </a:p>
          <a:p>
            <a:endParaRPr lang="en-US" dirty="0">
              <a:cs typeface="Calibri Light"/>
            </a:endParaRPr>
          </a:p>
        </p:txBody>
      </p:sp>
      <p:sp>
        <p:nvSpPr>
          <p:cNvPr id="5" name="TextBox 4">
            <a:extLst>
              <a:ext uri="{FF2B5EF4-FFF2-40B4-BE49-F238E27FC236}">
                <a16:creationId xmlns:a16="http://schemas.microsoft.com/office/drawing/2014/main" id="{D10034CE-279B-3628-1E6F-84EB7CFDF812}"/>
              </a:ext>
            </a:extLst>
          </p:cNvPr>
          <p:cNvSpPr txBox="1"/>
          <p:nvPr/>
        </p:nvSpPr>
        <p:spPr>
          <a:xfrm>
            <a:off x="1015999" y="1619250"/>
            <a:ext cx="1033462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dirty="0">
                <a:ea typeface="+mn-lt"/>
                <a:cs typeface="+mn-lt"/>
              </a:rPr>
              <a:t>SVC, or Support Vector Classifier,</a:t>
            </a:r>
            <a:r>
              <a:rPr lang="en-US" sz="2800" dirty="0">
                <a:ea typeface="+mn-lt"/>
                <a:cs typeface="+mn-lt"/>
              </a:rPr>
              <a:t> is a supervised machine learning algorithm typically used for classification tasks. SVC works by mapping data points to a high-dimensional space and then finding the optimal hyperplane that divides the data into two classes</a:t>
            </a:r>
            <a:endParaRPr lang="en-US" dirty="0"/>
          </a:p>
        </p:txBody>
      </p:sp>
      <p:pic>
        <p:nvPicPr>
          <p:cNvPr id="4" name="Picture 5" descr="A picture containing text, receipt, screenshot&#10;&#10;Description automatically generated">
            <a:extLst>
              <a:ext uri="{FF2B5EF4-FFF2-40B4-BE49-F238E27FC236}">
                <a16:creationId xmlns:a16="http://schemas.microsoft.com/office/drawing/2014/main" id="{81702606-2663-E1AC-480C-29C79DC164B0}"/>
              </a:ext>
            </a:extLst>
          </p:cNvPr>
          <p:cNvPicPr>
            <a:picLocks noChangeAspect="1"/>
          </p:cNvPicPr>
          <p:nvPr/>
        </p:nvPicPr>
        <p:blipFill>
          <a:blip r:embed="rId2"/>
          <a:stretch>
            <a:fillRect/>
          </a:stretch>
        </p:blipFill>
        <p:spPr>
          <a:xfrm>
            <a:off x="2035834" y="3544886"/>
            <a:ext cx="7775275" cy="3247548"/>
          </a:xfrm>
          <a:prstGeom prst="rect">
            <a:avLst/>
          </a:prstGeom>
        </p:spPr>
      </p:pic>
    </p:spTree>
    <p:extLst>
      <p:ext uri="{BB962C8B-B14F-4D97-AF65-F5344CB8AC3E}">
        <p14:creationId xmlns:p14="http://schemas.microsoft.com/office/powerpoint/2010/main" val="222942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4103947" y="175451"/>
            <a:ext cx="3979205" cy="1654646"/>
          </a:xfrm>
        </p:spPr>
        <p:txBody>
          <a:bodyPr vert="horz" lIns="91440" tIns="45720" rIns="91440" bIns="45720" rtlCol="0" anchor="ctr">
            <a:normAutofit/>
          </a:bodyPr>
          <a:lstStyle/>
          <a:p>
            <a:r>
              <a:rPr lang="en-US" b="1" dirty="0"/>
              <a:t>Project overview</a:t>
            </a:r>
            <a:endParaRPr lang="en-US" b="1"/>
          </a:p>
        </p:txBody>
      </p:sp>
      <p:sp>
        <p:nvSpPr>
          <p:cNvPr id="60" name="Content Placeholder 59">
            <a:extLst>
              <a:ext uri="{FF2B5EF4-FFF2-40B4-BE49-F238E27FC236}">
                <a16:creationId xmlns:a16="http://schemas.microsoft.com/office/drawing/2014/main" id="{8397E81F-00D2-A260-B6CC-C09CD733905D}"/>
              </a:ext>
            </a:extLst>
          </p:cNvPr>
          <p:cNvSpPr>
            <a:spLocks noGrp="1"/>
          </p:cNvSpPr>
          <p:nvPr>
            <p:ph idx="1"/>
          </p:nvPr>
        </p:nvSpPr>
        <p:spPr>
          <a:xfrm>
            <a:off x="5690479" y="1542553"/>
            <a:ext cx="6245804" cy="5133178"/>
          </a:xfrm>
        </p:spPr>
        <p:txBody>
          <a:bodyPr vert="horz" lIns="91440" tIns="45720" rIns="91440" bIns="45720" rtlCol="0" anchor="ctr">
            <a:noAutofit/>
          </a:bodyPr>
          <a:lstStyle/>
          <a:p>
            <a:pPr algn="just"/>
            <a:r>
              <a:rPr lang="en-US" sz="2700" dirty="0"/>
              <a:t>Depression is a mood disorder that causes a persistent feeling of sadness and loss of interest.  it affects how you feel, think and behave.</a:t>
            </a:r>
            <a:endParaRPr lang="en-US" sz="2700">
              <a:cs typeface="Calibri" panose="020F0502020204030204"/>
            </a:endParaRPr>
          </a:p>
          <a:p>
            <a:pPr algn="just">
              <a:buClr>
                <a:srgbClr val="FFFFFF"/>
              </a:buClr>
            </a:pPr>
            <a:r>
              <a:rPr lang="en-US" sz="2700" dirty="0"/>
              <a:t>Many of people end their life because of depression, so this may help them to discover their illness and save their life.</a:t>
            </a:r>
            <a:endParaRPr lang="en-US" sz="2700">
              <a:cs typeface="Calibri"/>
            </a:endParaRPr>
          </a:p>
          <a:p>
            <a:pPr algn="just">
              <a:buClr>
                <a:srgbClr val="FFFFFF"/>
              </a:buClr>
            </a:pPr>
            <a:r>
              <a:rPr lang="en-US" sz="2700" dirty="0">
                <a:ea typeface="+mn-lt"/>
                <a:cs typeface="+mn-lt"/>
              </a:rPr>
              <a:t>Depression hunter API allows the user to check whether he is depressed or no from text.</a:t>
            </a:r>
          </a:p>
          <a:p>
            <a:pPr marL="0" indent="0" algn="just">
              <a:buClr>
                <a:srgbClr val="FFFFFF"/>
              </a:buClr>
              <a:buNone/>
            </a:pPr>
            <a:r>
              <a:rPr lang="en-US" sz="2700" dirty="0">
                <a:cs typeface="Calibri"/>
              </a:rPr>
              <a:t>Project link  </a:t>
            </a:r>
            <a:r>
              <a:rPr lang="en-US" sz="1400" dirty="0">
                <a:cs typeface="Calibri"/>
                <a:hlinkClick r:id="rId4"/>
              </a:rPr>
              <a:t>https://github.com/BasmaAdawy/DepressionHunter</a:t>
            </a:r>
            <a:endParaRPr lang="en-US" sz="1400">
              <a:cs typeface="Calibri"/>
            </a:endParaRPr>
          </a:p>
        </p:txBody>
      </p:sp>
      <p:pic>
        <p:nvPicPr>
          <p:cNvPr id="47" name="Picture 47">
            <a:extLst>
              <a:ext uri="{FF2B5EF4-FFF2-40B4-BE49-F238E27FC236}">
                <a16:creationId xmlns:a16="http://schemas.microsoft.com/office/drawing/2014/main" id="{575F6EE1-A725-C64F-7D69-5D5DE721A7FD}"/>
              </a:ext>
            </a:extLst>
          </p:cNvPr>
          <p:cNvPicPr>
            <a:picLocks noChangeAspect="1"/>
          </p:cNvPicPr>
          <p:nvPr/>
        </p:nvPicPr>
        <p:blipFill>
          <a:blip r:embed="rId5"/>
          <a:stretch>
            <a:fillRect/>
          </a:stretch>
        </p:blipFill>
        <p:spPr>
          <a:xfrm>
            <a:off x="70771" y="1826756"/>
            <a:ext cx="5405479" cy="495444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0BA4-DA55-75BA-20C9-B1107C34CF78}"/>
              </a:ext>
            </a:extLst>
          </p:cNvPr>
          <p:cNvSpPr>
            <a:spLocks noGrp="1"/>
          </p:cNvSpPr>
          <p:nvPr>
            <p:ph type="title"/>
          </p:nvPr>
        </p:nvSpPr>
        <p:spPr/>
        <p:txBody>
          <a:bodyPr/>
          <a:lstStyle/>
          <a:p>
            <a:pPr algn="ctr"/>
            <a:r>
              <a:rPr lang="en-US" b="1" dirty="0">
                <a:ea typeface="+mj-lt"/>
                <a:cs typeface="+mj-lt"/>
              </a:rPr>
              <a:t>Classification models</a:t>
            </a:r>
            <a:endParaRPr lang="en-US" dirty="0">
              <a:cs typeface="Calibri Light" panose="020F0302020204030204"/>
            </a:endParaRPr>
          </a:p>
        </p:txBody>
      </p:sp>
      <p:sp>
        <p:nvSpPr>
          <p:cNvPr id="4" name="TextBox 3">
            <a:extLst>
              <a:ext uri="{FF2B5EF4-FFF2-40B4-BE49-F238E27FC236}">
                <a16:creationId xmlns:a16="http://schemas.microsoft.com/office/drawing/2014/main" id="{FD1211A7-B019-4A3E-B0E3-36BBE28C58B5}"/>
              </a:ext>
            </a:extLst>
          </p:cNvPr>
          <p:cNvSpPr txBox="1"/>
          <p:nvPr/>
        </p:nvSpPr>
        <p:spPr>
          <a:xfrm>
            <a:off x="579782" y="1971261"/>
            <a:ext cx="1061830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The </a:t>
            </a:r>
            <a:r>
              <a:rPr lang="en-US" sz="2800" b="1" dirty="0">
                <a:ea typeface="+mn-lt"/>
                <a:cs typeface="+mn-lt"/>
              </a:rPr>
              <a:t>multinomial naïve Bayes</a:t>
            </a:r>
            <a:r>
              <a:rPr lang="en-US" sz="2800" dirty="0">
                <a:ea typeface="+mn-lt"/>
                <a:cs typeface="+mn-lt"/>
              </a:rPr>
              <a:t> is widely used for assigning documents to classes based on the statistical analysis of their contents. It provides an alternative to the "heavy" AI-based semantic analysis and drastically simplifies textual data classification.</a:t>
            </a:r>
            <a:endParaRPr lang="en-US" sz="2800">
              <a:cs typeface="Calibri"/>
            </a:endParaRPr>
          </a:p>
        </p:txBody>
      </p:sp>
      <p:pic>
        <p:nvPicPr>
          <p:cNvPr id="5" name="Picture 5" descr="A picture containing text, receipt, screenshot&#10;&#10;Description automatically generated">
            <a:extLst>
              <a:ext uri="{FF2B5EF4-FFF2-40B4-BE49-F238E27FC236}">
                <a16:creationId xmlns:a16="http://schemas.microsoft.com/office/drawing/2014/main" id="{978B4114-009B-E626-5D81-73415B238B32}"/>
              </a:ext>
            </a:extLst>
          </p:cNvPr>
          <p:cNvPicPr>
            <a:picLocks noChangeAspect="1"/>
          </p:cNvPicPr>
          <p:nvPr/>
        </p:nvPicPr>
        <p:blipFill>
          <a:blip r:embed="rId2"/>
          <a:stretch>
            <a:fillRect/>
          </a:stretch>
        </p:blipFill>
        <p:spPr>
          <a:xfrm>
            <a:off x="2035834" y="3871111"/>
            <a:ext cx="8709803" cy="2911399"/>
          </a:xfrm>
          <a:prstGeom prst="rect">
            <a:avLst/>
          </a:prstGeom>
        </p:spPr>
      </p:pic>
    </p:spTree>
    <p:extLst>
      <p:ext uri="{BB962C8B-B14F-4D97-AF65-F5344CB8AC3E}">
        <p14:creationId xmlns:p14="http://schemas.microsoft.com/office/powerpoint/2010/main" val="3048468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0BA4-DA55-75BA-20C9-B1107C34CF78}"/>
              </a:ext>
            </a:extLst>
          </p:cNvPr>
          <p:cNvSpPr>
            <a:spLocks noGrp="1"/>
          </p:cNvSpPr>
          <p:nvPr>
            <p:ph type="title"/>
          </p:nvPr>
        </p:nvSpPr>
        <p:spPr/>
        <p:txBody>
          <a:bodyPr/>
          <a:lstStyle/>
          <a:p>
            <a:pPr algn="ctr"/>
            <a:r>
              <a:rPr lang="en-US" b="1" dirty="0">
                <a:ea typeface="+mj-lt"/>
                <a:cs typeface="+mj-lt"/>
              </a:rPr>
              <a:t>Classification models</a:t>
            </a:r>
            <a:endParaRPr lang="en-US" dirty="0">
              <a:cs typeface="Calibri Light" panose="020F0302020204030204"/>
            </a:endParaRPr>
          </a:p>
        </p:txBody>
      </p:sp>
      <p:sp>
        <p:nvSpPr>
          <p:cNvPr id="4" name="TextBox 3">
            <a:extLst>
              <a:ext uri="{FF2B5EF4-FFF2-40B4-BE49-F238E27FC236}">
                <a16:creationId xmlns:a16="http://schemas.microsoft.com/office/drawing/2014/main" id="{FD1211A7-B019-4A3E-B0E3-36BBE28C58B5}"/>
              </a:ext>
            </a:extLst>
          </p:cNvPr>
          <p:cNvSpPr txBox="1"/>
          <p:nvPr/>
        </p:nvSpPr>
        <p:spPr>
          <a:xfrm>
            <a:off x="579782" y="1971261"/>
            <a:ext cx="1061830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KNN (k-nearest neighbors algorithm) is a supervised classification algorithm that classifies new data points based on the nearest data points. On the other hand, K-means clustering is an unsupervised clustering algorithm that groups data into a K number of clusters</a:t>
            </a:r>
            <a:endParaRPr lang="en-US" dirty="0"/>
          </a:p>
        </p:txBody>
      </p:sp>
      <p:pic>
        <p:nvPicPr>
          <p:cNvPr id="3" name="Picture 5" descr="A picture containing text, receipt&#10;&#10;Description automatically generated">
            <a:extLst>
              <a:ext uri="{FF2B5EF4-FFF2-40B4-BE49-F238E27FC236}">
                <a16:creationId xmlns:a16="http://schemas.microsoft.com/office/drawing/2014/main" id="{45F02080-15F1-F5D0-51F6-9F7B132D6FC2}"/>
              </a:ext>
            </a:extLst>
          </p:cNvPr>
          <p:cNvPicPr>
            <a:picLocks noChangeAspect="1"/>
          </p:cNvPicPr>
          <p:nvPr/>
        </p:nvPicPr>
        <p:blipFill>
          <a:blip r:embed="rId2"/>
          <a:stretch>
            <a:fillRect/>
          </a:stretch>
        </p:blipFill>
        <p:spPr>
          <a:xfrm>
            <a:off x="2035834" y="4033624"/>
            <a:ext cx="8781690" cy="2758900"/>
          </a:xfrm>
          <a:prstGeom prst="rect">
            <a:avLst/>
          </a:prstGeom>
        </p:spPr>
      </p:pic>
    </p:spTree>
    <p:extLst>
      <p:ext uri="{BB962C8B-B14F-4D97-AF65-F5344CB8AC3E}">
        <p14:creationId xmlns:p14="http://schemas.microsoft.com/office/powerpoint/2010/main" val="956443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49" name="Picture 24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D3A4AEB7-0EA0-4B4E-9E09-6391762C58F8}"/>
              </a:ext>
            </a:extLst>
          </p:cNvPr>
          <p:cNvSpPr>
            <a:spLocks noGrp="1"/>
          </p:cNvSpPr>
          <p:nvPr>
            <p:ph type="title"/>
          </p:nvPr>
        </p:nvSpPr>
        <p:spPr>
          <a:xfrm>
            <a:off x="643464" y="639097"/>
            <a:ext cx="3797641" cy="3746634"/>
          </a:xfrm>
        </p:spPr>
        <p:txBody>
          <a:bodyPr vert="horz" lIns="91440" tIns="45720" rIns="91440" bIns="45720" rtlCol="0" anchor="b">
            <a:normAutofit/>
          </a:bodyPr>
          <a:lstStyle/>
          <a:p>
            <a:pPr algn="r"/>
            <a:r>
              <a:rPr lang="en-US" sz="5400" b="1" dirty="0"/>
              <a:t>Depression hunter</a:t>
            </a:r>
          </a:p>
        </p:txBody>
      </p:sp>
      <p:pic>
        <p:nvPicPr>
          <p:cNvPr id="5" name="Picture 5" descr="Background pattern&#10;&#10;Description automatically generated">
            <a:extLst>
              <a:ext uri="{FF2B5EF4-FFF2-40B4-BE49-F238E27FC236}">
                <a16:creationId xmlns:a16="http://schemas.microsoft.com/office/drawing/2014/main" id="{8423A65D-CAD5-BA5B-6001-0BE158F99393}"/>
              </a:ext>
            </a:extLst>
          </p:cNvPr>
          <p:cNvPicPr>
            <a:picLocks noChangeAspect="1"/>
          </p:cNvPicPr>
          <p:nvPr/>
        </p:nvPicPr>
        <p:blipFill rotWithShape="1">
          <a:blip r:embed="rId5"/>
          <a:srcRect l="2309" r="33652" b="-1"/>
          <a:stretch/>
        </p:blipFill>
        <p:spPr>
          <a:xfrm>
            <a:off x="5569160" y="49625"/>
            <a:ext cx="6501195" cy="679751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TextBox 10">
            <a:extLst>
              <a:ext uri="{FF2B5EF4-FFF2-40B4-BE49-F238E27FC236}">
                <a16:creationId xmlns:a16="http://schemas.microsoft.com/office/drawing/2014/main" id="{D07205C3-0609-C033-6D75-B7449612AB20}"/>
              </a:ext>
            </a:extLst>
          </p:cNvPr>
          <p:cNvSpPr txBox="1"/>
          <p:nvPr/>
        </p:nvSpPr>
        <p:spPr>
          <a:xfrm>
            <a:off x="3313043" y="283265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645009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0" name="Picture 19">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030288" y="609600"/>
            <a:ext cx="10131425" cy="1110343"/>
          </a:xfrm>
        </p:spPr>
        <p:txBody>
          <a:bodyPr vert="horz" lIns="91440" tIns="45720" rIns="91440" bIns="45720" rtlCol="0" anchor="ctr">
            <a:normAutofit/>
          </a:bodyPr>
          <a:lstStyle/>
          <a:p>
            <a:pPr algn="ctr"/>
            <a:r>
              <a:rPr lang="en-US">
                <a:solidFill>
                  <a:schemeClr val="bg1"/>
                </a:solidFill>
              </a:rPr>
              <a:t>Aim of our api</a:t>
            </a:r>
          </a:p>
        </p:txBody>
      </p:sp>
      <p:sp>
        <p:nvSpPr>
          <p:cNvPr id="11" name="TextBox 10">
            <a:extLst>
              <a:ext uri="{FF2B5EF4-FFF2-40B4-BE49-F238E27FC236}">
                <a16:creationId xmlns:a16="http://schemas.microsoft.com/office/drawing/2014/main" id="{0A780CFA-AC30-DAF3-08EC-807DA3380FC4}"/>
              </a:ext>
            </a:extLst>
          </p:cNvPr>
          <p:cNvSpPr txBox="1"/>
          <p:nvPr/>
        </p:nvSpPr>
        <p:spPr>
          <a:xfrm>
            <a:off x="685801" y="2592572"/>
            <a:ext cx="10820400" cy="41619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Aft>
                <a:spcPts val="1000"/>
              </a:spcAft>
              <a:buClr>
                <a:schemeClr val="tx1"/>
              </a:buClr>
              <a:buSzPct val="100000"/>
              <a:buFont typeface="Arial"/>
              <a:buChar char="•"/>
            </a:pPr>
            <a:endParaRPr lang="en-US"/>
          </a:p>
          <a:p>
            <a:pPr algn="just">
              <a:spcAft>
                <a:spcPts val="1000"/>
              </a:spcAft>
              <a:buClr>
                <a:schemeClr val="tx1"/>
              </a:buClr>
              <a:buSzPct val="100000"/>
              <a:buFont typeface="Arial"/>
              <a:buChar char="•"/>
            </a:pPr>
            <a:r>
              <a:rPr lang="en-US" sz="2700" dirty="0">
                <a:solidFill>
                  <a:schemeClr val="tx2"/>
                </a:solidFill>
              </a:rPr>
              <a:t>This is the final step to build an Api trained on machine learning classification algorithms to predict from the text if the user suffering from depression or not.</a:t>
            </a:r>
            <a:endParaRPr lang="en-US" sz="2700">
              <a:solidFill>
                <a:schemeClr val="tx2"/>
              </a:solidFill>
              <a:cs typeface="Calibri"/>
            </a:endParaRPr>
          </a:p>
          <a:p>
            <a:pPr algn="just">
              <a:spcAft>
                <a:spcPts val="1000"/>
              </a:spcAft>
              <a:buClr>
                <a:schemeClr val="tx1"/>
              </a:buClr>
              <a:buSzPct val="100000"/>
              <a:buFont typeface="Arial"/>
              <a:buChar char="•"/>
            </a:pPr>
            <a:r>
              <a:rPr lang="en-US" sz="2700" dirty="0">
                <a:solidFill>
                  <a:schemeClr val="tx2"/>
                </a:solidFill>
              </a:rPr>
              <a:t>We built this API using </a:t>
            </a:r>
            <a:r>
              <a:rPr lang="en-US" sz="2700" dirty="0" err="1">
                <a:solidFill>
                  <a:schemeClr val="tx2"/>
                </a:solidFill>
              </a:rPr>
              <a:t>FastAPI</a:t>
            </a:r>
            <a:r>
              <a:rPr lang="en-US" sz="2700" dirty="0">
                <a:solidFill>
                  <a:schemeClr val="tx2"/>
                </a:solidFill>
              </a:rPr>
              <a:t> which is a modern, fast (high-performance), web framework for building APIs with Python 3.7+ based on standard Python type hints.</a:t>
            </a:r>
            <a:endParaRPr lang="en-US" sz="2700">
              <a:solidFill>
                <a:schemeClr val="tx2"/>
              </a:solidFill>
              <a:cs typeface="Calibri"/>
            </a:endParaRPr>
          </a:p>
          <a:p>
            <a:pPr algn="just">
              <a:spcAft>
                <a:spcPts val="1000"/>
              </a:spcAft>
              <a:buClr>
                <a:schemeClr val="tx1"/>
              </a:buClr>
              <a:buSzPct val="100000"/>
              <a:buFont typeface="Arial"/>
              <a:buChar char="•"/>
            </a:pPr>
            <a:r>
              <a:rPr lang="en-US" sz="2700" dirty="0">
                <a:solidFill>
                  <a:schemeClr val="tx2"/>
                </a:solidFill>
              </a:rPr>
              <a:t>And Spyder which is an open-source cross-platform integrated development environment for scientific programming in the Python language.</a:t>
            </a:r>
            <a:endParaRPr lang="en-US" sz="2700" dirty="0">
              <a:solidFill>
                <a:schemeClr val="tx2"/>
              </a:solidFill>
              <a:cs typeface="Calibri"/>
            </a:endParaRPr>
          </a:p>
          <a:p>
            <a:pPr marL="285750" indent="-285750" algn="just">
              <a:spcAft>
                <a:spcPts val="1000"/>
              </a:spcAft>
              <a:buClr>
                <a:schemeClr val="tx1"/>
              </a:buClr>
              <a:buSzPct val="100000"/>
              <a:buFont typeface="Arial"/>
              <a:buChar char="•"/>
            </a:pPr>
            <a:endParaRPr lang="en-US" sz="2800" dirty="0">
              <a:cs typeface="Calibri"/>
            </a:endParaRPr>
          </a:p>
          <a:p>
            <a:pPr marL="285750" indent="-285750">
              <a:spcAft>
                <a:spcPts val="1000"/>
              </a:spcAft>
              <a:buClr>
                <a:schemeClr val="tx1"/>
              </a:buClr>
              <a:buSzPct val="100000"/>
              <a:buFont typeface="Arial"/>
              <a:buChar char="•"/>
            </a:pPr>
            <a:endParaRPr lang="en-US"/>
          </a:p>
        </p:txBody>
      </p:sp>
    </p:spTree>
    <p:extLst>
      <p:ext uri="{BB962C8B-B14F-4D97-AF65-F5344CB8AC3E}">
        <p14:creationId xmlns:p14="http://schemas.microsoft.com/office/powerpoint/2010/main" val="365296434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0" name="Picture 19">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030288" y="609600"/>
            <a:ext cx="10131425" cy="1110343"/>
          </a:xfrm>
        </p:spPr>
        <p:txBody>
          <a:bodyPr vert="horz" lIns="91440" tIns="45720" rIns="91440" bIns="45720" rtlCol="0" anchor="ctr">
            <a:normAutofit/>
          </a:bodyPr>
          <a:lstStyle/>
          <a:p>
            <a:pPr algn="ctr"/>
            <a:r>
              <a:rPr lang="en-US" b="1" dirty="0">
                <a:solidFill>
                  <a:schemeClr val="bg1"/>
                </a:solidFill>
                <a:ea typeface="+mj-lt"/>
                <a:cs typeface="+mj-lt"/>
              </a:rPr>
              <a:t>How it works?</a:t>
            </a:r>
            <a:endParaRPr lang="en-US" b="1" dirty="0">
              <a:solidFill>
                <a:schemeClr val="bg1"/>
              </a:solidFill>
            </a:endParaRPr>
          </a:p>
          <a:p>
            <a:pPr algn="ctr"/>
            <a:endParaRPr lang="en-US" dirty="0">
              <a:cs typeface="Calibri Light"/>
            </a:endParaRPr>
          </a:p>
        </p:txBody>
      </p:sp>
      <p:sp>
        <p:nvSpPr>
          <p:cNvPr id="11" name="TextBox 10">
            <a:extLst>
              <a:ext uri="{FF2B5EF4-FFF2-40B4-BE49-F238E27FC236}">
                <a16:creationId xmlns:a16="http://schemas.microsoft.com/office/drawing/2014/main" id="{0A780CFA-AC30-DAF3-08EC-807DA3380FC4}"/>
              </a:ext>
            </a:extLst>
          </p:cNvPr>
          <p:cNvSpPr txBox="1"/>
          <p:nvPr/>
        </p:nvSpPr>
        <p:spPr>
          <a:xfrm>
            <a:off x="685801" y="2592572"/>
            <a:ext cx="10820400" cy="41619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Aft>
                <a:spcPts val="1000"/>
              </a:spcAft>
              <a:buClr>
                <a:schemeClr val="tx1"/>
              </a:buClr>
              <a:buSzPct val="100000"/>
            </a:pPr>
            <a:endParaRPr lang="en-US">
              <a:cs typeface="Calibri" panose="020F0502020204030204"/>
            </a:endParaRPr>
          </a:p>
          <a:p>
            <a:pPr marL="285750" indent="-285750" algn="just">
              <a:spcAft>
                <a:spcPts val="1000"/>
              </a:spcAft>
              <a:buClr>
                <a:schemeClr val="tx1"/>
              </a:buClr>
              <a:buSzPct val="100000"/>
              <a:buFont typeface="Arial"/>
              <a:buChar char="•"/>
            </a:pPr>
            <a:endParaRPr lang="en-US" sz="2800" dirty="0">
              <a:solidFill>
                <a:srgbClr val="000000"/>
              </a:solidFill>
              <a:latin typeface="Calibri" panose="020F0502020204030204"/>
              <a:cs typeface="Calibri"/>
            </a:endParaRPr>
          </a:p>
          <a:p>
            <a:pPr marL="285750" indent="-285750">
              <a:spcAft>
                <a:spcPts val="1000"/>
              </a:spcAft>
              <a:buClr>
                <a:schemeClr val="tx1"/>
              </a:buClr>
              <a:buSzPct val="100000"/>
              <a:buFont typeface="Arial"/>
              <a:buChar char="•"/>
            </a:pPr>
            <a:endParaRPr lang="en-US">
              <a:cs typeface="Calibri"/>
            </a:endParaRPr>
          </a:p>
        </p:txBody>
      </p:sp>
      <p:sp>
        <p:nvSpPr>
          <p:cNvPr id="3" name="TextBox 2">
            <a:extLst>
              <a:ext uri="{FF2B5EF4-FFF2-40B4-BE49-F238E27FC236}">
                <a16:creationId xmlns:a16="http://schemas.microsoft.com/office/drawing/2014/main" id="{30A8BC3B-0C7B-FDAB-5C5F-054B05F11971}"/>
              </a:ext>
            </a:extLst>
          </p:cNvPr>
          <p:cNvSpPr txBox="1"/>
          <p:nvPr/>
        </p:nvSpPr>
        <p:spPr>
          <a:xfrm>
            <a:off x="1159565" y="2733261"/>
            <a:ext cx="1012134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solidFill>
                  <a:schemeClr val="tx2"/>
                </a:solidFill>
              </a:rPr>
              <a:t>THE USER ENTERS A TEXT IN THE POST SECTION AND PRESS ON EXECUTE BUTTON AND WAITS FOR THE RESULT.</a:t>
            </a:r>
          </a:p>
          <a:p>
            <a:pPr algn="just"/>
            <a:endParaRPr lang="en-US" sz="3200" dirty="0">
              <a:solidFill>
                <a:schemeClr val="tx2"/>
              </a:solidFill>
              <a:cs typeface="Calibri"/>
            </a:endParaRPr>
          </a:p>
          <a:p>
            <a:pPr algn="just"/>
            <a:r>
              <a:rPr lang="en-US" sz="3200" dirty="0">
                <a:solidFill>
                  <a:schemeClr val="tx2"/>
                </a:solidFill>
                <a:cs typeface="Calibri"/>
              </a:rPr>
              <a:t>The result will tell him if he needs to see a therapist or no.</a:t>
            </a:r>
          </a:p>
        </p:txBody>
      </p:sp>
    </p:spTree>
    <p:extLst>
      <p:ext uri="{BB962C8B-B14F-4D97-AF65-F5344CB8AC3E}">
        <p14:creationId xmlns:p14="http://schemas.microsoft.com/office/powerpoint/2010/main" val="107784985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0" name="Picture 19">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030288" y="609600"/>
            <a:ext cx="10131425" cy="1110343"/>
          </a:xfrm>
        </p:spPr>
        <p:txBody>
          <a:bodyPr vert="horz" lIns="91440" tIns="45720" rIns="91440" bIns="45720" rtlCol="0" anchor="ctr">
            <a:normAutofit/>
          </a:bodyPr>
          <a:lstStyle/>
          <a:p>
            <a:pPr algn="ctr"/>
            <a:r>
              <a:rPr lang="en-US" b="1" dirty="0">
                <a:solidFill>
                  <a:schemeClr val="bg1"/>
                </a:solidFill>
                <a:cs typeface="Calibri Light"/>
              </a:rPr>
              <a:t>Example 1</a:t>
            </a:r>
          </a:p>
          <a:p>
            <a:pPr algn="ctr"/>
            <a:endParaRPr lang="en-US" dirty="0">
              <a:cs typeface="Calibri Light"/>
            </a:endParaRPr>
          </a:p>
        </p:txBody>
      </p:sp>
      <p:sp>
        <p:nvSpPr>
          <p:cNvPr id="11" name="TextBox 10">
            <a:extLst>
              <a:ext uri="{FF2B5EF4-FFF2-40B4-BE49-F238E27FC236}">
                <a16:creationId xmlns:a16="http://schemas.microsoft.com/office/drawing/2014/main" id="{0A780CFA-AC30-DAF3-08EC-807DA3380FC4}"/>
              </a:ext>
            </a:extLst>
          </p:cNvPr>
          <p:cNvSpPr txBox="1"/>
          <p:nvPr/>
        </p:nvSpPr>
        <p:spPr>
          <a:xfrm>
            <a:off x="685801" y="2592572"/>
            <a:ext cx="10820400" cy="41619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Aft>
                <a:spcPts val="1000"/>
              </a:spcAft>
              <a:buClr>
                <a:schemeClr val="tx1"/>
              </a:buClr>
              <a:buSzPct val="100000"/>
            </a:pPr>
            <a:endParaRPr lang="en-US">
              <a:cs typeface="Calibri" panose="020F0502020204030204"/>
            </a:endParaRPr>
          </a:p>
          <a:p>
            <a:pPr marL="285750" indent="-285750" algn="just">
              <a:spcAft>
                <a:spcPts val="1000"/>
              </a:spcAft>
              <a:buClr>
                <a:schemeClr val="tx1"/>
              </a:buClr>
              <a:buSzPct val="100000"/>
              <a:buFont typeface="Arial"/>
              <a:buChar char="•"/>
            </a:pPr>
            <a:endParaRPr lang="en-US" sz="2800" dirty="0">
              <a:solidFill>
                <a:srgbClr val="000000"/>
              </a:solidFill>
              <a:latin typeface="Calibri" panose="020F0502020204030204"/>
              <a:cs typeface="Calibri"/>
            </a:endParaRPr>
          </a:p>
          <a:p>
            <a:pPr marL="285750" indent="-285750">
              <a:spcAft>
                <a:spcPts val="1000"/>
              </a:spcAft>
              <a:buClr>
                <a:schemeClr val="tx1"/>
              </a:buClr>
              <a:buSzPct val="100000"/>
              <a:buFont typeface="Arial"/>
              <a:buChar char="•"/>
            </a:pPr>
            <a:endParaRPr lang="en-US">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53AC9F81-7DE9-F62E-6970-34EE25BCB069}"/>
              </a:ext>
            </a:extLst>
          </p:cNvPr>
          <p:cNvPicPr>
            <a:picLocks noChangeAspect="1"/>
          </p:cNvPicPr>
          <p:nvPr/>
        </p:nvPicPr>
        <p:blipFill>
          <a:blip r:embed="rId4"/>
          <a:stretch>
            <a:fillRect/>
          </a:stretch>
        </p:blipFill>
        <p:spPr>
          <a:xfrm>
            <a:off x="166778" y="2375007"/>
            <a:ext cx="10578859" cy="2740589"/>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9B30D6E3-47B6-1D47-F7CD-269C5136E23E}"/>
              </a:ext>
            </a:extLst>
          </p:cNvPr>
          <p:cNvPicPr>
            <a:picLocks noChangeAspect="1"/>
          </p:cNvPicPr>
          <p:nvPr/>
        </p:nvPicPr>
        <p:blipFill>
          <a:blip r:embed="rId5"/>
          <a:stretch>
            <a:fillRect/>
          </a:stretch>
        </p:blipFill>
        <p:spPr>
          <a:xfrm>
            <a:off x="1360099" y="4749648"/>
            <a:ext cx="10535726" cy="1715043"/>
          </a:xfrm>
          <a:prstGeom prst="rect">
            <a:avLst/>
          </a:prstGeom>
        </p:spPr>
      </p:pic>
    </p:spTree>
    <p:extLst>
      <p:ext uri="{BB962C8B-B14F-4D97-AF65-F5344CB8AC3E}">
        <p14:creationId xmlns:p14="http://schemas.microsoft.com/office/powerpoint/2010/main" val="32185985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0" name="Picture 19">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030288" y="609600"/>
            <a:ext cx="10131425" cy="1110343"/>
          </a:xfrm>
        </p:spPr>
        <p:txBody>
          <a:bodyPr vert="horz" lIns="91440" tIns="45720" rIns="91440" bIns="45720" rtlCol="0" anchor="ctr">
            <a:normAutofit/>
          </a:bodyPr>
          <a:lstStyle/>
          <a:p>
            <a:pPr algn="ctr"/>
            <a:r>
              <a:rPr lang="en-US" b="1" dirty="0">
                <a:solidFill>
                  <a:schemeClr val="bg1"/>
                </a:solidFill>
                <a:cs typeface="Calibri Light"/>
              </a:rPr>
              <a:t>Example 2</a:t>
            </a:r>
          </a:p>
          <a:p>
            <a:pPr algn="ctr"/>
            <a:endParaRPr lang="en-US" dirty="0">
              <a:cs typeface="Calibri Light"/>
            </a:endParaRPr>
          </a:p>
        </p:txBody>
      </p:sp>
      <p:sp>
        <p:nvSpPr>
          <p:cNvPr id="11" name="TextBox 10">
            <a:extLst>
              <a:ext uri="{FF2B5EF4-FFF2-40B4-BE49-F238E27FC236}">
                <a16:creationId xmlns:a16="http://schemas.microsoft.com/office/drawing/2014/main" id="{0A780CFA-AC30-DAF3-08EC-807DA3380FC4}"/>
              </a:ext>
            </a:extLst>
          </p:cNvPr>
          <p:cNvSpPr txBox="1"/>
          <p:nvPr/>
        </p:nvSpPr>
        <p:spPr>
          <a:xfrm>
            <a:off x="685801" y="2592572"/>
            <a:ext cx="10820400" cy="41619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Aft>
                <a:spcPts val="1000"/>
              </a:spcAft>
              <a:buClr>
                <a:schemeClr val="tx1"/>
              </a:buClr>
              <a:buSzPct val="100000"/>
            </a:pPr>
            <a:endParaRPr lang="en-US">
              <a:cs typeface="Calibri" panose="020F0502020204030204"/>
            </a:endParaRPr>
          </a:p>
          <a:p>
            <a:pPr marL="285750" indent="-285750" algn="just">
              <a:spcAft>
                <a:spcPts val="1000"/>
              </a:spcAft>
              <a:buClr>
                <a:schemeClr val="tx1"/>
              </a:buClr>
              <a:buSzPct val="100000"/>
              <a:buFont typeface="Arial"/>
              <a:buChar char="•"/>
            </a:pPr>
            <a:endParaRPr lang="en-US" sz="2800" dirty="0">
              <a:solidFill>
                <a:srgbClr val="000000"/>
              </a:solidFill>
              <a:latin typeface="Calibri" panose="020F0502020204030204"/>
              <a:cs typeface="Calibri"/>
            </a:endParaRPr>
          </a:p>
          <a:p>
            <a:pPr marL="285750" indent="-285750">
              <a:spcAft>
                <a:spcPts val="1000"/>
              </a:spcAft>
              <a:buClr>
                <a:schemeClr val="tx1"/>
              </a:buClr>
              <a:buSzPct val="100000"/>
              <a:buFont typeface="Arial"/>
              <a:buChar char="•"/>
            </a:pPr>
            <a:endParaRPr lang="en-US">
              <a:cs typeface="Calibri"/>
            </a:endParaRPr>
          </a:p>
        </p:txBody>
      </p:sp>
      <p:pic>
        <p:nvPicPr>
          <p:cNvPr id="3" name="Picture 5" descr="Graphical user interface, text, application, email&#10;&#10;Description automatically generated">
            <a:extLst>
              <a:ext uri="{FF2B5EF4-FFF2-40B4-BE49-F238E27FC236}">
                <a16:creationId xmlns:a16="http://schemas.microsoft.com/office/drawing/2014/main" id="{FFA071F7-1686-C3BD-22AD-006518172B6A}"/>
              </a:ext>
            </a:extLst>
          </p:cNvPr>
          <p:cNvPicPr>
            <a:picLocks noChangeAspect="1"/>
          </p:cNvPicPr>
          <p:nvPr/>
        </p:nvPicPr>
        <p:blipFill>
          <a:blip r:embed="rId4"/>
          <a:stretch>
            <a:fillRect/>
          </a:stretch>
        </p:blipFill>
        <p:spPr>
          <a:xfrm>
            <a:off x="368061" y="2384265"/>
            <a:ext cx="10478218" cy="252079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82F114CE-8B1C-13A3-CF01-102CF8734109}"/>
              </a:ext>
            </a:extLst>
          </p:cNvPr>
          <p:cNvPicPr>
            <a:picLocks noChangeAspect="1"/>
          </p:cNvPicPr>
          <p:nvPr/>
        </p:nvPicPr>
        <p:blipFill>
          <a:blip r:embed="rId5"/>
          <a:stretch>
            <a:fillRect/>
          </a:stretch>
        </p:blipFill>
        <p:spPr>
          <a:xfrm>
            <a:off x="1906437" y="4420642"/>
            <a:ext cx="10032520" cy="2214906"/>
          </a:xfrm>
          <a:prstGeom prst="rect">
            <a:avLst/>
          </a:prstGeom>
        </p:spPr>
      </p:pic>
    </p:spTree>
    <p:extLst>
      <p:ext uri="{BB962C8B-B14F-4D97-AF65-F5344CB8AC3E}">
        <p14:creationId xmlns:p14="http://schemas.microsoft.com/office/powerpoint/2010/main" val="410201058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643466"/>
            <a:ext cx="2590799" cy="4995333"/>
          </a:xfrm>
        </p:spPr>
        <p:txBody>
          <a:bodyPr>
            <a:normAutofit/>
          </a:bodyPr>
          <a:lstStyle/>
          <a:p>
            <a:r>
              <a:rPr lang="en-US">
                <a:solidFill>
                  <a:srgbClr val="FFFFFF"/>
                </a:solidFill>
              </a:rPr>
              <a:t>tools</a:t>
            </a:r>
          </a:p>
        </p:txBody>
      </p:sp>
      <p:graphicFrame>
        <p:nvGraphicFramePr>
          <p:cNvPr id="3" name="Content Placeholder 4" descr="SmartArt graphic">
            <a:extLst>
              <a:ext uri="{FF2B5EF4-FFF2-40B4-BE49-F238E27FC236}">
                <a16:creationId xmlns:a16="http://schemas.microsoft.com/office/drawing/2014/main" id="{0071BA8C-2D75-6B0C-2365-80DA3392FB49}"/>
              </a:ext>
            </a:extLst>
          </p:cNvPr>
          <p:cNvGraphicFramePr>
            <a:graphicFrameLocks noGrp="1"/>
          </p:cNvGraphicFramePr>
          <p:nvPr>
            <p:extLst>
              <p:ext uri="{D42A27DB-BD31-4B8C-83A1-F6EECF244321}">
                <p14:modId xmlns:p14="http://schemas.microsoft.com/office/powerpoint/2010/main" val="11653342"/>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2939025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64" name="Rectangle 63">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2" descr="101010 Datenzeilen bis zur Unendlichkeit">
            <a:extLst>
              <a:ext uri="{FF2B5EF4-FFF2-40B4-BE49-F238E27FC236}">
                <a16:creationId xmlns:a16="http://schemas.microsoft.com/office/drawing/2014/main" id="{9DF6B1B2-04A6-E04C-6AAA-EF72023B6C59}"/>
              </a:ext>
            </a:extLst>
          </p:cNvPr>
          <p:cNvPicPr>
            <a:picLocks noChangeAspect="1"/>
          </p:cNvPicPr>
          <p:nvPr/>
        </p:nvPicPr>
        <p:blipFill rotWithShape="1">
          <a:blip r:embed="rId5">
            <a:alphaModFix amt="20000"/>
          </a:blip>
          <a:srcRect t="13127"/>
          <a:stretch/>
        </p:blipFill>
        <p:spPr>
          <a:xfrm>
            <a:off x="20" y="10"/>
            <a:ext cx="12191980" cy="6857990"/>
          </a:xfrm>
          <a:prstGeom prst="rect">
            <a:avLst/>
          </a:prstGeom>
        </p:spPr>
      </p:pic>
      <p:pic>
        <p:nvPicPr>
          <p:cNvPr id="66" name="Picture 65">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3128513" y="1964267"/>
            <a:ext cx="8031612" cy="2421464"/>
          </a:xfrm>
        </p:spPr>
        <p:txBody>
          <a:bodyPr vert="horz" lIns="91440" tIns="45720" rIns="91440" bIns="45720" rtlCol="0" anchor="b">
            <a:normAutofit/>
          </a:bodyPr>
          <a:lstStyle/>
          <a:p>
            <a:pPr algn="r"/>
            <a:r>
              <a:rPr lang="en-US" sz="6000" b="1" dirty="0"/>
              <a:t>dataset</a:t>
            </a:r>
            <a:endParaRPr lang="en-US" sz="6000"/>
          </a:p>
        </p:txBody>
      </p:sp>
      <p:sp>
        <p:nvSpPr>
          <p:cNvPr id="11" name="TextBox 10">
            <a:extLst>
              <a:ext uri="{FF2B5EF4-FFF2-40B4-BE49-F238E27FC236}">
                <a16:creationId xmlns:a16="http://schemas.microsoft.com/office/drawing/2014/main" id="{D07205C3-0609-C033-6D75-B7449612AB20}"/>
              </a:ext>
            </a:extLst>
          </p:cNvPr>
          <p:cNvSpPr txBox="1"/>
          <p:nvPr/>
        </p:nvSpPr>
        <p:spPr>
          <a:xfrm>
            <a:off x="3313043" y="283265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0792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620FD120-0292-073E-1814-58F90D1CD34F}"/>
              </a:ext>
            </a:extLst>
          </p:cNvPr>
          <p:cNvSpPr txBox="1"/>
          <p:nvPr/>
        </p:nvSpPr>
        <p:spPr>
          <a:xfrm>
            <a:off x="4292579" y="454449"/>
            <a:ext cx="7520608" cy="6340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000" dirty="0">
                <a:solidFill>
                  <a:schemeClr val="tx2">
                    <a:lumMod val="50000"/>
                  </a:schemeClr>
                </a:solidFill>
              </a:rPr>
              <a:t>The data is in the format of csv files it contains the text and the class label (1 for depressed, 0 for not depressed. collected through web scrapping Subreddits and tweets. </a:t>
            </a:r>
            <a:endParaRPr lang="en-US" sz="3000">
              <a:solidFill>
                <a:schemeClr val="tx2">
                  <a:lumMod val="50000"/>
                </a:schemeClr>
              </a:solidFill>
              <a:cs typeface="Calibri"/>
            </a:endParaRPr>
          </a:p>
          <a:p>
            <a:pPr algn="just"/>
            <a:r>
              <a:rPr lang="en-US" sz="3000" dirty="0">
                <a:solidFill>
                  <a:schemeClr val="tx2">
                    <a:lumMod val="50000"/>
                  </a:schemeClr>
                </a:solidFill>
              </a:rPr>
              <a:t> The data is only in English language.</a:t>
            </a:r>
            <a:endParaRPr lang="en-US" sz="3000">
              <a:solidFill>
                <a:schemeClr val="tx2">
                  <a:lumMod val="50000"/>
                </a:schemeClr>
              </a:solidFill>
              <a:cs typeface="Calibri"/>
            </a:endParaRPr>
          </a:p>
          <a:p>
            <a:endParaRPr lang="en-US" sz="3200" dirty="0">
              <a:cs typeface="Calibri"/>
            </a:endParaRPr>
          </a:p>
          <a:p>
            <a:r>
              <a:rPr lang="en-US" sz="3200" dirty="0">
                <a:solidFill>
                  <a:schemeClr val="tx2"/>
                </a:solidFill>
                <a:cs typeface="Calibri"/>
              </a:rPr>
              <a:t>Source</a:t>
            </a:r>
            <a:r>
              <a:rPr lang="en-US" sz="3200" dirty="0">
                <a:cs typeface="Calibri"/>
              </a:rPr>
              <a:t>:</a:t>
            </a:r>
          </a:p>
          <a:p>
            <a:pPr marL="742950" indent="-742950">
              <a:buAutoNum type="arabicPeriod"/>
            </a:pPr>
            <a:r>
              <a:rPr lang="en-US" sz="2400" dirty="0">
                <a:solidFill>
                  <a:schemeClr val="tx2"/>
                </a:solidFill>
                <a:ea typeface="+mn-lt"/>
                <a:cs typeface="+mn-lt"/>
                <a:hlinkClick r:id="rId4">
                  <a:extLst>
                    <a:ext uri="{A12FA001-AC4F-418D-AE19-62706E023703}">
                      <ahyp:hlinkClr xmlns:ahyp="http://schemas.microsoft.com/office/drawing/2018/hyperlinkcolor" val="tx"/>
                    </a:ext>
                  </a:extLst>
                </a:hlinkClick>
              </a:rPr>
              <a:t>https://www.kaggle.com/datasets/infamouscoder/depression-reddit-cleaned</a:t>
            </a:r>
            <a:r>
              <a:rPr lang="en-US" sz="2400" dirty="0">
                <a:solidFill>
                  <a:schemeClr val="tx2"/>
                </a:solidFill>
                <a:ea typeface="+mn-lt"/>
                <a:cs typeface="+mn-lt"/>
              </a:rPr>
              <a:t>      --&gt;  </a:t>
            </a:r>
            <a:r>
              <a:rPr lang="en-US" sz="2400" dirty="0">
                <a:ea typeface="+mn-lt"/>
                <a:cs typeface="+mn-lt"/>
              </a:rPr>
              <a:t> 7731 rows</a:t>
            </a:r>
            <a:endParaRPr lang="en-US" sz="2400" dirty="0">
              <a:solidFill>
                <a:srgbClr val="3F296A"/>
              </a:solidFill>
              <a:ea typeface="+mn-lt"/>
              <a:cs typeface="+mn-lt"/>
            </a:endParaRPr>
          </a:p>
          <a:p>
            <a:pPr marL="457200" indent="-457200">
              <a:buAutoNum type="arabicPeriod"/>
            </a:pPr>
            <a:r>
              <a:rPr lang="en-US" sz="2400" dirty="0">
                <a:solidFill>
                  <a:schemeClr val="tx2"/>
                </a:solidFill>
                <a:ea typeface="+mn-lt"/>
                <a:cs typeface="+mn-lt"/>
                <a:hlinkClick r:id="rId5">
                  <a:extLst>
                    <a:ext uri="{A12FA001-AC4F-418D-AE19-62706E023703}">
                      <ahyp:hlinkClr xmlns:ahyp="http://schemas.microsoft.com/office/drawing/2018/hyperlinkcolor" val="tx"/>
                    </a:ext>
                  </a:extLst>
                </a:hlinkClick>
              </a:rPr>
              <a:t>https</a:t>
            </a:r>
            <a:r>
              <a:rPr lang="en-US" sz="2400" dirty="0">
                <a:solidFill>
                  <a:schemeClr val="tx2"/>
                </a:solidFill>
                <a:cs typeface="Calibri"/>
                <a:hlinkClick r:id="rId5">
                  <a:extLst>
                    <a:ext uri="{A12FA001-AC4F-418D-AE19-62706E023703}">
                      <ahyp:hlinkClr xmlns:ahyp="http://schemas.microsoft.com/office/drawing/2018/hyperlinkcolor" val="tx"/>
                    </a:ext>
                  </a:extLst>
                </a:hlinkClick>
              </a:rPr>
              <a:t>://drive.google.com/file/d/1S1MFdyANyGyLOvsbFdhcSt1RZ8DJXlRS/view?usp=sharing</a:t>
            </a:r>
            <a:r>
              <a:rPr lang="en-US" sz="2400" dirty="0">
                <a:solidFill>
                  <a:schemeClr val="tx2"/>
                </a:solidFill>
                <a:cs typeface="Calibri"/>
              </a:rPr>
              <a:t>    --&gt; </a:t>
            </a:r>
            <a:r>
              <a:rPr lang="en-US" sz="2400" dirty="0">
                <a:ea typeface="+mn-lt"/>
                <a:cs typeface="+mn-lt"/>
              </a:rPr>
              <a:t>10314 rows</a:t>
            </a:r>
            <a:endParaRPr lang="en-US" sz="2400" dirty="0">
              <a:solidFill>
                <a:schemeClr val="tx2"/>
              </a:solidFill>
              <a:cs typeface="Calibri"/>
            </a:endParaRPr>
          </a:p>
          <a:p>
            <a:pPr marL="457200" indent="-457200">
              <a:buAutoNum type="arabicPeriod"/>
            </a:pPr>
            <a:endParaRPr lang="en-US" sz="2400" dirty="0">
              <a:solidFill>
                <a:srgbClr val="000000"/>
              </a:solidFill>
              <a:cs typeface="Calibri"/>
            </a:endParaRPr>
          </a:p>
          <a:p>
            <a:pPr marL="457200" indent="-457200">
              <a:buAutoNum type="arabicPeriod"/>
            </a:pPr>
            <a:endParaRPr lang="en-US" sz="2400" dirty="0">
              <a:solidFill>
                <a:srgbClr val="000000"/>
              </a:solidFill>
              <a:cs typeface="Calibri"/>
            </a:endParaRPr>
          </a:p>
          <a:p>
            <a:r>
              <a:rPr lang="en-US" sz="2400" dirty="0">
                <a:solidFill>
                  <a:srgbClr val="002060"/>
                </a:solidFill>
                <a:cs typeface="Calibri"/>
              </a:rPr>
              <a:t>Finally: Data1 + Data2 = 18000 rows</a:t>
            </a:r>
          </a:p>
          <a:p>
            <a:pPr marL="742950" indent="-742950">
              <a:buAutoNum type="arabicPeriod"/>
            </a:pPr>
            <a:endParaRPr lang="en-US" sz="2400" dirty="0">
              <a:cs typeface="Calibri"/>
            </a:endParaRPr>
          </a:p>
        </p:txBody>
      </p:sp>
      <p:pic>
        <p:nvPicPr>
          <p:cNvPr id="12" name="Picture 12" descr="Text&#10;&#10;Description automatically generated">
            <a:extLst>
              <a:ext uri="{FF2B5EF4-FFF2-40B4-BE49-F238E27FC236}">
                <a16:creationId xmlns:a16="http://schemas.microsoft.com/office/drawing/2014/main" id="{6CEEB97C-425F-2D52-EE6A-DCAD18888618}"/>
              </a:ext>
            </a:extLst>
          </p:cNvPr>
          <p:cNvPicPr>
            <a:picLocks noChangeAspect="1"/>
          </p:cNvPicPr>
          <p:nvPr/>
        </p:nvPicPr>
        <p:blipFill>
          <a:blip r:embed="rId6"/>
          <a:stretch>
            <a:fillRect/>
          </a:stretch>
        </p:blipFill>
        <p:spPr>
          <a:xfrm>
            <a:off x="66136" y="2841815"/>
            <a:ext cx="4022784" cy="3963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471DB05A-2957-9570-4FC8-B59F4242C3B9}"/>
              </a:ext>
            </a:extLst>
          </p:cNvPr>
          <p:cNvSpPr txBox="1"/>
          <p:nvPr/>
        </p:nvSpPr>
        <p:spPr>
          <a:xfrm>
            <a:off x="168465" y="1929346"/>
            <a:ext cx="3216152" cy="58477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cs typeface="Calibri"/>
              </a:rPr>
              <a:t>Data sample</a:t>
            </a:r>
            <a:endParaRPr lang="en-US" sz="3200" dirty="0">
              <a:solidFill>
                <a:schemeClr val="bg1"/>
              </a:solidFill>
            </a:endParaRPr>
          </a:p>
        </p:txBody>
      </p:sp>
    </p:spTree>
    <p:extLst>
      <p:ext uri="{BB962C8B-B14F-4D97-AF65-F5344CB8AC3E}">
        <p14:creationId xmlns:p14="http://schemas.microsoft.com/office/powerpoint/2010/main" val="244033903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3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FFFAAEC-0342-CB8C-1ED6-B2B9BCE3C8D4}"/>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a:t>Dataset1 visualization</a:t>
            </a:r>
          </a:p>
        </p:txBody>
      </p:sp>
      <p:sp>
        <p:nvSpPr>
          <p:cNvPr id="31" name="Rounded Rectangle 17">
            <a:extLst>
              <a:ext uri="{FF2B5EF4-FFF2-40B4-BE49-F238E27FC236}">
                <a16:creationId xmlns:a16="http://schemas.microsoft.com/office/drawing/2014/main" id="{794E1B91-11E9-4248-AF26-D63C8B83A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622232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Chart, bar chart&#10;&#10;Description automatically generated">
            <a:extLst>
              <a:ext uri="{FF2B5EF4-FFF2-40B4-BE49-F238E27FC236}">
                <a16:creationId xmlns:a16="http://schemas.microsoft.com/office/drawing/2014/main" id="{37DFF705-EB3B-F3F5-8181-1B5B68213ECC}"/>
              </a:ext>
            </a:extLst>
          </p:cNvPr>
          <p:cNvPicPr>
            <a:picLocks noChangeAspect="1"/>
          </p:cNvPicPr>
          <p:nvPr/>
        </p:nvPicPr>
        <p:blipFill>
          <a:blip r:embed="rId4"/>
          <a:stretch>
            <a:fillRect/>
          </a:stretch>
        </p:blipFill>
        <p:spPr>
          <a:xfrm>
            <a:off x="2269700" y="711200"/>
            <a:ext cx="3516630" cy="3606800"/>
          </a:xfrm>
          <a:prstGeom prst="roundRect">
            <a:avLst>
              <a:gd name="adj" fmla="val 3441"/>
            </a:avLst>
          </a:prstGeom>
          <a:ln w="50800" cap="sq" cmpd="dbl">
            <a:noFill/>
            <a:miter lim="800000"/>
          </a:ln>
          <a:effectLst/>
        </p:spPr>
      </p:pic>
      <p:sp>
        <p:nvSpPr>
          <p:cNvPr id="32" name="Rounded Rectangle 19">
            <a:extLst>
              <a:ext uri="{FF2B5EF4-FFF2-40B4-BE49-F238E27FC236}">
                <a16:creationId xmlns:a16="http://schemas.microsoft.com/office/drawing/2014/main" id="{F16E42A3-A876-4885-90F5-2C961A488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4522" y="614085"/>
            <a:ext cx="3963077"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pie chart&#10;&#10;Description automatically generated">
            <a:extLst>
              <a:ext uri="{FF2B5EF4-FFF2-40B4-BE49-F238E27FC236}">
                <a16:creationId xmlns:a16="http://schemas.microsoft.com/office/drawing/2014/main" id="{47567905-2C68-2D33-083A-9BE2E7BE04DD}"/>
              </a:ext>
            </a:extLst>
          </p:cNvPr>
          <p:cNvPicPr>
            <a:picLocks noChangeAspect="1"/>
          </p:cNvPicPr>
          <p:nvPr/>
        </p:nvPicPr>
        <p:blipFill>
          <a:blip r:embed="rId5"/>
          <a:stretch>
            <a:fillRect/>
          </a:stretch>
        </p:blipFill>
        <p:spPr>
          <a:xfrm>
            <a:off x="7720045" y="711200"/>
            <a:ext cx="3148477" cy="3606800"/>
          </a:xfrm>
          <a:prstGeom prst="roundRect">
            <a:avLst>
              <a:gd name="adj" fmla="val 3441"/>
            </a:avLst>
          </a:prstGeom>
          <a:ln w="50800" cap="sq" cmpd="dbl">
            <a:noFill/>
            <a:miter lim="800000"/>
          </a:ln>
          <a:effectLst/>
        </p:spPr>
      </p:pic>
    </p:spTree>
    <p:extLst>
      <p:ext uri="{BB962C8B-B14F-4D97-AF65-F5344CB8AC3E}">
        <p14:creationId xmlns:p14="http://schemas.microsoft.com/office/powerpoint/2010/main" val="153925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FFFAAEC-0342-CB8C-1ED6-B2B9BCE3C8D4}"/>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Dataset2 visualization</a:t>
            </a:r>
          </a:p>
        </p:txBody>
      </p:sp>
      <p:sp>
        <p:nvSpPr>
          <p:cNvPr id="39" name="Rounded Rectangle 17">
            <a:extLst>
              <a:ext uri="{FF2B5EF4-FFF2-40B4-BE49-F238E27FC236}">
                <a16:creationId xmlns:a16="http://schemas.microsoft.com/office/drawing/2014/main" id="{19F92939-EC60-4457-B10D-2C2830118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ar chart&#10;&#10;Description automatically generated">
            <a:extLst>
              <a:ext uri="{FF2B5EF4-FFF2-40B4-BE49-F238E27FC236}">
                <a16:creationId xmlns:a16="http://schemas.microsoft.com/office/drawing/2014/main" id="{E8A30AE6-3765-7C16-A57B-F1CF68FD8103}"/>
              </a:ext>
            </a:extLst>
          </p:cNvPr>
          <p:cNvPicPr>
            <a:picLocks noChangeAspect="1"/>
          </p:cNvPicPr>
          <p:nvPr/>
        </p:nvPicPr>
        <p:blipFill>
          <a:blip r:embed="rId4"/>
          <a:stretch>
            <a:fillRect/>
          </a:stretch>
        </p:blipFill>
        <p:spPr>
          <a:xfrm>
            <a:off x="1706943" y="711200"/>
            <a:ext cx="3507613" cy="3606800"/>
          </a:xfrm>
          <a:prstGeom prst="roundRect">
            <a:avLst>
              <a:gd name="adj" fmla="val 3441"/>
            </a:avLst>
          </a:prstGeom>
          <a:ln w="50800" cap="sq" cmpd="dbl">
            <a:noFill/>
            <a:miter lim="800000"/>
          </a:ln>
          <a:effectLst/>
        </p:spPr>
      </p:pic>
      <p:sp>
        <p:nvSpPr>
          <p:cNvPr id="41" name="Rounded Rectangle 19">
            <a:extLst>
              <a:ext uri="{FF2B5EF4-FFF2-40B4-BE49-F238E27FC236}">
                <a16:creationId xmlns:a16="http://schemas.microsoft.com/office/drawing/2014/main" id="{0623D470-E9E2-4D90-9F00-E214DDDC0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49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 pie chart&#10;&#10;Description automatically generated">
            <a:extLst>
              <a:ext uri="{FF2B5EF4-FFF2-40B4-BE49-F238E27FC236}">
                <a16:creationId xmlns:a16="http://schemas.microsoft.com/office/drawing/2014/main" id="{79629C83-9C8F-EE84-F73E-F48DCC78CDC2}"/>
              </a:ext>
            </a:extLst>
          </p:cNvPr>
          <p:cNvPicPr>
            <a:picLocks noChangeAspect="1"/>
          </p:cNvPicPr>
          <p:nvPr/>
        </p:nvPicPr>
        <p:blipFill>
          <a:blip r:embed="rId5"/>
          <a:stretch>
            <a:fillRect/>
          </a:stretch>
        </p:blipFill>
        <p:spPr>
          <a:xfrm>
            <a:off x="6708745" y="711200"/>
            <a:ext cx="4045009" cy="3606800"/>
          </a:xfrm>
          <a:prstGeom prst="roundRect">
            <a:avLst>
              <a:gd name="adj" fmla="val 3441"/>
            </a:avLst>
          </a:prstGeom>
          <a:ln w="50800" cap="sq" cmpd="dbl">
            <a:noFill/>
            <a:miter lim="800000"/>
          </a:ln>
          <a:effectLst/>
        </p:spPr>
      </p:pic>
    </p:spTree>
    <p:extLst>
      <p:ext uri="{BB962C8B-B14F-4D97-AF65-F5344CB8AC3E}">
        <p14:creationId xmlns:p14="http://schemas.microsoft.com/office/powerpoint/2010/main" val="191159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 name="Picture 2" descr="Chart, pie chart&#10;&#10;Description automatically generated">
            <a:extLst>
              <a:ext uri="{FF2B5EF4-FFF2-40B4-BE49-F238E27FC236}">
                <a16:creationId xmlns:a16="http://schemas.microsoft.com/office/drawing/2014/main" id="{64ED07A4-FD80-FD03-062D-6290B07C2C3C}"/>
              </a:ext>
            </a:extLst>
          </p:cNvPr>
          <p:cNvPicPr>
            <a:picLocks noChangeAspect="1"/>
          </p:cNvPicPr>
          <p:nvPr/>
        </p:nvPicPr>
        <p:blipFill rotWithShape="1">
          <a:blip r:embed="rId5"/>
          <a:srcRect t="8012" r="1" b="2903"/>
          <a:stretch/>
        </p:blipFill>
        <p:spPr>
          <a:xfrm>
            <a:off x="20" y="975"/>
            <a:ext cx="7552924" cy="6858000"/>
          </a:xfrm>
          <a:prstGeom prst="rect">
            <a:avLst/>
          </a:prstGeom>
        </p:spPr>
      </p:pic>
      <p:pic>
        <p:nvPicPr>
          <p:cNvPr id="20" name="Picture 19">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a:extLst>
              <a:ext uri="{FF2B5EF4-FFF2-40B4-BE49-F238E27FC236}">
                <a16:creationId xmlns:a16="http://schemas.microsoft.com/office/drawing/2014/main" id="{471DB05A-2957-9570-4FC8-B59F4242C3B9}"/>
              </a:ext>
            </a:extLst>
          </p:cNvPr>
          <p:cNvSpPr txBox="1"/>
          <p:nvPr/>
        </p:nvSpPr>
        <p:spPr>
          <a:xfrm>
            <a:off x="7905135" y="1964267"/>
            <a:ext cx="3254990" cy="24214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cap="all">
                <a:ln w="3175" cmpd="sng">
                  <a:noFill/>
                </a:ln>
                <a:latin typeface="+mj-lt"/>
                <a:ea typeface="+mj-ea"/>
                <a:cs typeface="+mj-cs"/>
              </a:rPr>
              <a:t>Total data </a:t>
            </a:r>
          </a:p>
        </p:txBody>
      </p:sp>
    </p:spTree>
    <p:extLst>
      <p:ext uri="{BB962C8B-B14F-4D97-AF65-F5344CB8AC3E}">
        <p14:creationId xmlns:p14="http://schemas.microsoft.com/office/powerpoint/2010/main" val="243440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2" name="Rectangle 81">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6" name="Rectangle 85">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2" descr="A picture containing shape&#10;&#10;Description automatically generated">
            <a:extLst>
              <a:ext uri="{FF2B5EF4-FFF2-40B4-BE49-F238E27FC236}">
                <a16:creationId xmlns:a16="http://schemas.microsoft.com/office/drawing/2014/main" id="{9DF6B1B2-04A6-E04C-6AAA-EF72023B6C59}"/>
              </a:ext>
            </a:extLst>
          </p:cNvPr>
          <p:cNvPicPr>
            <a:picLocks noChangeAspect="1"/>
          </p:cNvPicPr>
          <p:nvPr/>
        </p:nvPicPr>
        <p:blipFill rotWithShape="1">
          <a:blip r:embed="rId4"/>
          <a:srcRect r="1" b="1282"/>
          <a:stretch/>
        </p:blipFill>
        <p:spPr>
          <a:xfrm>
            <a:off x="643467" y="643467"/>
            <a:ext cx="10905066" cy="5571066"/>
          </a:xfrm>
          <a:prstGeom prst="rect">
            <a:avLst/>
          </a:prstGeom>
        </p:spPr>
      </p:pic>
      <p:sp>
        <p:nvSpPr>
          <p:cNvPr id="11" name="TextBox 10">
            <a:extLst>
              <a:ext uri="{FF2B5EF4-FFF2-40B4-BE49-F238E27FC236}">
                <a16:creationId xmlns:a16="http://schemas.microsoft.com/office/drawing/2014/main" id="{D07205C3-0609-C033-6D75-B7449612AB20}"/>
              </a:ext>
            </a:extLst>
          </p:cNvPr>
          <p:cNvSpPr txBox="1"/>
          <p:nvPr/>
        </p:nvSpPr>
        <p:spPr>
          <a:xfrm>
            <a:off x="3313043" y="283265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5240809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5B2D66-8E18-46D7-967B-1A3B48ACF55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BFE41CA-01C7-4999-9BC7-050FDE7EAF1F}">
  <ds:schemaRefs>
    <ds:schemaRef ds:uri="http://schemas.microsoft.com/sharepoint/v3/contenttype/forms"/>
  </ds:schemaRefs>
</ds:datastoreItem>
</file>

<file path=customXml/itemProps3.xml><?xml version="1.0" encoding="utf-8"?>
<ds:datastoreItem xmlns:ds="http://schemas.openxmlformats.org/officeDocument/2006/customXml" ds:itemID="{F066D2AD-45B3-4580-A691-E5968F9B5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43</Words>
  <Application>Microsoft Office PowerPoint</Application>
  <PresentationFormat>Widescreen</PresentationFormat>
  <Paragraphs>19</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Celestial</vt:lpstr>
      <vt:lpstr>Data Mining and Machine learning project presentation  Depression hunter year 2022/2023</vt:lpstr>
      <vt:lpstr>Project overview</vt:lpstr>
      <vt:lpstr>tools</vt:lpstr>
      <vt:lpstr>dataset</vt:lpstr>
      <vt:lpstr>PowerPoint Presentation</vt:lpstr>
      <vt:lpstr>Dataset1 visualization</vt:lpstr>
      <vt:lpstr>Dataset2 visualization</vt:lpstr>
      <vt:lpstr>PowerPoint Presentation</vt:lpstr>
      <vt:lpstr>PowerPoint Presentation</vt:lpstr>
      <vt:lpstr>Data cleaning</vt:lpstr>
      <vt:lpstr>After  Data cleaning</vt:lpstr>
      <vt:lpstr> Data visualization after cleaning using wordcloud</vt:lpstr>
      <vt:lpstr> Data visualization after cleaning using wordcloud</vt:lpstr>
      <vt:lpstr>PowerPoint Presentation</vt:lpstr>
      <vt:lpstr>Splitting the data into train and test </vt:lpstr>
      <vt:lpstr>Data vectorization  </vt:lpstr>
      <vt:lpstr>checking imbalance in the data </vt:lpstr>
      <vt:lpstr>Data balancing  </vt:lpstr>
      <vt:lpstr>Classification models </vt:lpstr>
      <vt:lpstr>Classification models</vt:lpstr>
      <vt:lpstr>Classification models</vt:lpstr>
      <vt:lpstr>Depression hunter</vt:lpstr>
      <vt:lpstr>Aim of our api</vt:lpstr>
      <vt:lpstr>How it works? </vt:lpstr>
      <vt:lpstr>Example 1 </vt:lpstr>
      <vt:lpstr>Example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lastModifiedBy/>
  <cp:revision>680</cp:revision>
  <dcterms:created xsi:type="dcterms:W3CDTF">2023-01-16T07:54:45Z</dcterms:created>
  <dcterms:modified xsi:type="dcterms:W3CDTF">2023-01-16T13:29:07Z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