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64" r:id="rId4"/>
    <p:sldId id="258" r:id="rId5"/>
    <p:sldId id="262" r:id="rId6"/>
    <p:sldId id="260" r:id="rId7"/>
    <p:sldId id="263" r:id="rId8"/>
    <p:sldId id="259" r:id="rId9"/>
    <p:sldId id="261"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1F68D8-6BC8-5342-820B-3B77A39444A0}" v="52" dt="2023-06-13T08:48:19.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1"/>
    <p:restoredTop sz="94672"/>
  </p:normalViewPr>
  <p:slideViewPr>
    <p:cSldViewPr snapToGrid="0">
      <p:cViewPr varScale="1">
        <p:scale>
          <a:sx n="103" d="100"/>
          <a:sy n="103" d="100"/>
        </p:scale>
        <p:origin x="192"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a:xfrm>
            <a:off x="7077511" y="5410201"/>
            <a:ext cx="2743200" cy="365125"/>
          </a:xfrm>
        </p:spPr>
        <p:txBody>
          <a:bodyPr/>
          <a:lstStyle/>
          <a:p>
            <a:fld id="{4CE6AF9E-91DD-3C4E-BCEC-F642B9BCBD74}" type="datetimeFigureOut">
              <a:rPr lang="en-PL" smtClean="0"/>
              <a:t>06/13/2023</a:t>
            </a:fld>
            <a:endParaRPr lang="en-PL"/>
          </a:p>
        </p:txBody>
      </p:sp>
      <p:sp>
        <p:nvSpPr>
          <p:cNvPr id="5" name="Footer Placeholder 4"/>
          <p:cNvSpPr>
            <a:spLocks noGrp="1"/>
          </p:cNvSpPr>
          <p:nvPr>
            <p:ph type="ftr" sz="quarter" idx="11"/>
          </p:nvPr>
        </p:nvSpPr>
        <p:spPr>
          <a:xfrm>
            <a:off x="1876424" y="5410201"/>
            <a:ext cx="5124886" cy="365125"/>
          </a:xfrm>
        </p:spPr>
        <p:txBody>
          <a:bodyPr/>
          <a:lstStyle/>
          <a:p>
            <a:endParaRPr lang="en-PL"/>
          </a:p>
        </p:txBody>
      </p:sp>
      <p:sp>
        <p:nvSpPr>
          <p:cNvPr id="6" name="Slide Number Placeholder 5"/>
          <p:cNvSpPr>
            <a:spLocks noGrp="1"/>
          </p:cNvSpPr>
          <p:nvPr>
            <p:ph type="sldNum" sz="quarter" idx="12"/>
          </p:nvPr>
        </p:nvSpPr>
        <p:spPr>
          <a:xfrm>
            <a:off x="9896911" y="5410199"/>
            <a:ext cx="771089" cy="365125"/>
          </a:xfrm>
        </p:spPr>
        <p:txBody>
          <a:bodyPr/>
          <a:lstStyle/>
          <a:p>
            <a:fld id="{D0490032-920F-6849-B5A8-0FCEB9D8F094}" type="slidenum">
              <a:rPr lang="en-PL" smtClean="0"/>
              <a:t>‹#›</a:t>
            </a:fld>
            <a:endParaRPr lang="en-PL"/>
          </a:p>
        </p:txBody>
      </p:sp>
    </p:spTree>
    <p:extLst>
      <p:ext uri="{BB962C8B-B14F-4D97-AF65-F5344CB8AC3E}">
        <p14:creationId xmlns:p14="http://schemas.microsoft.com/office/powerpoint/2010/main" val="2757890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CE6AF9E-91DD-3C4E-BCEC-F642B9BCBD74}" type="datetimeFigureOut">
              <a:rPr lang="en-PL" smtClean="0"/>
              <a:t>06/13/2023</a:t>
            </a:fld>
            <a:endParaRPr lang="en-PL"/>
          </a:p>
        </p:txBody>
      </p:sp>
      <p:sp>
        <p:nvSpPr>
          <p:cNvPr id="6" name="Footer Placeholder 5"/>
          <p:cNvSpPr>
            <a:spLocks noGrp="1"/>
          </p:cNvSpPr>
          <p:nvPr>
            <p:ph type="ftr" sz="quarter" idx="11"/>
          </p:nvPr>
        </p:nvSpPr>
        <p:spPr/>
        <p:txBody>
          <a:bodyPr/>
          <a:lstStyle/>
          <a:p>
            <a:endParaRPr lang="en-PL"/>
          </a:p>
        </p:txBody>
      </p:sp>
      <p:sp>
        <p:nvSpPr>
          <p:cNvPr id="7" name="Slide Number Placeholder 6"/>
          <p:cNvSpPr>
            <a:spLocks noGrp="1"/>
          </p:cNvSpPr>
          <p:nvPr>
            <p:ph type="sldNum" sz="quarter" idx="12"/>
          </p:nvPr>
        </p:nvSpPr>
        <p:spPr/>
        <p:txBody>
          <a:bodyPr/>
          <a:lstStyle/>
          <a:p>
            <a:fld id="{D0490032-920F-6849-B5A8-0FCEB9D8F094}" type="slidenum">
              <a:rPr lang="en-PL" smtClean="0"/>
              <a:t>‹#›</a:t>
            </a:fld>
            <a:endParaRPr lang="en-PL"/>
          </a:p>
        </p:txBody>
      </p:sp>
    </p:spTree>
    <p:extLst>
      <p:ext uri="{BB962C8B-B14F-4D97-AF65-F5344CB8AC3E}">
        <p14:creationId xmlns:p14="http://schemas.microsoft.com/office/powerpoint/2010/main" val="110173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CE6AF9E-91DD-3C4E-BCEC-F642B9BCBD74}" type="datetimeFigureOut">
              <a:rPr lang="en-PL" smtClean="0"/>
              <a:t>06/13/2023</a:t>
            </a:fld>
            <a:endParaRPr lang="en-PL"/>
          </a:p>
        </p:txBody>
      </p:sp>
      <p:sp>
        <p:nvSpPr>
          <p:cNvPr id="6" name="Footer Placeholder 5"/>
          <p:cNvSpPr>
            <a:spLocks noGrp="1"/>
          </p:cNvSpPr>
          <p:nvPr>
            <p:ph type="ftr" sz="quarter" idx="11"/>
          </p:nvPr>
        </p:nvSpPr>
        <p:spPr/>
        <p:txBody>
          <a:bodyPr/>
          <a:lstStyle/>
          <a:p>
            <a:endParaRPr lang="en-PL"/>
          </a:p>
        </p:txBody>
      </p:sp>
      <p:sp>
        <p:nvSpPr>
          <p:cNvPr id="7" name="Slide Number Placeholder 6"/>
          <p:cNvSpPr>
            <a:spLocks noGrp="1"/>
          </p:cNvSpPr>
          <p:nvPr>
            <p:ph type="sldNum" sz="quarter" idx="12"/>
          </p:nvPr>
        </p:nvSpPr>
        <p:spPr/>
        <p:txBody>
          <a:bodyPr/>
          <a:lstStyle/>
          <a:p>
            <a:fld id="{D0490032-920F-6849-B5A8-0FCEB9D8F094}" type="slidenum">
              <a:rPr lang="en-PL" smtClean="0"/>
              <a:t>‹#›</a:t>
            </a:fld>
            <a:endParaRPr lang="en-PL"/>
          </a:p>
        </p:txBody>
      </p:sp>
    </p:spTree>
    <p:extLst>
      <p:ext uri="{BB962C8B-B14F-4D97-AF65-F5344CB8AC3E}">
        <p14:creationId xmlns:p14="http://schemas.microsoft.com/office/powerpoint/2010/main" val="350244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CE6AF9E-91DD-3C4E-BCEC-F642B9BCBD74}" type="datetimeFigureOut">
              <a:rPr lang="en-PL" smtClean="0"/>
              <a:t>06/13/2023</a:t>
            </a:fld>
            <a:endParaRPr lang="en-PL"/>
          </a:p>
        </p:txBody>
      </p:sp>
      <p:sp>
        <p:nvSpPr>
          <p:cNvPr id="6" name="Footer Placeholder 5"/>
          <p:cNvSpPr>
            <a:spLocks noGrp="1"/>
          </p:cNvSpPr>
          <p:nvPr>
            <p:ph type="ftr" sz="quarter" idx="11"/>
          </p:nvPr>
        </p:nvSpPr>
        <p:spPr/>
        <p:txBody>
          <a:bodyPr/>
          <a:lstStyle/>
          <a:p>
            <a:endParaRPr lang="en-PL"/>
          </a:p>
        </p:txBody>
      </p:sp>
      <p:sp>
        <p:nvSpPr>
          <p:cNvPr id="7" name="Slide Number Placeholder 6"/>
          <p:cNvSpPr>
            <a:spLocks noGrp="1"/>
          </p:cNvSpPr>
          <p:nvPr>
            <p:ph type="sldNum" sz="quarter" idx="12"/>
          </p:nvPr>
        </p:nvSpPr>
        <p:spPr/>
        <p:txBody>
          <a:bodyPr/>
          <a:lstStyle/>
          <a:p>
            <a:fld id="{D0490032-920F-6849-B5A8-0FCEB9D8F094}" type="slidenum">
              <a:rPr lang="en-PL" smtClean="0"/>
              <a:t>‹#›</a:t>
            </a:fld>
            <a:endParaRPr lang="en-P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457114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CE6AF9E-91DD-3C4E-BCEC-F642B9BCBD74}" type="datetimeFigureOut">
              <a:rPr lang="en-PL" smtClean="0"/>
              <a:t>06/13/2023</a:t>
            </a:fld>
            <a:endParaRPr lang="en-PL"/>
          </a:p>
        </p:txBody>
      </p:sp>
      <p:sp>
        <p:nvSpPr>
          <p:cNvPr id="6" name="Footer Placeholder 5"/>
          <p:cNvSpPr>
            <a:spLocks noGrp="1"/>
          </p:cNvSpPr>
          <p:nvPr>
            <p:ph type="ftr" sz="quarter" idx="11"/>
          </p:nvPr>
        </p:nvSpPr>
        <p:spPr/>
        <p:txBody>
          <a:bodyPr/>
          <a:lstStyle/>
          <a:p>
            <a:endParaRPr lang="en-PL"/>
          </a:p>
        </p:txBody>
      </p:sp>
      <p:sp>
        <p:nvSpPr>
          <p:cNvPr id="7" name="Slide Number Placeholder 6"/>
          <p:cNvSpPr>
            <a:spLocks noGrp="1"/>
          </p:cNvSpPr>
          <p:nvPr>
            <p:ph type="sldNum" sz="quarter" idx="12"/>
          </p:nvPr>
        </p:nvSpPr>
        <p:spPr/>
        <p:txBody>
          <a:bodyPr/>
          <a:lstStyle/>
          <a:p>
            <a:fld id="{D0490032-920F-6849-B5A8-0FCEB9D8F094}" type="slidenum">
              <a:rPr lang="en-PL" smtClean="0"/>
              <a:t>‹#›</a:t>
            </a:fld>
            <a:endParaRPr lang="en-PL"/>
          </a:p>
        </p:txBody>
      </p:sp>
    </p:spTree>
    <p:extLst>
      <p:ext uri="{BB962C8B-B14F-4D97-AF65-F5344CB8AC3E}">
        <p14:creationId xmlns:p14="http://schemas.microsoft.com/office/powerpoint/2010/main" val="415738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CE6AF9E-91DD-3C4E-BCEC-F642B9BCBD74}" type="datetimeFigureOut">
              <a:rPr lang="en-PL" smtClean="0"/>
              <a:t>06/13/2023</a:t>
            </a:fld>
            <a:endParaRPr lang="en-PL"/>
          </a:p>
        </p:txBody>
      </p:sp>
      <p:sp>
        <p:nvSpPr>
          <p:cNvPr id="4" name="Footer Placeholder 3"/>
          <p:cNvSpPr>
            <a:spLocks noGrp="1"/>
          </p:cNvSpPr>
          <p:nvPr>
            <p:ph type="ftr" sz="quarter" idx="11"/>
          </p:nvPr>
        </p:nvSpPr>
        <p:spPr/>
        <p:txBody>
          <a:bodyPr/>
          <a:lstStyle/>
          <a:p>
            <a:endParaRPr lang="en-PL"/>
          </a:p>
        </p:txBody>
      </p:sp>
      <p:sp>
        <p:nvSpPr>
          <p:cNvPr id="5" name="Slide Number Placeholder 4"/>
          <p:cNvSpPr>
            <a:spLocks noGrp="1"/>
          </p:cNvSpPr>
          <p:nvPr>
            <p:ph type="sldNum" sz="quarter" idx="12"/>
          </p:nvPr>
        </p:nvSpPr>
        <p:spPr/>
        <p:txBody>
          <a:bodyPr/>
          <a:lstStyle/>
          <a:p>
            <a:fld id="{D0490032-920F-6849-B5A8-0FCEB9D8F094}" type="slidenum">
              <a:rPr lang="en-PL" smtClean="0"/>
              <a:t>‹#›</a:t>
            </a:fld>
            <a:endParaRPr lang="en-PL"/>
          </a:p>
        </p:txBody>
      </p:sp>
    </p:spTree>
    <p:extLst>
      <p:ext uri="{BB962C8B-B14F-4D97-AF65-F5344CB8AC3E}">
        <p14:creationId xmlns:p14="http://schemas.microsoft.com/office/powerpoint/2010/main" val="589258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CE6AF9E-91DD-3C4E-BCEC-F642B9BCBD74}" type="datetimeFigureOut">
              <a:rPr lang="en-PL" smtClean="0"/>
              <a:t>06/13/2023</a:t>
            </a:fld>
            <a:endParaRPr lang="en-PL"/>
          </a:p>
        </p:txBody>
      </p:sp>
      <p:sp>
        <p:nvSpPr>
          <p:cNvPr id="4" name="Footer Placeholder 3"/>
          <p:cNvSpPr>
            <a:spLocks noGrp="1"/>
          </p:cNvSpPr>
          <p:nvPr>
            <p:ph type="ftr" sz="quarter" idx="11"/>
          </p:nvPr>
        </p:nvSpPr>
        <p:spPr/>
        <p:txBody>
          <a:bodyPr/>
          <a:lstStyle/>
          <a:p>
            <a:endParaRPr lang="en-PL"/>
          </a:p>
        </p:txBody>
      </p:sp>
      <p:sp>
        <p:nvSpPr>
          <p:cNvPr id="5" name="Slide Number Placeholder 4"/>
          <p:cNvSpPr>
            <a:spLocks noGrp="1"/>
          </p:cNvSpPr>
          <p:nvPr>
            <p:ph type="sldNum" sz="quarter" idx="12"/>
          </p:nvPr>
        </p:nvSpPr>
        <p:spPr/>
        <p:txBody>
          <a:bodyPr/>
          <a:lstStyle/>
          <a:p>
            <a:fld id="{D0490032-920F-6849-B5A8-0FCEB9D8F094}" type="slidenum">
              <a:rPr lang="en-PL" smtClean="0"/>
              <a:t>‹#›</a:t>
            </a:fld>
            <a:endParaRPr lang="en-PL"/>
          </a:p>
        </p:txBody>
      </p:sp>
    </p:spTree>
    <p:extLst>
      <p:ext uri="{BB962C8B-B14F-4D97-AF65-F5344CB8AC3E}">
        <p14:creationId xmlns:p14="http://schemas.microsoft.com/office/powerpoint/2010/main" val="3091119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CE6AF9E-91DD-3C4E-BCEC-F642B9BCBD74}" type="datetimeFigureOut">
              <a:rPr lang="en-PL" smtClean="0"/>
              <a:t>06/13/2023</a:t>
            </a:fld>
            <a:endParaRPr lang="en-PL"/>
          </a:p>
        </p:txBody>
      </p:sp>
      <p:sp>
        <p:nvSpPr>
          <p:cNvPr id="5" name="Footer Placeholder 4"/>
          <p:cNvSpPr>
            <a:spLocks noGrp="1"/>
          </p:cNvSpPr>
          <p:nvPr>
            <p:ph type="ftr" sz="quarter" idx="11"/>
          </p:nvPr>
        </p:nvSpPr>
        <p:spPr/>
        <p:txBody>
          <a:bodyPr/>
          <a:lstStyle/>
          <a:p>
            <a:endParaRPr lang="en-PL"/>
          </a:p>
        </p:txBody>
      </p:sp>
      <p:sp>
        <p:nvSpPr>
          <p:cNvPr id="6" name="Slide Number Placeholder 5"/>
          <p:cNvSpPr>
            <a:spLocks noGrp="1"/>
          </p:cNvSpPr>
          <p:nvPr>
            <p:ph type="sldNum" sz="quarter" idx="12"/>
          </p:nvPr>
        </p:nvSpPr>
        <p:spPr/>
        <p:txBody>
          <a:bodyPr/>
          <a:lstStyle/>
          <a:p>
            <a:fld id="{D0490032-920F-6849-B5A8-0FCEB9D8F094}" type="slidenum">
              <a:rPr lang="en-PL" smtClean="0"/>
              <a:t>‹#›</a:t>
            </a:fld>
            <a:endParaRPr lang="en-PL"/>
          </a:p>
        </p:txBody>
      </p:sp>
    </p:spTree>
    <p:extLst>
      <p:ext uri="{BB962C8B-B14F-4D97-AF65-F5344CB8AC3E}">
        <p14:creationId xmlns:p14="http://schemas.microsoft.com/office/powerpoint/2010/main" val="815368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CE6AF9E-91DD-3C4E-BCEC-F642B9BCBD74}" type="datetimeFigureOut">
              <a:rPr lang="en-PL" smtClean="0"/>
              <a:t>06/13/2023</a:t>
            </a:fld>
            <a:endParaRPr lang="en-PL"/>
          </a:p>
        </p:txBody>
      </p:sp>
      <p:sp>
        <p:nvSpPr>
          <p:cNvPr id="5" name="Footer Placeholder 4"/>
          <p:cNvSpPr>
            <a:spLocks noGrp="1"/>
          </p:cNvSpPr>
          <p:nvPr>
            <p:ph type="ftr" sz="quarter" idx="11"/>
          </p:nvPr>
        </p:nvSpPr>
        <p:spPr/>
        <p:txBody>
          <a:bodyPr/>
          <a:lstStyle/>
          <a:p>
            <a:endParaRPr lang="en-PL"/>
          </a:p>
        </p:txBody>
      </p:sp>
      <p:sp>
        <p:nvSpPr>
          <p:cNvPr id="6" name="Slide Number Placeholder 5"/>
          <p:cNvSpPr>
            <a:spLocks noGrp="1"/>
          </p:cNvSpPr>
          <p:nvPr>
            <p:ph type="sldNum" sz="quarter" idx="12"/>
          </p:nvPr>
        </p:nvSpPr>
        <p:spPr/>
        <p:txBody>
          <a:bodyPr/>
          <a:lstStyle/>
          <a:p>
            <a:fld id="{D0490032-920F-6849-B5A8-0FCEB9D8F094}" type="slidenum">
              <a:rPr lang="en-PL" smtClean="0"/>
              <a:t>‹#›</a:t>
            </a:fld>
            <a:endParaRPr lang="en-PL"/>
          </a:p>
        </p:txBody>
      </p:sp>
    </p:spTree>
    <p:extLst>
      <p:ext uri="{BB962C8B-B14F-4D97-AF65-F5344CB8AC3E}">
        <p14:creationId xmlns:p14="http://schemas.microsoft.com/office/powerpoint/2010/main" val="3291966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CE6AF9E-91DD-3C4E-BCEC-F642B9BCBD74}" type="datetimeFigureOut">
              <a:rPr lang="en-PL" smtClean="0"/>
              <a:t>06/13/2023</a:t>
            </a:fld>
            <a:endParaRPr lang="en-PL"/>
          </a:p>
        </p:txBody>
      </p:sp>
      <p:sp>
        <p:nvSpPr>
          <p:cNvPr id="5" name="Footer Placeholder 4"/>
          <p:cNvSpPr>
            <a:spLocks noGrp="1"/>
          </p:cNvSpPr>
          <p:nvPr>
            <p:ph type="ftr" sz="quarter" idx="11"/>
          </p:nvPr>
        </p:nvSpPr>
        <p:spPr/>
        <p:txBody>
          <a:bodyPr/>
          <a:lstStyle/>
          <a:p>
            <a:endParaRPr lang="en-PL"/>
          </a:p>
        </p:txBody>
      </p:sp>
      <p:sp>
        <p:nvSpPr>
          <p:cNvPr id="6" name="Slide Number Placeholder 5"/>
          <p:cNvSpPr>
            <a:spLocks noGrp="1"/>
          </p:cNvSpPr>
          <p:nvPr>
            <p:ph type="sldNum" sz="quarter" idx="12"/>
          </p:nvPr>
        </p:nvSpPr>
        <p:spPr/>
        <p:txBody>
          <a:bodyPr/>
          <a:lstStyle/>
          <a:p>
            <a:fld id="{D0490032-920F-6849-B5A8-0FCEB9D8F094}" type="slidenum">
              <a:rPr lang="en-PL" smtClean="0"/>
              <a:t>‹#›</a:t>
            </a:fld>
            <a:endParaRPr lang="en-PL"/>
          </a:p>
        </p:txBody>
      </p:sp>
    </p:spTree>
    <p:extLst>
      <p:ext uri="{BB962C8B-B14F-4D97-AF65-F5344CB8AC3E}">
        <p14:creationId xmlns:p14="http://schemas.microsoft.com/office/powerpoint/2010/main" val="108951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CE6AF9E-91DD-3C4E-BCEC-F642B9BCBD74}" type="datetimeFigureOut">
              <a:rPr lang="en-PL" smtClean="0"/>
              <a:t>06/13/2023</a:t>
            </a:fld>
            <a:endParaRPr lang="en-PL"/>
          </a:p>
        </p:txBody>
      </p:sp>
      <p:sp>
        <p:nvSpPr>
          <p:cNvPr id="5" name="Footer Placeholder 4"/>
          <p:cNvSpPr>
            <a:spLocks noGrp="1"/>
          </p:cNvSpPr>
          <p:nvPr>
            <p:ph type="ftr" sz="quarter" idx="11"/>
          </p:nvPr>
        </p:nvSpPr>
        <p:spPr/>
        <p:txBody>
          <a:bodyPr/>
          <a:lstStyle/>
          <a:p>
            <a:endParaRPr lang="en-PL"/>
          </a:p>
        </p:txBody>
      </p:sp>
      <p:sp>
        <p:nvSpPr>
          <p:cNvPr id="6" name="Slide Number Placeholder 5"/>
          <p:cNvSpPr>
            <a:spLocks noGrp="1"/>
          </p:cNvSpPr>
          <p:nvPr>
            <p:ph type="sldNum" sz="quarter" idx="12"/>
          </p:nvPr>
        </p:nvSpPr>
        <p:spPr/>
        <p:txBody>
          <a:bodyPr/>
          <a:lstStyle/>
          <a:p>
            <a:fld id="{D0490032-920F-6849-B5A8-0FCEB9D8F094}" type="slidenum">
              <a:rPr lang="en-PL" smtClean="0"/>
              <a:t>‹#›</a:t>
            </a:fld>
            <a:endParaRPr lang="en-PL"/>
          </a:p>
        </p:txBody>
      </p:sp>
    </p:spTree>
    <p:extLst>
      <p:ext uri="{BB962C8B-B14F-4D97-AF65-F5344CB8AC3E}">
        <p14:creationId xmlns:p14="http://schemas.microsoft.com/office/powerpoint/2010/main" val="261398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CE6AF9E-91DD-3C4E-BCEC-F642B9BCBD74}" type="datetimeFigureOut">
              <a:rPr lang="en-PL" smtClean="0"/>
              <a:t>06/13/2023</a:t>
            </a:fld>
            <a:endParaRPr lang="en-PL"/>
          </a:p>
        </p:txBody>
      </p:sp>
      <p:sp>
        <p:nvSpPr>
          <p:cNvPr id="6" name="Footer Placeholder 5"/>
          <p:cNvSpPr>
            <a:spLocks noGrp="1"/>
          </p:cNvSpPr>
          <p:nvPr>
            <p:ph type="ftr" sz="quarter" idx="11"/>
          </p:nvPr>
        </p:nvSpPr>
        <p:spPr/>
        <p:txBody>
          <a:bodyPr/>
          <a:lstStyle/>
          <a:p>
            <a:endParaRPr lang="en-PL"/>
          </a:p>
        </p:txBody>
      </p:sp>
      <p:sp>
        <p:nvSpPr>
          <p:cNvPr id="7" name="Slide Number Placeholder 6"/>
          <p:cNvSpPr>
            <a:spLocks noGrp="1"/>
          </p:cNvSpPr>
          <p:nvPr>
            <p:ph type="sldNum" sz="quarter" idx="12"/>
          </p:nvPr>
        </p:nvSpPr>
        <p:spPr/>
        <p:txBody>
          <a:bodyPr/>
          <a:lstStyle/>
          <a:p>
            <a:fld id="{D0490032-920F-6849-B5A8-0FCEB9D8F094}" type="slidenum">
              <a:rPr lang="en-PL" smtClean="0"/>
              <a:t>‹#›</a:t>
            </a:fld>
            <a:endParaRPr lang="en-PL"/>
          </a:p>
        </p:txBody>
      </p:sp>
    </p:spTree>
    <p:extLst>
      <p:ext uri="{BB962C8B-B14F-4D97-AF65-F5344CB8AC3E}">
        <p14:creationId xmlns:p14="http://schemas.microsoft.com/office/powerpoint/2010/main" val="409002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4CE6AF9E-91DD-3C4E-BCEC-F642B9BCBD74}" type="datetimeFigureOut">
              <a:rPr lang="en-PL" smtClean="0"/>
              <a:t>06/13/2023</a:t>
            </a:fld>
            <a:endParaRPr lang="en-PL"/>
          </a:p>
        </p:txBody>
      </p:sp>
      <p:sp>
        <p:nvSpPr>
          <p:cNvPr id="8" name="Footer Placeholder 7"/>
          <p:cNvSpPr>
            <a:spLocks noGrp="1"/>
          </p:cNvSpPr>
          <p:nvPr>
            <p:ph type="ftr" sz="quarter" idx="11"/>
          </p:nvPr>
        </p:nvSpPr>
        <p:spPr/>
        <p:txBody>
          <a:bodyPr/>
          <a:lstStyle/>
          <a:p>
            <a:endParaRPr lang="en-PL"/>
          </a:p>
        </p:txBody>
      </p:sp>
      <p:sp>
        <p:nvSpPr>
          <p:cNvPr id="9" name="Slide Number Placeholder 8"/>
          <p:cNvSpPr>
            <a:spLocks noGrp="1"/>
          </p:cNvSpPr>
          <p:nvPr>
            <p:ph type="sldNum" sz="quarter" idx="12"/>
          </p:nvPr>
        </p:nvSpPr>
        <p:spPr/>
        <p:txBody>
          <a:bodyPr/>
          <a:lstStyle/>
          <a:p>
            <a:fld id="{D0490032-920F-6849-B5A8-0FCEB9D8F094}" type="slidenum">
              <a:rPr lang="en-PL" smtClean="0"/>
              <a:t>‹#›</a:t>
            </a:fld>
            <a:endParaRPr lang="en-PL"/>
          </a:p>
        </p:txBody>
      </p:sp>
    </p:spTree>
    <p:extLst>
      <p:ext uri="{BB962C8B-B14F-4D97-AF65-F5344CB8AC3E}">
        <p14:creationId xmlns:p14="http://schemas.microsoft.com/office/powerpoint/2010/main" val="196432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4CE6AF9E-91DD-3C4E-BCEC-F642B9BCBD74}" type="datetimeFigureOut">
              <a:rPr lang="en-PL" smtClean="0"/>
              <a:t>06/13/2023</a:t>
            </a:fld>
            <a:endParaRPr lang="en-PL"/>
          </a:p>
        </p:txBody>
      </p:sp>
      <p:sp>
        <p:nvSpPr>
          <p:cNvPr id="4" name="Footer Placeholder 3"/>
          <p:cNvSpPr>
            <a:spLocks noGrp="1"/>
          </p:cNvSpPr>
          <p:nvPr>
            <p:ph type="ftr" sz="quarter" idx="11"/>
          </p:nvPr>
        </p:nvSpPr>
        <p:spPr/>
        <p:txBody>
          <a:bodyPr/>
          <a:lstStyle/>
          <a:p>
            <a:endParaRPr lang="en-PL"/>
          </a:p>
        </p:txBody>
      </p:sp>
      <p:sp>
        <p:nvSpPr>
          <p:cNvPr id="5" name="Slide Number Placeholder 4"/>
          <p:cNvSpPr>
            <a:spLocks noGrp="1"/>
          </p:cNvSpPr>
          <p:nvPr>
            <p:ph type="sldNum" sz="quarter" idx="12"/>
          </p:nvPr>
        </p:nvSpPr>
        <p:spPr/>
        <p:txBody>
          <a:bodyPr/>
          <a:lstStyle/>
          <a:p>
            <a:fld id="{D0490032-920F-6849-B5A8-0FCEB9D8F094}" type="slidenum">
              <a:rPr lang="en-PL" smtClean="0"/>
              <a:t>‹#›</a:t>
            </a:fld>
            <a:endParaRPr lang="en-PL"/>
          </a:p>
        </p:txBody>
      </p:sp>
    </p:spTree>
    <p:extLst>
      <p:ext uri="{BB962C8B-B14F-4D97-AF65-F5344CB8AC3E}">
        <p14:creationId xmlns:p14="http://schemas.microsoft.com/office/powerpoint/2010/main" val="213277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6AF9E-91DD-3C4E-BCEC-F642B9BCBD74}" type="datetimeFigureOut">
              <a:rPr lang="en-PL" smtClean="0"/>
              <a:t>06/13/2023</a:t>
            </a:fld>
            <a:endParaRPr lang="en-PL"/>
          </a:p>
        </p:txBody>
      </p:sp>
      <p:sp>
        <p:nvSpPr>
          <p:cNvPr id="3" name="Footer Placeholder 2"/>
          <p:cNvSpPr>
            <a:spLocks noGrp="1"/>
          </p:cNvSpPr>
          <p:nvPr>
            <p:ph type="ftr" sz="quarter" idx="11"/>
          </p:nvPr>
        </p:nvSpPr>
        <p:spPr/>
        <p:txBody>
          <a:bodyPr/>
          <a:lstStyle/>
          <a:p>
            <a:endParaRPr lang="en-PL"/>
          </a:p>
        </p:txBody>
      </p:sp>
      <p:sp>
        <p:nvSpPr>
          <p:cNvPr id="4" name="Slide Number Placeholder 3"/>
          <p:cNvSpPr>
            <a:spLocks noGrp="1"/>
          </p:cNvSpPr>
          <p:nvPr>
            <p:ph type="sldNum" sz="quarter" idx="12"/>
          </p:nvPr>
        </p:nvSpPr>
        <p:spPr/>
        <p:txBody>
          <a:bodyPr/>
          <a:lstStyle/>
          <a:p>
            <a:fld id="{D0490032-920F-6849-B5A8-0FCEB9D8F094}" type="slidenum">
              <a:rPr lang="en-PL" smtClean="0"/>
              <a:t>‹#›</a:t>
            </a:fld>
            <a:endParaRPr lang="en-PL"/>
          </a:p>
        </p:txBody>
      </p:sp>
    </p:spTree>
    <p:extLst>
      <p:ext uri="{BB962C8B-B14F-4D97-AF65-F5344CB8AC3E}">
        <p14:creationId xmlns:p14="http://schemas.microsoft.com/office/powerpoint/2010/main" val="54497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CE6AF9E-91DD-3C4E-BCEC-F642B9BCBD74}" type="datetimeFigureOut">
              <a:rPr lang="en-PL" smtClean="0"/>
              <a:t>06/13/2023</a:t>
            </a:fld>
            <a:endParaRPr lang="en-PL"/>
          </a:p>
        </p:txBody>
      </p:sp>
      <p:sp>
        <p:nvSpPr>
          <p:cNvPr id="6" name="Footer Placeholder 5"/>
          <p:cNvSpPr>
            <a:spLocks noGrp="1"/>
          </p:cNvSpPr>
          <p:nvPr>
            <p:ph type="ftr" sz="quarter" idx="11"/>
          </p:nvPr>
        </p:nvSpPr>
        <p:spPr/>
        <p:txBody>
          <a:bodyPr/>
          <a:lstStyle/>
          <a:p>
            <a:endParaRPr lang="en-PL"/>
          </a:p>
        </p:txBody>
      </p:sp>
      <p:sp>
        <p:nvSpPr>
          <p:cNvPr id="7" name="Slide Number Placeholder 6"/>
          <p:cNvSpPr>
            <a:spLocks noGrp="1"/>
          </p:cNvSpPr>
          <p:nvPr>
            <p:ph type="sldNum" sz="quarter" idx="12"/>
          </p:nvPr>
        </p:nvSpPr>
        <p:spPr/>
        <p:txBody>
          <a:bodyPr/>
          <a:lstStyle/>
          <a:p>
            <a:fld id="{D0490032-920F-6849-B5A8-0FCEB9D8F094}" type="slidenum">
              <a:rPr lang="en-PL" smtClean="0"/>
              <a:t>‹#›</a:t>
            </a:fld>
            <a:endParaRPr lang="en-PL"/>
          </a:p>
        </p:txBody>
      </p:sp>
    </p:spTree>
    <p:extLst>
      <p:ext uri="{BB962C8B-B14F-4D97-AF65-F5344CB8AC3E}">
        <p14:creationId xmlns:p14="http://schemas.microsoft.com/office/powerpoint/2010/main" val="3569314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CE6AF9E-91DD-3C4E-BCEC-F642B9BCBD74}" type="datetimeFigureOut">
              <a:rPr lang="en-PL" smtClean="0"/>
              <a:t>06/13/2023</a:t>
            </a:fld>
            <a:endParaRPr lang="en-PL"/>
          </a:p>
        </p:txBody>
      </p:sp>
      <p:sp>
        <p:nvSpPr>
          <p:cNvPr id="6" name="Footer Placeholder 5"/>
          <p:cNvSpPr>
            <a:spLocks noGrp="1"/>
          </p:cNvSpPr>
          <p:nvPr>
            <p:ph type="ftr" sz="quarter" idx="11"/>
          </p:nvPr>
        </p:nvSpPr>
        <p:spPr/>
        <p:txBody>
          <a:bodyPr/>
          <a:lstStyle/>
          <a:p>
            <a:endParaRPr lang="en-PL"/>
          </a:p>
        </p:txBody>
      </p:sp>
      <p:sp>
        <p:nvSpPr>
          <p:cNvPr id="7" name="Slide Number Placeholder 6"/>
          <p:cNvSpPr>
            <a:spLocks noGrp="1"/>
          </p:cNvSpPr>
          <p:nvPr>
            <p:ph type="sldNum" sz="quarter" idx="12"/>
          </p:nvPr>
        </p:nvSpPr>
        <p:spPr/>
        <p:txBody>
          <a:bodyPr/>
          <a:lstStyle/>
          <a:p>
            <a:fld id="{D0490032-920F-6849-B5A8-0FCEB9D8F094}" type="slidenum">
              <a:rPr lang="en-PL" smtClean="0"/>
              <a:t>‹#›</a:t>
            </a:fld>
            <a:endParaRPr lang="en-PL"/>
          </a:p>
        </p:txBody>
      </p:sp>
    </p:spTree>
    <p:extLst>
      <p:ext uri="{BB962C8B-B14F-4D97-AF65-F5344CB8AC3E}">
        <p14:creationId xmlns:p14="http://schemas.microsoft.com/office/powerpoint/2010/main" val="167785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E6AF9E-91DD-3C4E-BCEC-F642B9BCBD74}" type="datetimeFigureOut">
              <a:rPr lang="en-PL" smtClean="0"/>
              <a:t>06/13/2023</a:t>
            </a:fld>
            <a:endParaRPr lang="en-P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P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490032-920F-6849-B5A8-0FCEB9D8F094}" type="slidenum">
              <a:rPr lang="en-PL" smtClean="0"/>
              <a:t>‹#›</a:t>
            </a:fld>
            <a:endParaRPr lang="en-PL"/>
          </a:p>
        </p:txBody>
      </p:sp>
    </p:spTree>
    <p:extLst>
      <p:ext uri="{BB962C8B-B14F-4D97-AF65-F5344CB8AC3E}">
        <p14:creationId xmlns:p14="http://schemas.microsoft.com/office/powerpoint/2010/main" val="313667131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0636-1F7F-60EA-61A1-55CE29F6EA33}"/>
              </a:ext>
            </a:extLst>
          </p:cNvPr>
          <p:cNvSpPr>
            <a:spLocks noGrp="1"/>
          </p:cNvSpPr>
          <p:nvPr>
            <p:ph type="ctrTitle"/>
          </p:nvPr>
        </p:nvSpPr>
        <p:spPr>
          <a:xfrm>
            <a:off x="1700212" y="1788408"/>
            <a:ext cx="8791575" cy="2387600"/>
          </a:xfrm>
        </p:spPr>
        <p:txBody>
          <a:bodyPr/>
          <a:lstStyle/>
          <a:p>
            <a:pPr algn="ctr"/>
            <a:r>
              <a:rPr lang="en-GB"/>
              <a:t>Cloud computing project</a:t>
            </a:r>
            <a:br>
              <a:rPr lang="en-GB"/>
            </a:br>
            <a:r>
              <a:rPr lang="en-GB"/>
              <a:t>K-Means algorithm in Hadoop</a:t>
            </a:r>
            <a:endParaRPr lang="en-PL"/>
          </a:p>
        </p:txBody>
      </p:sp>
      <p:sp>
        <p:nvSpPr>
          <p:cNvPr id="3" name="Subtitle 2">
            <a:extLst>
              <a:ext uri="{FF2B5EF4-FFF2-40B4-BE49-F238E27FC236}">
                <a16:creationId xmlns:a16="http://schemas.microsoft.com/office/drawing/2014/main" id="{3AB511BC-29F2-4218-B4FF-E84EBB4D6B9A}"/>
              </a:ext>
            </a:extLst>
          </p:cNvPr>
          <p:cNvSpPr>
            <a:spLocks noGrp="1"/>
          </p:cNvSpPr>
          <p:nvPr>
            <p:ph type="subTitle" idx="1"/>
          </p:nvPr>
        </p:nvSpPr>
        <p:spPr>
          <a:xfrm>
            <a:off x="2373135" y="4437415"/>
            <a:ext cx="8791575" cy="1655762"/>
          </a:xfrm>
        </p:spPr>
        <p:txBody>
          <a:bodyPr/>
          <a:lstStyle/>
          <a:p>
            <a:pPr algn="r"/>
            <a:r>
              <a:rPr lang="en-PL"/>
              <a:t>Maria Fabijan</a:t>
            </a:r>
          </a:p>
          <a:p>
            <a:pPr algn="r"/>
            <a:r>
              <a:rPr lang="en-PL"/>
              <a:t>Basma adawy</a:t>
            </a:r>
          </a:p>
          <a:p>
            <a:pPr algn="r"/>
            <a:r>
              <a:rPr lang="en-PL"/>
              <a:t>Francesco de vita</a:t>
            </a:r>
          </a:p>
        </p:txBody>
      </p:sp>
    </p:spTree>
    <p:extLst>
      <p:ext uri="{BB962C8B-B14F-4D97-AF65-F5344CB8AC3E}">
        <p14:creationId xmlns:p14="http://schemas.microsoft.com/office/powerpoint/2010/main" val="3872521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0562-0E3D-E847-7266-D1EBD86B3943}"/>
              </a:ext>
            </a:extLst>
          </p:cNvPr>
          <p:cNvSpPr>
            <a:spLocks noGrp="1"/>
          </p:cNvSpPr>
          <p:nvPr>
            <p:ph type="title"/>
          </p:nvPr>
        </p:nvSpPr>
        <p:spPr>
          <a:xfrm>
            <a:off x="1141414" y="232050"/>
            <a:ext cx="9905998" cy="1478570"/>
          </a:xfrm>
        </p:spPr>
        <p:txBody>
          <a:bodyPr/>
          <a:lstStyle/>
          <a:p>
            <a:r>
              <a:rPr lang="en-GB" dirty="0"/>
              <a:t>T</a:t>
            </a:r>
            <a:r>
              <a:rPr lang="en-PL" dirty="0"/>
              <a:t>est result</a:t>
            </a:r>
          </a:p>
        </p:txBody>
      </p:sp>
      <p:sp>
        <p:nvSpPr>
          <p:cNvPr id="3" name="Content Placeholder 2">
            <a:extLst>
              <a:ext uri="{FF2B5EF4-FFF2-40B4-BE49-F238E27FC236}">
                <a16:creationId xmlns:a16="http://schemas.microsoft.com/office/drawing/2014/main" id="{D4B92A41-49E0-67E9-EFBA-76DF459E6B69}"/>
              </a:ext>
            </a:extLst>
          </p:cNvPr>
          <p:cNvSpPr>
            <a:spLocks noGrp="1"/>
          </p:cNvSpPr>
          <p:nvPr>
            <p:ph idx="1"/>
          </p:nvPr>
        </p:nvSpPr>
        <p:spPr>
          <a:xfrm>
            <a:off x="642551" y="1478947"/>
            <a:ext cx="5950724" cy="1625769"/>
          </a:xfrm>
        </p:spPr>
        <p:txBody>
          <a:bodyPr>
            <a:normAutofit fontScale="92500"/>
          </a:bodyPr>
          <a:lstStyle/>
          <a:p>
            <a:r>
              <a:rPr lang="en-GB" dirty="0"/>
              <a:t>The dataset used for testing consisted of 1000 2-dimensional data points with 4 distinct clusters. For the Hadoop the threshold was set on 0.1.</a:t>
            </a:r>
          </a:p>
          <a:p>
            <a:endParaRPr lang="en-PL" dirty="0"/>
          </a:p>
        </p:txBody>
      </p:sp>
      <p:pic>
        <p:nvPicPr>
          <p:cNvPr id="4" name="Picture 3" descr="A picture containing screenshot, text, diagram&#10;&#10;Description automatically generated">
            <a:extLst>
              <a:ext uri="{FF2B5EF4-FFF2-40B4-BE49-F238E27FC236}">
                <a16:creationId xmlns:a16="http://schemas.microsoft.com/office/drawing/2014/main" id="{FF563F11-8F0D-895D-7FA8-57DECDE5E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696" y="1478947"/>
            <a:ext cx="5170357" cy="4594496"/>
          </a:xfrm>
          <a:prstGeom prst="rect">
            <a:avLst/>
          </a:prstGeom>
        </p:spPr>
      </p:pic>
      <p:graphicFrame>
        <p:nvGraphicFramePr>
          <p:cNvPr id="5" name="Table 5">
            <a:extLst>
              <a:ext uri="{FF2B5EF4-FFF2-40B4-BE49-F238E27FC236}">
                <a16:creationId xmlns:a16="http://schemas.microsoft.com/office/drawing/2014/main" id="{2BEF3ECE-5714-385A-B344-84AB03F4A6CB}"/>
              </a:ext>
            </a:extLst>
          </p:cNvPr>
          <p:cNvGraphicFramePr>
            <a:graphicFrameLocks noGrp="1"/>
          </p:cNvGraphicFramePr>
          <p:nvPr>
            <p:extLst>
              <p:ext uri="{D42A27DB-BD31-4B8C-83A1-F6EECF244321}">
                <p14:modId xmlns:p14="http://schemas.microsoft.com/office/powerpoint/2010/main" val="88459402"/>
              </p:ext>
            </p:extLst>
          </p:nvPr>
        </p:nvGraphicFramePr>
        <p:xfrm>
          <a:off x="864972" y="2873043"/>
          <a:ext cx="5728303" cy="3200400"/>
        </p:xfrm>
        <a:graphic>
          <a:graphicData uri="http://schemas.openxmlformats.org/drawingml/2006/table">
            <a:tbl>
              <a:tblPr firstRow="1" bandRow="1">
                <a:tableStyleId>{7DF18680-E054-41AD-8BC1-D1AEF772440D}</a:tableStyleId>
              </a:tblPr>
              <a:tblGrid>
                <a:gridCol w="970532">
                  <a:extLst>
                    <a:ext uri="{9D8B030D-6E8A-4147-A177-3AD203B41FA5}">
                      <a16:colId xmlns:a16="http://schemas.microsoft.com/office/drawing/2014/main" val="279961482"/>
                    </a:ext>
                  </a:extLst>
                </a:gridCol>
                <a:gridCol w="2798280">
                  <a:extLst>
                    <a:ext uri="{9D8B030D-6E8A-4147-A177-3AD203B41FA5}">
                      <a16:colId xmlns:a16="http://schemas.microsoft.com/office/drawing/2014/main" val="370065953"/>
                    </a:ext>
                  </a:extLst>
                </a:gridCol>
                <a:gridCol w="1959491">
                  <a:extLst>
                    <a:ext uri="{9D8B030D-6E8A-4147-A177-3AD203B41FA5}">
                      <a16:colId xmlns:a16="http://schemas.microsoft.com/office/drawing/2014/main" val="2867119972"/>
                    </a:ext>
                  </a:extLst>
                </a:gridCol>
              </a:tblGrid>
              <a:tr h="599283">
                <a:tc>
                  <a:txBody>
                    <a:bodyPr/>
                    <a:lstStyle/>
                    <a:p>
                      <a:r>
                        <a:rPr lang="en-PL" dirty="0"/>
                        <a:t>Cluster number</a:t>
                      </a:r>
                    </a:p>
                  </a:txBody>
                  <a:tcPr/>
                </a:tc>
                <a:tc>
                  <a:txBody>
                    <a:bodyPr/>
                    <a:lstStyle/>
                    <a:p>
                      <a:r>
                        <a:rPr lang="en-PL" dirty="0"/>
                        <a:t>Hadoop</a:t>
                      </a:r>
                    </a:p>
                  </a:txBody>
                  <a:tcPr/>
                </a:tc>
                <a:tc>
                  <a:txBody>
                    <a:bodyPr/>
                    <a:lstStyle/>
                    <a:p>
                      <a:r>
                        <a:rPr lang="en-PL" dirty="0"/>
                        <a:t>Scikit-learn</a:t>
                      </a:r>
                    </a:p>
                  </a:txBody>
                  <a:tcPr/>
                </a:tc>
                <a:extLst>
                  <a:ext uri="{0D108BD9-81ED-4DB2-BD59-A6C34878D82A}">
                    <a16:rowId xmlns:a16="http://schemas.microsoft.com/office/drawing/2014/main" val="408127088"/>
                  </a:ext>
                </a:extLst>
              </a:tr>
              <a:tr h="599283">
                <a:tc>
                  <a:txBody>
                    <a:bodyPr/>
                    <a:lstStyle/>
                    <a:p>
                      <a:r>
                        <a:rPr lang="en-PL" dirty="0"/>
                        <a:t>0</a:t>
                      </a:r>
                    </a:p>
                  </a:txBody>
                  <a:tcPr/>
                </a:tc>
                <a:tc>
                  <a:txBody>
                    <a:bodyPr/>
                    <a:lstStyle/>
                    <a:p>
                      <a:r>
                        <a:rPr lang="en-PL" sz="1800" dirty="0">
                          <a:effectLst/>
                          <a:latin typeface="Times New Roman" panose="02020603050405020304" pitchFamily="18" charset="0"/>
                          <a:ea typeface="Calibri" panose="020F0502020204030204" pitchFamily="34" charset="0"/>
                        </a:rPr>
                        <a:t>(4.371136957142856, 1.8467642625)</a:t>
                      </a:r>
                      <a:endParaRPr lang="en-PL" dirty="0"/>
                    </a:p>
                  </a:txBody>
                  <a:tcPr/>
                </a:tc>
                <a:tc>
                  <a:txBody>
                    <a:bodyPr/>
                    <a:lstStyle/>
                    <a:p>
                      <a:r>
                        <a:rPr lang="en-PL" sz="1800" dirty="0">
                          <a:effectLst/>
                          <a:latin typeface="Times New Roman" panose="02020603050405020304" pitchFamily="18" charset="0"/>
                          <a:ea typeface="Calibri" panose="020F0502020204030204" pitchFamily="34" charset="0"/>
                        </a:rPr>
                        <a:t>(4.65760511, 2.0269603)</a:t>
                      </a:r>
                      <a:endParaRPr lang="en-PL" dirty="0"/>
                    </a:p>
                  </a:txBody>
                  <a:tcPr/>
                </a:tc>
                <a:extLst>
                  <a:ext uri="{0D108BD9-81ED-4DB2-BD59-A6C34878D82A}">
                    <a16:rowId xmlns:a16="http://schemas.microsoft.com/office/drawing/2014/main" val="3072604360"/>
                  </a:ext>
                </a:extLst>
              </a:tr>
              <a:tr h="599283">
                <a:tc>
                  <a:txBody>
                    <a:bodyPr/>
                    <a:lstStyle/>
                    <a:p>
                      <a:r>
                        <a:rPr lang="en-PL" dirty="0"/>
                        <a:t>1</a:t>
                      </a:r>
                    </a:p>
                  </a:txBody>
                  <a:tcPr/>
                </a:tc>
                <a:tc>
                  <a:txBody>
                    <a:bodyPr/>
                    <a:lstStyle/>
                    <a:p>
                      <a:r>
                        <a:rPr lang="en-PL" sz="1800" dirty="0">
                          <a:effectLst/>
                          <a:latin typeface="Times New Roman" panose="02020603050405020304" pitchFamily="18" charset="0"/>
                          <a:ea typeface="Calibri" panose="020F0502020204030204" pitchFamily="34" charset="0"/>
                        </a:rPr>
                        <a:t>(-6.7391497857692295, </a:t>
                      </a:r>
                    </a:p>
                    <a:p>
                      <a:r>
                        <a:rPr lang="en-PL" sz="1800" dirty="0">
                          <a:effectLst/>
                          <a:latin typeface="Times New Roman" panose="02020603050405020304" pitchFamily="18" charset="0"/>
                          <a:ea typeface="Calibri" panose="020F0502020204030204" pitchFamily="34" charset="0"/>
                        </a:rPr>
                        <a:t>-6.915416233230769)</a:t>
                      </a:r>
                      <a:endParaRPr lang="en-P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L" sz="1800" dirty="0">
                          <a:effectLst/>
                          <a:latin typeface="Times New Roman" panose="02020603050405020304" pitchFamily="18" charset="0"/>
                          <a:ea typeface="Calibri" panose="020F0502020204030204" pitchFamily="34" charset="0"/>
                        </a:rPr>
                        <a:t>(-6.74543497, </a:t>
                      </a:r>
                    </a:p>
                    <a:p>
                      <a:pPr marL="0" marR="0" lvl="0" indent="0" algn="l" defTabSz="914400" rtl="0" eaLnBrk="1" fontAlgn="auto" latinLnBrk="0" hangingPunct="1">
                        <a:lnSpc>
                          <a:spcPct val="100000"/>
                        </a:lnSpc>
                        <a:spcBef>
                          <a:spcPts val="0"/>
                        </a:spcBef>
                        <a:spcAft>
                          <a:spcPts val="0"/>
                        </a:spcAft>
                        <a:buClrTx/>
                        <a:buSzTx/>
                        <a:buFontTx/>
                        <a:buNone/>
                        <a:tabLst/>
                        <a:defRPr/>
                      </a:pPr>
                      <a:r>
                        <a:rPr lang="en-PL" sz="1800" dirty="0">
                          <a:effectLst/>
                          <a:latin typeface="Times New Roman" panose="02020603050405020304" pitchFamily="18" charset="0"/>
                          <a:ea typeface="Calibri" panose="020F0502020204030204" pitchFamily="34" charset="0"/>
                        </a:rPr>
                        <a:t>-6.81351756)</a:t>
                      </a:r>
                      <a:endParaRPr lang="en-PL" dirty="0"/>
                    </a:p>
                  </a:txBody>
                  <a:tcPr/>
                </a:tc>
                <a:extLst>
                  <a:ext uri="{0D108BD9-81ED-4DB2-BD59-A6C34878D82A}">
                    <a16:rowId xmlns:a16="http://schemas.microsoft.com/office/drawing/2014/main" val="3825378971"/>
                  </a:ext>
                </a:extLst>
              </a:tr>
              <a:tr h="599283">
                <a:tc>
                  <a:txBody>
                    <a:bodyPr/>
                    <a:lstStyle/>
                    <a:p>
                      <a:r>
                        <a:rPr lang="en-PL" dirty="0"/>
                        <a:t>2</a:t>
                      </a:r>
                    </a:p>
                  </a:txBody>
                  <a:tcPr/>
                </a:tc>
                <a:tc>
                  <a:txBody>
                    <a:bodyPr/>
                    <a:lstStyle/>
                    <a:p>
                      <a:r>
                        <a:rPr lang="en-PL" sz="1800" dirty="0">
                          <a:effectLst/>
                          <a:latin typeface="Times New Roman" panose="02020603050405020304" pitchFamily="18" charset="0"/>
                          <a:ea typeface="Calibri" panose="020F0502020204030204" pitchFamily="34" charset="0"/>
                        </a:rPr>
                        <a:t>(-8.85662683924303, 7.413398181035851)</a:t>
                      </a:r>
                      <a:endParaRPr lang="en-PL" dirty="0"/>
                    </a:p>
                  </a:txBody>
                  <a:tcPr/>
                </a:tc>
                <a:tc>
                  <a:txBody>
                    <a:bodyPr/>
                    <a:lstStyle/>
                    <a:p>
                      <a:r>
                        <a:rPr lang="en-PL" sz="1800" dirty="0">
                          <a:effectLst/>
                          <a:latin typeface="Times New Roman" panose="02020603050405020304" pitchFamily="18" charset="0"/>
                          <a:ea typeface="Calibri" panose="020F0502020204030204" pitchFamily="34" charset="0"/>
                        </a:rPr>
                        <a:t>(-8.85662684, 7.41339818)</a:t>
                      </a:r>
                      <a:endParaRPr lang="en-PL" dirty="0"/>
                    </a:p>
                  </a:txBody>
                  <a:tcPr/>
                </a:tc>
                <a:extLst>
                  <a:ext uri="{0D108BD9-81ED-4DB2-BD59-A6C34878D82A}">
                    <a16:rowId xmlns:a16="http://schemas.microsoft.com/office/drawing/2014/main" val="2913167989"/>
                  </a:ext>
                </a:extLst>
              </a:tr>
              <a:tr h="599283">
                <a:tc>
                  <a:txBody>
                    <a:bodyPr/>
                    <a:lstStyle/>
                    <a:p>
                      <a:r>
                        <a:rPr lang="en-PL" dirty="0"/>
                        <a:t>3</a:t>
                      </a:r>
                    </a:p>
                  </a:txBody>
                  <a:tcPr/>
                </a:tc>
                <a:tc>
                  <a:txBody>
                    <a:bodyPr/>
                    <a:lstStyle/>
                    <a:p>
                      <a:r>
                        <a:rPr lang="en-PL" sz="1800" dirty="0">
                          <a:effectLst/>
                          <a:latin typeface="Times New Roman" panose="02020603050405020304" pitchFamily="18" charset="0"/>
                          <a:ea typeface="Calibri" panose="020F0502020204030204" pitchFamily="34" charset="0"/>
                        </a:rPr>
                        <a:t>(-2.3531666336764703, 9.13857479014706) </a:t>
                      </a:r>
                      <a:endParaRPr lang="en-PL" dirty="0"/>
                    </a:p>
                  </a:txBody>
                  <a:tcPr/>
                </a:tc>
                <a:tc>
                  <a:txBody>
                    <a:bodyPr/>
                    <a:lstStyle/>
                    <a:p>
                      <a:r>
                        <a:rPr lang="en-PL" sz="1800" dirty="0">
                          <a:effectLst/>
                          <a:latin typeface="Times New Roman" panose="02020603050405020304" pitchFamily="18" charset="0"/>
                          <a:ea typeface="Calibri" panose="020F0502020204030204" pitchFamily="34" charset="0"/>
                        </a:rPr>
                        <a:t>(-2.50173875, 9.03287546)</a:t>
                      </a:r>
                      <a:endParaRPr lang="en-PL" dirty="0"/>
                    </a:p>
                  </a:txBody>
                  <a:tcPr/>
                </a:tc>
                <a:extLst>
                  <a:ext uri="{0D108BD9-81ED-4DB2-BD59-A6C34878D82A}">
                    <a16:rowId xmlns:a16="http://schemas.microsoft.com/office/drawing/2014/main" val="3277919675"/>
                  </a:ext>
                </a:extLst>
              </a:tr>
            </a:tbl>
          </a:graphicData>
        </a:graphic>
      </p:graphicFrame>
    </p:spTree>
    <p:extLst>
      <p:ext uri="{BB962C8B-B14F-4D97-AF65-F5344CB8AC3E}">
        <p14:creationId xmlns:p14="http://schemas.microsoft.com/office/powerpoint/2010/main" val="137926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2664-75C2-229F-CAEC-48010C136216}"/>
              </a:ext>
            </a:extLst>
          </p:cNvPr>
          <p:cNvSpPr>
            <a:spLocks noGrp="1"/>
          </p:cNvSpPr>
          <p:nvPr>
            <p:ph type="title"/>
          </p:nvPr>
        </p:nvSpPr>
        <p:spPr>
          <a:xfrm>
            <a:off x="3095604" y="2226337"/>
            <a:ext cx="6000791" cy="1478570"/>
          </a:xfrm>
        </p:spPr>
        <p:txBody>
          <a:bodyPr/>
          <a:lstStyle/>
          <a:p>
            <a:pPr algn="ctr"/>
            <a:r>
              <a:rPr lang="en-PL"/>
              <a:t>Thank you for your attention</a:t>
            </a:r>
          </a:p>
        </p:txBody>
      </p:sp>
    </p:spTree>
    <p:extLst>
      <p:ext uri="{BB962C8B-B14F-4D97-AF65-F5344CB8AC3E}">
        <p14:creationId xmlns:p14="http://schemas.microsoft.com/office/powerpoint/2010/main" val="77088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E910-087C-B52A-AE01-EB429BA2ABE0}"/>
              </a:ext>
            </a:extLst>
          </p:cNvPr>
          <p:cNvSpPr>
            <a:spLocks noGrp="1"/>
          </p:cNvSpPr>
          <p:nvPr>
            <p:ph type="title"/>
          </p:nvPr>
        </p:nvSpPr>
        <p:spPr/>
        <p:txBody>
          <a:bodyPr/>
          <a:lstStyle/>
          <a:p>
            <a:r>
              <a:rPr lang="en-PL"/>
              <a:t>Introduction</a:t>
            </a:r>
          </a:p>
        </p:txBody>
      </p:sp>
      <p:sp>
        <p:nvSpPr>
          <p:cNvPr id="3" name="Content Placeholder 2">
            <a:extLst>
              <a:ext uri="{FF2B5EF4-FFF2-40B4-BE49-F238E27FC236}">
                <a16:creationId xmlns:a16="http://schemas.microsoft.com/office/drawing/2014/main" id="{50C893B4-83CA-4D0D-86E1-8112A3E47A94}"/>
              </a:ext>
            </a:extLst>
          </p:cNvPr>
          <p:cNvSpPr>
            <a:spLocks noGrp="1"/>
          </p:cNvSpPr>
          <p:nvPr>
            <p:ph idx="1"/>
          </p:nvPr>
        </p:nvSpPr>
        <p:spPr/>
        <p:txBody>
          <a:bodyPr>
            <a:normAutofit/>
          </a:bodyPr>
          <a:lstStyle/>
          <a:p>
            <a:r>
              <a:rPr lang="en-GB"/>
              <a:t>K-means clustering is a popular algorithm for partitioning a set of data points into k clusters, where k is a given parameter. The algorithm works by iteratively assigning each point to the closest centroid and updating the centroids by taking the average of the points assigned to them. The algorithm converges when the centroids do not change significantly between iterations.</a:t>
            </a:r>
          </a:p>
          <a:p>
            <a:r>
              <a:rPr lang="en-GB"/>
              <a:t>The aim of this project is to implement a framework in java for performing k-means clustering using Hadoop MapReduce.</a:t>
            </a:r>
            <a:endParaRPr lang="en-PL"/>
          </a:p>
        </p:txBody>
      </p:sp>
    </p:spTree>
    <p:extLst>
      <p:ext uri="{BB962C8B-B14F-4D97-AF65-F5344CB8AC3E}">
        <p14:creationId xmlns:p14="http://schemas.microsoft.com/office/powerpoint/2010/main" val="261564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 line, design&#10;&#10;Description automatically generated">
            <a:extLst>
              <a:ext uri="{FF2B5EF4-FFF2-40B4-BE49-F238E27FC236}">
                <a16:creationId xmlns:a16="http://schemas.microsoft.com/office/drawing/2014/main" id="{ADD89A4D-6A82-7947-DDEB-4B8D19CDC269}"/>
              </a:ext>
            </a:extLst>
          </p:cNvPr>
          <p:cNvPicPr>
            <a:picLocks noGrp="1" noChangeAspect="1"/>
          </p:cNvPicPr>
          <p:nvPr>
            <p:ph idx="1"/>
          </p:nvPr>
        </p:nvPicPr>
        <p:blipFill rotWithShape="1">
          <a:blip r:embed="rId2"/>
          <a:srcRect l="4123" t="17663" r="2664" b="21039"/>
          <a:stretch/>
        </p:blipFill>
        <p:spPr>
          <a:xfrm>
            <a:off x="842681" y="1021021"/>
            <a:ext cx="10632143" cy="4160579"/>
          </a:xfrm>
        </p:spPr>
      </p:pic>
    </p:spTree>
    <p:extLst>
      <p:ext uri="{BB962C8B-B14F-4D97-AF65-F5344CB8AC3E}">
        <p14:creationId xmlns:p14="http://schemas.microsoft.com/office/powerpoint/2010/main" val="399985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D71D-8C0B-88D1-8E16-73D1BC2913A2}"/>
              </a:ext>
            </a:extLst>
          </p:cNvPr>
          <p:cNvSpPr>
            <a:spLocks noGrp="1"/>
          </p:cNvSpPr>
          <p:nvPr>
            <p:ph type="title"/>
          </p:nvPr>
        </p:nvSpPr>
        <p:spPr/>
        <p:txBody>
          <a:bodyPr/>
          <a:lstStyle/>
          <a:p>
            <a:r>
              <a:rPr lang="en-PL"/>
              <a:t>Mapper</a:t>
            </a:r>
          </a:p>
        </p:txBody>
      </p:sp>
      <p:sp>
        <p:nvSpPr>
          <p:cNvPr id="3" name="Content Placeholder 2">
            <a:extLst>
              <a:ext uri="{FF2B5EF4-FFF2-40B4-BE49-F238E27FC236}">
                <a16:creationId xmlns:a16="http://schemas.microsoft.com/office/drawing/2014/main" id="{3BB92231-5D06-350A-63CB-6240922B79E5}"/>
              </a:ext>
            </a:extLst>
          </p:cNvPr>
          <p:cNvSpPr>
            <a:spLocks noGrp="1"/>
          </p:cNvSpPr>
          <p:nvPr>
            <p:ph idx="1"/>
          </p:nvPr>
        </p:nvSpPr>
        <p:spPr>
          <a:xfrm>
            <a:off x="1141412" y="1950333"/>
            <a:ext cx="9905999" cy="3541714"/>
          </a:xfrm>
        </p:spPr>
        <p:txBody>
          <a:bodyPr>
            <a:normAutofit/>
          </a:bodyPr>
          <a:lstStyle/>
          <a:p>
            <a:r>
              <a:rPr lang="en-GB"/>
              <a:t>The mapper’s task is to find the nearest centroid to each point in the input dataset and emit them as key-value pairs. The input of the mapper is a text file that contains the coordinates of the points, one point per line. The output of the mapper is a sequence of Centroid-Point pairs, where each Centroid is the closest one to the corresponding Point.</a:t>
            </a:r>
          </a:p>
          <a:p>
            <a:r>
              <a:rPr lang="en-GB"/>
              <a:t>The mapper reads the centroids from a sequence file that contains the initial centroids or the updated centroids from the previous iteration.</a:t>
            </a:r>
          </a:p>
          <a:p>
            <a:endParaRPr lang="en-GB"/>
          </a:p>
          <a:p>
            <a:endParaRPr lang="en-PL"/>
          </a:p>
        </p:txBody>
      </p:sp>
    </p:spTree>
    <p:extLst>
      <p:ext uri="{BB962C8B-B14F-4D97-AF65-F5344CB8AC3E}">
        <p14:creationId xmlns:p14="http://schemas.microsoft.com/office/powerpoint/2010/main" val="171200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0787B-067F-FB97-5A17-587D6EAFF7EB}"/>
              </a:ext>
            </a:extLst>
          </p:cNvPr>
          <p:cNvSpPr>
            <a:spLocks noGrp="1"/>
          </p:cNvSpPr>
          <p:nvPr>
            <p:ph type="title"/>
          </p:nvPr>
        </p:nvSpPr>
        <p:spPr/>
        <p:txBody>
          <a:bodyPr/>
          <a:lstStyle/>
          <a:p>
            <a:r>
              <a:rPr lang="en-PL"/>
              <a:t>Mapper pseudocode</a:t>
            </a:r>
          </a:p>
        </p:txBody>
      </p:sp>
      <p:sp>
        <p:nvSpPr>
          <p:cNvPr id="3" name="Content Placeholder 2">
            <a:extLst>
              <a:ext uri="{FF2B5EF4-FFF2-40B4-BE49-F238E27FC236}">
                <a16:creationId xmlns:a16="http://schemas.microsoft.com/office/drawing/2014/main" id="{37BBEEFA-0CE4-5EA4-8682-2C0C3F526050}"/>
              </a:ext>
            </a:extLst>
          </p:cNvPr>
          <p:cNvSpPr>
            <a:spLocks noGrp="1"/>
          </p:cNvSpPr>
          <p:nvPr>
            <p:ph idx="1"/>
          </p:nvPr>
        </p:nvSpPr>
        <p:spPr>
          <a:xfrm>
            <a:off x="1141412" y="1910820"/>
            <a:ext cx="9905999" cy="3541714"/>
          </a:xfrm>
        </p:spPr>
        <p:txBody>
          <a:bodyPr>
            <a:normAutofit fontScale="85000" lnSpcReduction="20000"/>
          </a:bodyPr>
          <a:lstStyle/>
          <a:p>
            <a:pPr marL="0" indent="0">
              <a:buNone/>
            </a:pPr>
            <a:r>
              <a:rPr lang="en-GB"/>
              <a:t>Input: file with data points </a:t>
            </a:r>
          </a:p>
          <a:p>
            <a:pPr marL="0" indent="0">
              <a:buNone/>
            </a:pPr>
            <a:r>
              <a:rPr lang="en-GB"/>
              <a:t>Output: closest centroid (key), related to each point (value)</a:t>
            </a:r>
          </a:p>
          <a:p>
            <a:pPr marL="0" indent="0">
              <a:buNone/>
            </a:pPr>
            <a:endParaRPr lang="en-GB"/>
          </a:p>
          <a:p>
            <a:pPr marL="457200" lvl="1" indent="0">
              <a:buNone/>
            </a:pPr>
            <a:r>
              <a:rPr lang="en-GB"/>
              <a:t>setup(context):</a:t>
            </a:r>
          </a:p>
          <a:p>
            <a:pPr marL="457200" lvl="1" indent="0">
              <a:buNone/>
            </a:pPr>
            <a:r>
              <a:rPr lang="en-GB"/>
              <a:t>	Read centroids from file and store them in a list</a:t>
            </a:r>
          </a:p>
          <a:p>
            <a:pPr marL="457200" lvl="1" indent="0">
              <a:buNone/>
            </a:pPr>
            <a:r>
              <a:rPr lang="en-GB"/>
              <a:t>map(key, value, context):</a:t>
            </a:r>
          </a:p>
          <a:p>
            <a:pPr marL="457200" lvl="1" indent="0">
              <a:buNone/>
            </a:pPr>
            <a:r>
              <a:rPr lang="en-GB"/>
              <a:t>	Parse the value into a list of coordinates</a:t>
            </a:r>
          </a:p>
          <a:p>
            <a:pPr marL="457200" lvl="1" indent="0">
              <a:buNone/>
            </a:pPr>
            <a:r>
              <a:rPr lang="en-GB"/>
              <a:t>	Create a new point with the coordinates</a:t>
            </a:r>
          </a:p>
          <a:p>
            <a:pPr marL="457200" lvl="1" indent="0">
              <a:buNone/>
            </a:pPr>
            <a:r>
              <a:rPr lang="en-GB"/>
              <a:t>	Find the closest centroid to the point</a:t>
            </a:r>
          </a:p>
          <a:p>
            <a:pPr marL="457200" lvl="1" indent="0">
              <a:buNone/>
            </a:pPr>
            <a:r>
              <a:rPr lang="en-GB"/>
              <a:t> 	Emit the key-value pair</a:t>
            </a:r>
            <a:endParaRPr lang="en-PL"/>
          </a:p>
        </p:txBody>
      </p:sp>
    </p:spTree>
    <p:extLst>
      <p:ext uri="{BB962C8B-B14F-4D97-AF65-F5344CB8AC3E}">
        <p14:creationId xmlns:p14="http://schemas.microsoft.com/office/powerpoint/2010/main" val="653576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DE05-8703-92E1-5FEC-8EC1AC2A851B}"/>
              </a:ext>
            </a:extLst>
          </p:cNvPr>
          <p:cNvSpPr>
            <a:spLocks noGrp="1"/>
          </p:cNvSpPr>
          <p:nvPr>
            <p:ph type="title"/>
          </p:nvPr>
        </p:nvSpPr>
        <p:spPr/>
        <p:txBody>
          <a:bodyPr/>
          <a:lstStyle/>
          <a:p>
            <a:r>
              <a:rPr lang="en-PL"/>
              <a:t>combiner</a:t>
            </a:r>
          </a:p>
        </p:txBody>
      </p:sp>
      <p:sp>
        <p:nvSpPr>
          <p:cNvPr id="3" name="Content Placeholder 2">
            <a:extLst>
              <a:ext uri="{FF2B5EF4-FFF2-40B4-BE49-F238E27FC236}">
                <a16:creationId xmlns:a16="http://schemas.microsoft.com/office/drawing/2014/main" id="{65F2246A-A120-5142-3B95-051DDF431AEA}"/>
              </a:ext>
            </a:extLst>
          </p:cNvPr>
          <p:cNvSpPr>
            <a:spLocks noGrp="1"/>
          </p:cNvSpPr>
          <p:nvPr>
            <p:ph idx="1"/>
          </p:nvPr>
        </p:nvSpPr>
        <p:spPr>
          <a:xfrm>
            <a:off x="1141412" y="1854376"/>
            <a:ext cx="9905999" cy="3541714"/>
          </a:xfrm>
        </p:spPr>
        <p:txBody>
          <a:bodyPr>
            <a:normAutofit fontScale="92500" lnSpcReduction="10000"/>
          </a:bodyPr>
          <a:lstStyle/>
          <a:p>
            <a:r>
              <a:rPr lang="en-GB" dirty="0"/>
              <a:t>The combiner’s task is to calculate the partial sum of the coordinates and the count of the points that are assigned to the same centroid by the mapper.</a:t>
            </a:r>
          </a:p>
          <a:p>
            <a:r>
              <a:rPr lang="en-GB" dirty="0"/>
              <a:t>The input of the combiner is a sequence of Centroid-Point pairs, where each Centroid is the closest one to the corresponding Point.</a:t>
            </a:r>
          </a:p>
          <a:p>
            <a:r>
              <a:rPr lang="en-GB" dirty="0"/>
              <a:t>The output of the combiner is a sequence of Centroid-Point pairs, where each Point represents the partial sum and the count of the points associated with the Centroid.</a:t>
            </a:r>
          </a:p>
          <a:p>
            <a:r>
              <a:rPr lang="en-GB" dirty="0"/>
              <a:t>The combiner reduces the amount of data that needs to be transferred to the reducer and improves the performance of the algorithm.</a:t>
            </a:r>
          </a:p>
          <a:p>
            <a:endParaRPr lang="en-GB" dirty="0"/>
          </a:p>
          <a:p>
            <a:endParaRPr lang="en-PL" dirty="0"/>
          </a:p>
        </p:txBody>
      </p:sp>
    </p:spTree>
    <p:extLst>
      <p:ext uri="{BB962C8B-B14F-4D97-AF65-F5344CB8AC3E}">
        <p14:creationId xmlns:p14="http://schemas.microsoft.com/office/powerpoint/2010/main" val="401207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480E-05A5-A33D-52D7-5B4931B18B8D}"/>
              </a:ext>
            </a:extLst>
          </p:cNvPr>
          <p:cNvSpPr>
            <a:spLocks noGrp="1"/>
          </p:cNvSpPr>
          <p:nvPr>
            <p:ph type="title"/>
          </p:nvPr>
        </p:nvSpPr>
        <p:spPr/>
        <p:txBody>
          <a:bodyPr/>
          <a:lstStyle/>
          <a:p>
            <a:r>
              <a:rPr lang="en-PL"/>
              <a:t>Combiner pseudocode</a:t>
            </a:r>
          </a:p>
        </p:txBody>
      </p:sp>
      <p:sp>
        <p:nvSpPr>
          <p:cNvPr id="3" name="Content Placeholder 2">
            <a:extLst>
              <a:ext uri="{FF2B5EF4-FFF2-40B4-BE49-F238E27FC236}">
                <a16:creationId xmlns:a16="http://schemas.microsoft.com/office/drawing/2014/main" id="{5D6302EA-7889-5891-4E22-0C394762A39A}"/>
              </a:ext>
            </a:extLst>
          </p:cNvPr>
          <p:cNvSpPr>
            <a:spLocks noGrp="1"/>
          </p:cNvSpPr>
          <p:nvPr>
            <p:ph idx="1"/>
          </p:nvPr>
        </p:nvSpPr>
        <p:spPr>
          <a:xfrm>
            <a:off x="1141412" y="1692876"/>
            <a:ext cx="9905999" cy="4275438"/>
          </a:xfrm>
        </p:spPr>
        <p:txBody>
          <a:bodyPr>
            <a:normAutofit fontScale="62500" lnSpcReduction="20000"/>
          </a:bodyPr>
          <a:lstStyle/>
          <a:p>
            <a:pPr marL="0" indent="0">
              <a:buNone/>
            </a:pPr>
            <a:r>
              <a:rPr lang="en-GB" dirty="0"/>
              <a:t>Input: closest centroid (key), related to each point (value)</a:t>
            </a:r>
          </a:p>
          <a:p>
            <a:pPr marL="0" indent="0">
              <a:buNone/>
            </a:pPr>
            <a:r>
              <a:rPr lang="en-GB" dirty="0"/>
              <a:t>Output: centroid (key), the partial sum and the count of the points associated with the Centroid (value)</a:t>
            </a:r>
          </a:p>
          <a:p>
            <a:pPr marL="0" indent="0">
              <a:buNone/>
            </a:pPr>
            <a:r>
              <a:rPr lang="en-GB" dirty="0"/>
              <a:t> </a:t>
            </a:r>
          </a:p>
          <a:p>
            <a:pPr marL="0" indent="0">
              <a:buNone/>
            </a:pPr>
            <a:r>
              <a:rPr lang="en-GB" dirty="0"/>
              <a:t>reduce(centroid, points, context):</a:t>
            </a:r>
          </a:p>
          <a:p>
            <a:pPr marL="0" indent="0">
              <a:buNone/>
            </a:pPr>
            <a:r>
              <a:rPr lang="en-GB" dirty="0"/>
              <a:t>    Initialize a counter variable</a:t>
            </a:r>
          </a:p>
          <a:p>
            <a:pPr marL="0" indent="0">
              <a:buNone/>
            </a:pPr>
            <a:r>
              <a:rPr lang="en-GB" dirty="0"/>
              <a:t>        Create a new Point object called </a:t>
            </a:r>
            <a:r>
              <a:rPr lang="en-GB" dirty="0" err="1"/>
              <a:t>partialSum</a:t>
            </a:r>
            <a:endParaRPr lang="en-GB" dirty="0"/>
          </a:p>
          <a:p>
            <a:pPr marL="0" indent="0">
              <a:buNone/>
            </a:pPr>
            <a:r>
              <a:rPr lang="en-GB" dirty="0"/>
              <a:t>        Iterate over the points:</a:t>
            </a:r>
          </a:p>
          <a:p>
            <a:pPr marL="0" indent="0">
              <a:buNone/>
            </a:pPr>
            <a:r>
              <a:rPr lang="en-GB" dirty="0"/>
              <a:t>            Iterate over the coordinates of the points:</a:t>
            </a:r>
          </a:p>
          <a:p>
            <a:pPr marL="0" indent="0">
              <a:buNone/>
            </a:pPr>
            <a:r>
              <a:rPr lang="en-GB" dirty="0"/>
              <a:t>                Update the corresponding coordinate of the partial sum by adding the current point coordinate</a:t>
            </a:r>
          </a:p>
          <a:p>
            <a:pPr marL="0" indent="0">
              <a:buNone/>
            </a:pPr>
            <a:r>
              <a:rPr lang="en-GB" dirty="0"/>
              <a:t>            Increment the counter</a:t>
            </a:r>
          </a:p>
          <a:p>
            <a:pPr marL="0" indent="0">
              <a:buNone/>
            </a:pPr>
            <a:r>
              <a:rPr lang="en-GB" dirty="0"/>
              <a:t>    Set the counter value in the partial sum Point object</a:t>
            </a:r>
          </a:p>
          <a:p>
            <a:pPr marL="0" indent="0">
              <a:buNone/>
            </a:pPr>
            <a:r>
              <a:rPr lang="en-GB" dirty="0"/>
              <a:t>    Emit the key-value centroid (key) and the partial sum (value)</a:t>
            </a:r>
          </a:p>
        </p:txBody>
      </p:sp>
    </p:spTree>
    <p:extLst>
      <p:ext uri="{BB962C8B-B14F-4D97-AF65-F5344CB8AC3E}">
        <p14:creationId xmlns:p14="http://schemas.microsoft.com/office/powerpoint/2010/main" val="3290286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1992-17E4-30C6-4674-3CF92CE9271C}"/>
              </a:ext>
            </a:extLst>
          </p:cNvPr>
          <p:cNvSpPr>
            <a:spLocks noGrp="1"/>
          </p:cNvSpPr>
          <p:nvPr>
            <p:ph type="title"/>
          </p:nvPr>
        </p:nvSpPr>
        <p:spPr/>
        <p:txBody>
          <a:bodyPr/>
          <a:lstStyle/>
          <a:p>
            <a:r>
              <a:rPr lang="en-PL"/>
              <a:t>Reducer</a:t>
            </a:r>
          </a:p>
        </p:txBody>
      </p:sp>
      <p:sp>
        <p:nvSpPr>
          <p:cNvPr id="3" name="Content Placeholder 2">
            <a:extLst>
              <a:ext uri="{FF2B5EF4-FFF2-40B4-BE49-F238E27FC236}">
                <a16:creationId xmlns:a16="http://schemas.microsoft.com/office/drawing/2014/main" id="{AFC90C4D-8507-CC89-C455-E4F0FD68C8BE}"/>
              </a:ext>
            </a:extLst>
          </p:cNvPr>
          <p:cNvSpPr>
            <a:spLocks noGrp="1"/>
          </p:cNvSpPr>
          <p:nvPr>
            <p:ph idx="1"/>
          </p:nvPr>
        </p:nvSpPr>
        <p:spPr/>
        <p:txBody>
          <a:bodyPr>
            <a:normAutofit fontScale="92500"/>
          </a:bodyPr>
          <a:lstStyle/>
          <a:p>
            <a:r>
              <a:rPr lang="en-GB"/>
              <a:t>The reducer’s task is to calculate the new centroids by taking the average of the points that are assigned to the same centroid by the combiner.</a:t>
            </a:r>
          </a:p>
          <a:p>
            <a:r>
              <a:rPr lang="en-GB"/>
              <a:t>The input of the reducer is a sequence of Centroid-Point pairs, where each Point represents the partial sum and the count of the points associated with the Centroid. The output of the reducer is a sequence of </a:t>
            </a:r>
            <a:r>
              <a:rPr lang="en-GB" err="1"/>
              <a:t>IntWritable</a:t>
            </a:r>
            <a:r>
              <a:rPr lang="en-GB"/>
              <a:t>-Centroid pairs, where each </a:t>
            </a:r>
            <a:r>
              <a:rPr lang="en-GB" err="1"/>
              <a:t>IntWritable</a:t>
            </a:r>
            <a:r>
              <a:rPr lang="en-GB"/>
              <a:t> is the index of the Centroid and each Centroid is the updated centroid. The reducer also writes the new centroids to a sequence file and checks if they have converged to a stable position by comparing them with the old centroids.</a:t>
            </a:r>
          </a:p>
          <a:p>
            <a:endParaRPr lang="en-GB"/>
          </a:p>
          <a:p>
            <a:endParaRPr lang="en-PL"/>
          </a:p>
        </p:txBody>
      </p:sp>
    </p:spTree>
    <p:extLst>
      <p:ext uri="{BB962C8B-B14F-4D97-AF65-F5344CB8AC3E}">
        <p14:creationId xmlns:p14="http://schemas.microsoft.com/office/powerpoint/2010/main" val="19828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2912-1335-DD28-FBE7-82ED4C70D5AE}"/>
              </a:ext>
            </a:extLst>
          </p:cNvPr>
          <p:cNvSpPr>
            <a:spLocks noGrp="1"/>
          </p:cNvSpPr>
          <p:nvPr>
            <p:ph type="title"/>
          </p:nvPr>
        </p:nvSpPr>
        <p:spPr/>
        <p:txBody>
          <a:bodyPr/>
          <a:lstStyle/>
          <a:p>
            <a:r>
              <a:rPr lang="en-GB"/>
              <a:t>R</a:t>
            </a:r>
            <a:r>
              <a:rPr lang="en-PL"/>
              <a:t>educer pseudocode</a:t>
            </a:r>
          </a:p>
        </p:txBody>
      </p:sp>
      <p:sp>
        <p:nvSpPr>
          <p:cNvPr id="3" name="Content Placeholder 2">
            <a:extLst>
              <a:ext uri="{FF2B5EF4-FFF2-40B4-BE49-F238E27FC236}">
                <a16:creationId xmlns:a16="http://schemas.microsoft.com/office/drawing/2014/main" id="{C64A5268-D915-CAD8-0E41-2C6CCCE46F59}"/>
              </a:ext>
            </a:extLst>
          </p:cNvPr>
          <p:cNvSpPr>
            <a:spLocks noGrp="1"/>
          </p:cNvSpPr>
          <p:nvPr>
            <p:ph idx="1"/>
          </p:nvPr>
        </p:nvSpPr>
        <p:spPr>
          <a:xfrm>
            <a:off x="1068676" y="1834886"/>
            <a:ext cx="10330152" cy="4800691"/>
          </a:xfrm>
        </p:spPr>
        <p:txBody>
          <a:bodyPr>
            <a:normAutofit fontScale="70000" lnSpcReduction="20000"/>
          </a:bodyPr>
          <a:lstStyle/>
          <a:p>
            <a:r>
              <a:rPr lang="en-PL"/>
              <a:t>Input: </a:t>
            </a:r>
            <a:r>
              <a:rPr lang="en-GB"/>
              <a:t>centroid (key), the partial sum and the count of the points associated with the Centroid (value) </a:t>
            </a:r>
            <a:endParaRPr lang="en-PL"/>
          </a:p>
          <a:p>
            <a:r>
              <a:rPr lang="en-PL"/>
              <a:t>Output: Centroid index (key), Centroid coordinates (value)</a:t>
            </a:r>
          </a:p>
          <a:p>
            <a:endParaRPr lang="en-PL"/>
          </a:p>
          <a:p>
            <a:pPr marL="0" indent="0">
              <a:buNone/>
            </a:pPr>
            <a:r>
              <a:rPr lang="en-GB" b="0" i="0">
                <a:solidFill>
                  <a:srgbClr val="FFFFFF"/>
                </a:solidFill>
                <a:effectLst/>
                <a:latin typeface="Söhne Mono"/>
              </a:rPr>
              <a:t>reduce(</a:t>
            </a:r>
            <a:r>
              <a:rPr lang="en-GB" b="0" i="0" err="1">
                <a:solidFill>
                  <a:srgbClr val="FFFFFF"/>
                </a:solidFill>
                <a:effectLst/>
                <a:latin typeface="Söhne Mono"/>
              </a:rPr>
              <a:t>consideredCentroid</a:t>
            </a:r>
            <a:r>
              <a:rPr lang="en-GB" b="0" i="0">
                <a:solidFill>
                  <a:srgbClr val="FFFFFF"/>
                </a:solidFill>
                <a:effectLst/>
                <a:latin typeface="Söhne Mono"/>
              </a:rPr>
              <a:t>, points, context):</a:t>
            </a:r>
          </a:p>
          <a:p>
            <a:pPr marL="0" indent="0">
              <a:buNone/>
            </a:pPr>
            <a:r>
              <a:rPr lang="en-GB" b="0" i="0">
                <a:effectLst/>
                <a:latin typeface="Söhne Mono"/>
              </a:rPr>
              <a:t>    Iterate over the points: </a:t>
            </a:r>
          </a:p>
          <a:p>
            <a:pPr marL="0" indent="0">
              <a:buNone/>
            </a:pPr>
            <a:r>
              <a:rPr lang="en-GB">
                <a:latin typeface="Söhne Mono"/>
              </a:rPr>
              <a:t>        </a:t>
            </a:r>
            <a:r>
              <a:rPr lang="en-GB" b="0" i="0">
                <a:effectLst/>
                <a:latin typeface="Söhne Mono"/>
              </a:rPr>
              <a:t>Iterate over the coordinates of each point: </a:t>
            </a:r>
          </a:p>
          <a:p>
            <a:pPr marL="0" indent="0">
              <a:buNone/>
            </a:pPr>
            <a:r>
              <a:rPr lang="en-GB">
                <a:latin typeface="Söhne Mono"/>
              </a:rPr>
              <a:t>            </a:t>
            </a:r>
            <a:r>
              <a:rPr lang="en-GB" b="0" i="0">
                <a:effectLst/>
                <a:latin typeface="Söhne Mono"/>
              </a:rPr>
              <a:t>Update the corresponding coordinate of the new centroid by adding the coordinate value </a:t>
            </a:r>
          </a:p>
          <a:p>
            <a:pPr marL="0" indent="0">
              <a:buNone/>
            </a:pPr>
            <a:r>
              <a:rPr lang="en-GB" b="0" i="0">
                <a:effectLst/>
                <a:latin typeface="Söhne Mono"/>
              </a:rPr>
              <a:t>        Add the number of points represented by this point to the </a:t>
            </a:r>
            <a:r>
              <a:rPr lang="en-GB" b="0" i="0" err="1">
                <a:effectLst/>
                <a:latin typeface="Söhne Mono"/>
              </a:rPr>
              <a:t>pointsCount</a:t>
            </a:r>
            <a:r>
              <a:rPr lang="en-GB" b="0" i="0">
                <a:effectLst/>
                <a:latin typeface="Söhne Mono"/>
              </a:rPr>
              <a:t> </a:t>
            </a:r>
          </a:p>
          <a:p>
            <a:pPr marL="0" indent="0">
              <a:buNone/>
            </a:pPr>
            <a:r>
              <a:rPr lang="en-GB" err="1">
                <a:latin typeface="Söhne Mono"/>
              </a:rPr>
              <a:t>cleanup</a:t>
            </a:r>
            <a:r>
              <a:rPr lang="en-GB">
                <a:latin typeface="Söhne Mono"/>
              </a:rPr>
              <a:t>(context):</a:t>
            </a:r>
          </a:p>
          <a:p>
            <a:pPr marL="0" indent="0">
              <a:buNone/>
            </a:pPr>
            <a:r>
              <a:rPr lang="en-GB">
                <a:latin typeface="Söhne Mono"/>
              </a:rPr>
              <a:t>    Compare the old centroid with the new one with the mean distance</a:t>
            </a:r>
          </a:p>
          <a:p>
            <a:pPr marL="0" indent="0">
              <a:buNone/>
            </a:pPr>
            <a:r>
              <a:rPr lang="en-GB"/>
              <a:t>   If the mean distance &lt; threshold:</a:t>
            </a:r>
          </a:p>
          <a:p>
            <a:pPr marL="0" indent="0">
              <a:buNone/>
            </a:pPr>
            <a:r>
              <a:rPr lang="en-GB"/>
              <a:t>       Emit the key-value </a:t>
            </a:r>
            <a:r>
              <a:rPr lang="en-PL"/>
              <a:t>pair</a:t>
            </a:r>
          </a:p>
          <a:p>
            <a:endParaRPr lang="en-PL"/>
          </a:p>
        </p:txBody>
      </p:sp>
    </p:spTree>
    <p:extLst>
      <p:ext uri="{BB962C8B-B14F-4D97-AF65-F5344CB8AC3E}">
        <p14:creationId xmlns:p14="http://schemas.microsoft.com/office/powerpoint/2010/main" val="2649145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{A93FCE4C-A13F-9443-9993-6982F216635D}tf10001122</Template>
  <TotalTime>0</TotalTime>
  <Words>813</Words>
  <Application>Microsoft Office PowerPoint</Application>
  <PresentationFormat>Widescreen</PresentationFormat>
  <Paragraphs>75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Cloud computing project K-Means algorithm in Hadoop</vt:lpstr>
      <vt:lpstr>Introduction</vt:lpstr>
      <vt:lpstr>PowerPoint Presentation</vt:lpstr>
      <vt:lpstr>Mapper</vt:lpstr>
      <vt:lpstr>Mapper pseudocode</vt:lpstr>
      <vt:lpstr>combiner</vt:lpstr>
      <vt:lpstr>Combiner pseudocode</vt:lpstr>
      <vt:lpstr>Reducer</vt:lpstr>
      <vt:lpstr>Reducer pseudocode</vt:lpstr>
      <vt:lpstr>Test result</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project K-Means algorithm in Hadoop</dc:title>
  <dc:creator>Maria Ewa Fabijan</dc:creator>
  <cp:lastModifiedBy>Maria Ewa Fabijan</cp:lastModifiedBy>
  <cp:revision>3</cp:revision>
  <dcterms:created xsi:type="dcterms:W3CDTF">2023-06-10T16:11:30Z</dcterms:created>
  <dcterms:modified xsi:type="dcterms:W3CDTF">2023-06-13T19:01:51Z</dcterms:modified>
</cp:coreProperties>
</file>