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74E243CD-22C7-42AC-86C0-61E2567D2C5F}"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BA45D41-0D53-4AF3-8883-E8389C88CCE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B79D020-2C88-4965-8F78-038F4DFE4B82}"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E99B0C6-2795-42A1-A93B-2CF3B1B89A2F}"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8055018D-AD6B-4647-8C98-866285BD669E}"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CFE18E2-14E3-43EE-9DD5-C4405798EB41}"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CD7ECCE-355F-46CC-9D65-35AEC0FBA9C1}"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5874686-18C4-48EA-879D-BB4C6FDB1F4C}"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45B81B8-AAEA-4F2C-BBA0-132C9DA23A77}"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49EF60B-ACFE-4BFD-86E3-83D7C6988075}"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515541F-ABA5-4BA4-A0D8-93D4BB6C40FA}"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DA1D455-38DC-4A1E-AF0B-77CCA4103E2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47E0850-E532-4F55-BE27-18F19745276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2D06ED7-BA16-4923-BB44-FE63D44A8E2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7AFA43C-03C3-4DD5-BFF4-24703B4B4132}"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981C7CFE-9A98-4A9C-95F1-3FB0D3FD59BE}"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06CFEFF-E60E-4980-A1C7-83E9ADCBD3CF}"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B775703-1B75-480F-93A0-AD4F51389E7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B5EA566-8CC8-4D95-A6BC-B81560DFAF2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70E8FAD-91E1-45D9-855B-ABAB37E7DB7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722652E-EA73-491B-921B-DCA4466C51B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02A1846-FA18-4F4A-AEAC-9F512802999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FBFEA12-3CF1-42DB-96CA-35B8D793774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B7D902B-7BFE-46FE-9D38-19D732BB941C}"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rmAutofit/>
          </a:bodyPr>
          <a:p>
            <a:r>
              <a:rPr b="0" lang="en-US" sz="6000" spc="-1" strike="noStrike">
                <a:solidFill>
                  <a:srgbClr val="000000"/>
                </a:solidFill>
                <a:latin typeface="Arial"/>
              </a:rPr>
              <a:t>Click to </a:t>
            </a:r>
            <a:r>
              <a:rPr b="0" lang="en-US" sz="6000" spc="-1" strike="noStrike">
                <a:solidFill>
                  <a:srgbClr val="000000"/>
                </a:solidFill>
                <a:latin typeface="Arial"/>
              </a:rPr>
              <a:t>edit the </a:t>
            </a:r>
            <a:r>
              <a:rPr b="0" lang="en-US" sz="6000" spc="-1" strike="noStrike">
                <a:solidFill>
                  <a:srgbClr val="000000"/>
                </a:solidFill>
                <a:latin typeface="Arial"/>
              </a:rPr>
              <a:t>title </a:t>
            </a:r>
            <a:r>
              <a:rPr b="0" lang="en-US" sz="6000" spc="-1" strike="noStrike">
                <a:solidFill>
                  <a:srgbClr val="000000"/>
                </a:solidFill>
                <a:latin typeface="Arial"/>
              </a:rPr>
              <a:t>text </a:t>
            </a:r>
            <a:r>
              <a:rPr b="0" lang="en-US" sz="6000" spc="-1" strike="noStrike">
                <a:solidFill>
                  <a:srgbClr val="000000"/>
                </a:solidFill>
                <a:latin typeface="Arial"/>
              </a:rPr>
              <a:t>format</a:t>
            </a:r>
            <a:endParaRPr b="0" lang="en-US" sz="6000" spc="-1" strike="noStrike">
              <a:solidFill>
                <a:srgbClr val="000000"/>
              </a:solidFill>
              <a:latin typeface="Arial"/>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55EA97D6-E046-4036-BCA4-63C7396DE040}" type="slidenum">
              <a:rPr b="0" lang="en-US" sz="1200" spc="-1" strike="noStrike">
                <a:solidFill>
                  <a:srgbClr val="888888"/>
                </a:solidFill>
                <a:latin typeface="Calibri"/>
                <a:ea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rm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628A47A0-9A12-4AF3-9ABB-0290C9D06EC8}" type="slidenum">
              <a:rPr b="0" lang="en-US" sz="1200" spc="-1" strike="noStrike">
                <a:solidFill>
                  <a:srgbClr val="888888"/>
                </a:solidFill>
                <a:latin typeface="Calibri"/>
                <a:ea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759600"/>
            <a:ext cx="9143640" cy="2750040"/>
          </a:xfrm>
          <a:prstGeom prst="rect">
            <a:avLst/>
          </a:prstGeom>
          <a:noFill/>
          <a:ln w="0">
            <a:noFill/>
          </a:ln>
        </p:spPr>
        <p:txBody>
          <a:bodyPr anchor="b">
            <a:normAutofit/>
          </a:bodyPr>
          <a:p>
            <a:pPr algn="ctr">
              <a:lnSpc>
                <a:spcPct val="90000"/>
              </a:lnSpc>
              <a:buNone/>
              <a:tabLst>
                <a:tab algn="l" pos="0"/>
              </a:tabLst>
            </a:pPr>
            <a:r>
              <a:rPr b="0" lang="en-US" sz="6000" spc="-1" strike="noStrike">
                <a:solidFill>
                  <a:srgbClr val="000000"/>
                </a:solidFill>
                <a:latin typeface="Calibri"/>
                <a:ea typeface="Calibri"/>
              </a:rPr>
              <a:t>MapReduce: Simplified Data Processing on Large Clusters</a:t>
            </a:r>
            <a:endParaRPr b="0" lang="en-US" sz="6000" spc="-1" strike="noStrike">
              <a:solidFill>
                <a:srgbClr val="000000"/>
              </a:solidFill>
              <a:latin typeface="Arial"/>
            </a:endParaRPr>
          </a:p>
        </p:txBody>
      </p:sp>
      <p:sp>
        <p:nvSpPr>
          <p:cNvPr id="83" name="PlaceHolder 2"/>
          <p:cNvSpPr>
            <a:spLocks noGrp="1"/>
          </p:cNvSpPr>
          <p:nvPr>
            <p:ph type="dt" idx="7"/>
          </p:nvPr>
        </p:nvSpPr>
        <p:spPr>
          <a:xfrm>
            <a:off x="838080" y="6356520"/>
            <a:ext cx="274284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4/13/2021</a:t>
            </a:r>
            <a:endParaRPr b="0" lang="en-US" sz="1200" spc="-1" strike="noStrike">
              <a:latin typeface="Times New Roman"/>
            </a:endParaRPr>
          </a:p>
        </p:txBody>
      </p:sp>
      <p:sp>
        <p:nvSpPr>
          <p:cNvPr id="84" name="PlaceHolder 3"/>
          <p:cNvSpPr>
            <a:spLocks noGrp="1"/>
          </p:cNvSpPr>
          <p:nvPr>
            <p:ph type="ftr" idx="8"/>
          </p:nvPr>
        </p:nvSpPr>
        <p:spPr>
          <a:xfrm>
            <a:off x="4038480" y="6356520"/>
            <a:ext cx="411444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MapReduce: Simplified Data processing on Large Clusters</a:t>
            </a:r>
            <a:endParaRPr b="0" lang="en-US" sz="1200" spc="-1" strike="noStrike">
              <a:latin typeface="Times New Roman"/>
            </a:endParaRPr>
          </a:p>
        </p:txBody>
      </p:sp>
      <p:sp>
        <p:nvSpPr>
          <p:cNvPr id="85" name="PlaceHolder 4"/>
          <p:cNvSpPr>
            <a:spLocks noGrp="1"/>
          </p:cNvSpPr>
          <p:nvPr>
            <p:ph type="sldNum" idx="9"/>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9C19F75C-0C0C-4B6E-B5D5-AF4E3B0BEEBB}" type="slidenum">
              <a:rPr b="0" lang="en-US" sz="1200" spc="-1" strike="noStrike">
                <a:solidFill>
                  <a:srgbClr val="888888"/>
                </a:solidFill>
                <a:latin typeface="Calibri"/>
                <a:ea typeface="Calibri"/>
              </a:rPr>
              <a:t>1</a:t>
            </a:fld>
            <a:endParaRPr b="0" lang="en-US" sz="1200" spc="-1" strike="noStrike">
              <a:latin typeface="Times New Roman"/>
            </a:endParaRPr>
          </a:p>
        </p:txBody>
      </p:sp>
      <p:sp>
        <p:nvSpPr>
          <p:cNvPr id="86" name="PlaceHolder 5"/>
          <p:cNvSpPr>
            <a:spLocks noGrp="1"/>
          </p:cNvSpPr>
          <p:nvPr>
            <p:ph type="subTitle"/>
          </p:nvPr>
        </p:nvSpPr>
        <p:spPr>
          <a:xfrm>
            <a:off x="1523880" y="3602160"/>
            <a:ext cx="9143640" cy="1655280"/>
          </a:xfrm>
          <a:prstGeom prst="rect">
            <a:avLst/>
          </a:prstGeom>
          <a:noFill/>
          <a:ln w="0">
            <a:noFill/>
          </a:ln>
        </p:spPr>
        <p:txBody>
          <a:bodyPr anchor="t">
            <a:normAutofit/>
          </a:bodyPr>
          <a:p>
            <a:pPr algn="ctr">
              <a:lnSpc>
                <a:spcPct val="90000"/>
              </a:lnSpc>
              <a:buNone/>
              <a:tabLst>
                <a:tab algn="l" pos="0"/>
              </a:tabLst>
            </a:pPr>
            <a:r>
              <a:rPr b="0" lang="en-US" sz="2400" spc="-1" strike="noStrike">
                <a:solidFill>
                  <a:srgbClr val="000000"/>
                </a:solidFill>
                <a:latin typeface="Calibri"/>
                <a:ea typeface="Calibri"/>
              </a:rPr>
              <a:t>Jeffrey Dean and Sanjay Ghemawat</a:t>
            </a:r>
            <a:endParaRPr b="0" lang="en-US" sz="2400" spc="-1" strike="noStrike">
              <a:latin typeface="Arial"/>
            </a:endParaRPr>
          </a:p>
        </p:txBody>
      </p:sp>
      <p:sp>
        <p:nvSpPr>
          <p:cNvPr id="87" name="Google Shape;93;p1"/>
          <p:cNvSpPr/>
          <p:nvPr/>
        </p:nvSpPr>
        <p:spPr>
          <a:xfrm>
            <a:off x="3725640" y="5833080"/>
            <a:ext cx="4740120" cy="3074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154080"/>
            <a:ext cx="10515240" cy="1325160"/>
          </a:xfrm>
          <a:prstGeom prst="rect">
            <a:avLst/>
          </a:prstGeom>
          <a:noFill/>
          <a:ln w="0">
            <a:noFill/>
          </a:ln>
        </p:spPr>
        <p:txBody>
          <a:bodyPr anchor="ctr">
            <a:normAutofit/>
          </a:bodyPr>
          <a:p>
            <a:pPr>
              <a:lnSpc>
                <a:spcPct val="90000"/>
              </a:lnSpc>
              <a:buNone/>
              <a:tabLst>
                <a:tab algn="l" pos="0"/>
              </a:tabLst>
            </a:pPr>
            <a:r>
              <a:rPr b="0" lang="en-US" sz="4400" spc="-1" strike="noStrike">
                <a:solidFill>
                  <a:srgbClr val="000000"/>
                </a:solidFill>
                <a:latin typeface="Calibri"/>
                <a:ea typeface="Calibri"/>
              </a:rPr>
              <a:t>Execution Plan</a:t>
            </a:r>
            <a:endParaRPr b="0" lang="en-US" sz="4400" spc="-1" strike="noStrike">
              <a:solidFill>
                <a:srgbClr val="000000"/>
              </a:solidFill>
              <a:latin typeface="Arial"/>
            </a:endParaRPr>
          </a:p>
        </p:txBody>
      </p:sp>
      <p:pic>
        <p:nvPicPr>
          <p:cNvPr id="130" name="Google Shape;172;p10" descr=""/>
          <p:cNvPicPr/>
          <p:nvPr/>
        </p:nvPicPr>
        <p:blipFill>
          <a:blip r:embed="rId1"/>
          <a:stretch/>
        </p:blipFill>
        <p:spPr>
          <a:xfrm>
            <a:off x="1369080" y="1268640"/>
            <a:ext cx="9574920" cy="5178600"/>
          </a:xfrm>
          <a:prstGeom prst="rect">
            <a:avLst/>
          </a:prstGeom>
          <a:ln w="0">
            <a:noFill/>
          </a:ln>
        </p:spPr>
      </p:pic>
      <p:sp>
        <p:nvSpPr>
          <p:cNvPr id="131" name="PlaceHolder 2"/>
          <p:cNvSpPr>
            <a:spLocks noGrp="1"/>
          </p:cNvSpPr>
          <p:nvPr>
            <p:ph type="dt" idx="34"/>
          </p:nvPr>
        </p:nvSpPr>
        <p:spPr>
          <a:xfrm>
            <a:off x="838080" y="6356520"/>
            <a:ext cx="274284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4/13/2021</a:t>
            </a:r>
            <a:endParaRPr b="0" lang="en-US" sz="1200" spc="-1" strike="noStrike">
              <a:latin typeface="Times New Roman"/>
            </a:endParaRPr>
          </a:p>
        </p:txBody>
      </p:sp>
      <p:sp>
        <p:nvSpPr>
          <p:cNvPr id="132" name="PlaceHolder 3"/>
          <p:cNvSpPr>
            <a:spLocks noGrp="1"/>
          </p:cNvSpPr>
          <p:nvPr>
            <p:ph type="ftr" idx="35"/>
          </p:nvPr>
        </p:nvSpPr>
        <p:spPr>
          <a:xfrm>
            <a:off x="4038480" y="6356520"/>
            <a:ext cx="411444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MapReduce: Simplified Data processing on Large Clusters</a:t>
            </a:r>
            <a:endParaRPr b="0" lang="en-US" sz="1200" spc="-1" strike="noStrike">
              <a:latin typeface="Times New Roman"/>
            </a:endParaRPr>
          </a:p>
        </p:txBody>
      </p:sp>
      <p:sp>
        <p:nvSpPr>
          <p:cNvPr id="133" name="PlaceHolder 4"/>
          <p:cNvSpPr>
            <a:spLocks noGrp="1"/>
          </p:cNvSpPr>
          <p:nvPr>
            <p:ph type="sldNum" idx="36"/>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8FC681F4-6D25-4A7C-912F-04B685BB2D43}" type="slidenum">
              <a:rPr b="0" lang="en-US" sz="1200" spc="-1" strike="noStrike">
                <a:solidFill>
                  <a:srgbClr val="888888"/>
                </a:solidFill>
                <a:latin typeface="Calibri"/>
                <a:ea typeface="Calibri"/>
              </a:rPr>
              <a:t>10</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tabLst>
                <a:tab algn="l" pos="0"/>
              </a:tabLst>
            </a:pPr>
            <a:r>
              <a:rPr b="0" lang="en-US" sz="4400" spc="-1" strike="noStrike">
                <a:solidFill>
                  <a:srgbClr val="000000"/>
                </a:solidFill>
                <a:latin typeface="Calibri"/>
                <a:ea typeface="Calibri"/>
              </a:rPr>
              <a:t>Execution Sequence </a:t>
            </a:r>
            <a:endParaRPr b="0" lang="en-US" sz="4400" spc="-1" strike="noStrike">
              <a:solidFill>
                <a:srgbClr val="000000"/>
              </a:solidFill>
              <a:latin typeface="Arial"/>
            </a:endParaRPr>
          </a:p>
        </p:txBody>
      </p:sp>
      <p:sp>
        <p:nvSpPr>
          <p:cNvPr id="135" name="PlaceHolder 2"/>
          <p:cNvSpPr>
            <a:spLocks noGrp="1"/>
          </p:cNvSpPr>
          <p:nvPr>
            <p:ph/>
          </p:nvPr>
        </p:nvSpPr>
        <p:spPr>
          <a:xfrm>
            <a:off x="838080" y="1825560"/>
            <a:ext cx="10515240" cy="4588920"/>
          </a:xfrm>
          <a:prstGeom prst="rect">
            <a:avLst/>
          </a:prstGeom>
          <a:noFill/>
          <a:ln w="0">
            <a:noFill/>
          </a:ln>
        </p:spPr>
        <p:txBody>
          <a:bodyPr anchor="t">
            <a:normAutofit fontScale="95000"/>
          </a:bodyPr>
          <a:p>
            <a:pPr marL="514440" indent="-514440">
              <a:lnSpc>
                <a:spcPct val="90000"/>
              </a:lnSpc>
              <a:buClr>
                <a:srgbClr val="000000"/>
              </a:buClr>
              <a:buFont typeface="Calibri"/>
              <a:buAutoNum type="arabicPeriod"/>
            </a:pPr>
            <a:r>
              <a:rPr b="0" lang="en-US" sz="2800" spc="-1" strike="noStrike">
                <a:solidFill>
                  <a:srgbClr val="000000"/>
                </a:solidFill>
                <a:latin typeface="Calibri"/>
                <a:ea typeface="Calibri"/>
              </a:rPr>
              <a:t>Splits the input files into M pieces of typically 16 megabytes to 64 megabytes per piece.</a:t>
            </a:r>
            <a:endParaRPr b="0" lang="en-US" sz="2800" spc="-1" strike="noStrike">
              <a:solidFill>
                <a:srgbClr val="000000"/>
              </a:solidFill>
              <a:latin typeface="Arial"/>
            </a:endParaRPr>
          </a:p>
          <a:p>
            <a:pPr>
              <a:lnSpc>
                <a:spcPct val="90000"/>
              </a:lnSpc>
              <a:spcBef>
                <a:spcPts val="1001"/>
              </a:spcBef>
              <a:buNone/>
            </a:pPr>
            <a:endParaRPr b="0" lang="en-US" sz="2800" spc="-1" strike="noStrike">
              <a:solidFill>
                <a:srgbClr val="000000"/>
              </a:solidFill>
              <a:latin typeface="Arial"/>
            </a:endParaRPr>
          </a:p>
          <a:p>
            <a:pPr marL="514440" indent="-514440">
              <a:lnSpc>
                <a:spcPct val="90000"/>
              </a:lnSpc>
              <a:spcBef>
                <a:spcPts val="1001"/>
              </a:spcBef>
              <a:buClr>
                <a:srgbClr val="000000"/>
              </a:buClr>
              <a:buFont typeface="Calibri"/>
              <a:buAutoNum type="arabicPeriod"/>
            </a:pPr>
            <a:r>
              <a:rPr b="0" lang="en-US" sz="2800" spc="-1" strike="noStrike">
                <a:solidFill>
                  <a:srgbClr val="000000"/>
                </a:solidFill>
                <a:latin typeface="Calibri"/>
                <a:ea typeface="Calibri"/>
              </a:rPr>
              <a:t>Assigns the program copies to the master and the rest are workers that implement map and reduce tasks assigned by the master.</a:t>
            </a:r>
            <a:endParaRPr b="0" lang="en-US" sz="2800" spc="-1" strike="noStrike">
              <a:solidFill>
                <a:srgbClr val="000000"/>
              </a:solidFill>
              <a:latin typeface="Arial"/>
            </a:endParaRPr>
          </a:p>
          <a:p>
            <a:pPr>
              <a:lnSpc>
                <a:spcPct val="90000"/>
              </a:lnSpc>
              <a:spcBef>
                <a:spcPts val="1001"/>
              </a:spcBef>
              <a:buNone/>
            </a:pPr>
            <a:endParaRPr b="0" lang="en-US" sz="2800" spc="-1" strike="noStrike">
              <a:solidFill>
                <a:srgbClr val="000000"/>
              </a:solidFill>
              <a:latin typeface="Arial"/>
            </a:endParaRPr>
          </a:p>
          <a:p>
            <a:pPr marL="514440" indent="-514440">
              <a:lnSpc>
                <a:spcPct val="90000"/>
              </a:lnSpc>
              <a:spcBef>
                <a:spcPts val="1001"/>
              </a:spcBef>
              <a:buClr>
                <a:srgbClr val="000000"/>
              </a:buClr>
              <a:buFont typeface="Calibri"/>
              <a:buAutoNum type="arabicPeriod"/>
            </a:pPr>
            <a:r>
              <a:rPr b="0" lang="en-US" sz="2800" spc="-1" strike="noStrike">
                <a:solidFill>
                  <a:srgbClr val="000000"/>
                </a:solidFill>
                <a:latin typeface="Calibri"/>
                <a:ea typeface="Calibri"/>
              </a:rPr>
              <a:t>Workers implementing map tasks read input data, parse data to key /value pairs and the intermediate key/value pairs produced by the </a:t>
            </a:r>
            <a:r>
              <a:rPr b="0" i="1" lang="en-US" sz="2800" spc="-1" strike="noStrike">
                <a:solidFill>
                  <a:srgbClr val="000000"/>
                </a:solidFill>
                <a:latin typeface="Calibri"/>
                <a:ea typeface="Calibri"/>
              </a:rPr>
              <a:t>Map </a:t>
            </a:r>
            <a:r>
              <a:rPr b="0" lang="en-US" sz="2800" spc="-1" strike="noStrike">
                <a:solidFill>
                  <a:srgbClr val="000000"/>
                </a:solidFill>
                <a:latin typeface="Calibri"/>
                <a:ea typeface="Calibri"/>
              </a:rPr>
              <a:t>function are buffered in memory.</a:t>
            </a:r>
            <a:endParaRPr b="0" lang="en-US" sz="2800" spc="-1" strike="noStrike">
              <a:solidFill>
                <a:srgbClr val="000000"/>
              </a:solidFill>
              <a:latin typeface="Arial"/>
            </a:endParaRPr>
          </a:p>
        </p:txBody>
      </p:sp>
      <p:sp>
        <p:nvSpPr>
          <p:cNvPr id="136" name="PlaceHolder 3"/>
          <p:cNvSpPr>
            <a:spLocks noGrp="1"/>
          </p:cNvSpPr>
          <p:nvPr>
            <p:ph type="dt" idx="37"/>
          </p:nvPr>
        </p:nvSpPr>
        <p:spPr>
          <a:xfrm>
            <a:off x="838080" y="6356520"/>
            <a:ext cx="274284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4/13/2021</a:t>
            </a:r>
            <a:endParaRPr b="0" lang="en-US" sz="1200" spc="-1" strike="noStrike">
              <a:latin typeface="Times New Roman"/>
            </a:endParaRPr>
          </a:p>
        </p:txBody>
      </p:sp>
      <p:sp>
        <p:nvSpPr>
          <p:cNvPr id="137" name="PlaceHolder 4"/>
          <p:cNvSpPr>
            <a:spLocks noGrp="1"/>
          </p:cNvSpPr>
          <p:nvPr>
            <p:ph type="ftr" idx="38"/>
          </p:nvPr>
        </p:nvSpPr>
        <p:spPr>
          <a:xfrm>
            <a:off x="4038480" y="6356520"/>
            <a:ext cx="411444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MapReduce: Simplified Data processing on Large Clusters</a:t>
            </a:r>
            <a:endParaRPr b="0" lang="en-US" sz="1200" spc="-1" strike="noStrike">
              <a:latin typeface="Times New Roman"/>
            </a:endParaRPr>
          </a:p>
        </p:txBody>
      </p:sp>
      <p:sp>
        <p:nvSpPr>
          <p:cNvPr id="138" name="PlaceHolder 5"/>
          <p:cNvSpPr>
            <a:spLocks noGrp="1"/>
          </p:cNvSpPr>
          <p:nvPr>
            <p:ph type="sldNum" idx="39"/>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A7A7DF44-130B-40E5-9310-32994E1CC867}" type="slidenum">
              <a:rPr b="0" lang="en-US" sz="1200" spc="-1" strike="noStrike">
                <a:solidFill>
                  <a:srgbClr val="888888"/>
                </a:solidFill>
                <a:latin typeface="Calibri"/>
                <a:ea typeface="Calibri"/>
              </a:rPr>
              <a:t>11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tabLst>
                <a:tab algn="l" pos="0"/>
              </a:tabLst>
            </a:pPr>
            <a:r>
              <a:rPr b="0" lang="en-US" sz="4400" spc="-1" strike="noStrike">
                <a:solidFill>
                  <a:srgbClr val="000000"/>
                </a:solidFill>
                <a:latin typeface="Calibri"/>
                <a:ea typeface="Calibri"/>
              </a:rPr>
              <a:t>Execution Sequence </a:t>
            </a:r>
            <a:endParaRPr b="0" lang="en-US" sz="4400" spc="-1" strike="noStrike">
              <a:solidFill>
                <a:srgbClr val="000000"/>
              </a:solidFill>
              <a:latin typeface="Arial"/>
            </a:endParaRPr>
          </a:p>
        </p:txBody>
      </p:sp>
      <p:sp>
        <p:nvSpPr>
          <p:cNvPr id="140" name="PlaceHolder 2"/>
          <p:cNvSpPr>
            <a:spLocks noGrp="1"/>
          </p:cNvSpPr>
          <p:nvPr>
            <p:ph/>
          </p:nvPr>
        </p:nvSpPr>
        <p:spPr>
          <a:xfrm>
            <a:off x="838080" y="1690560"/>
            <a:ext cx="10515240" cy="5338440"/>
          </a:xfrm>
          <a:prstGeom prst="rect">
            <a:avLst/>
          </a:prstGeom>
          <a:noFill/>
          <a:ln w="0">
            <a:noFill/>
          </a:ln>
        </p:spPr>
        <p:txBody>
          <a:bodyPr anchor="t">
            <a:normAutofit fontScale="95000"/>
          </a:bodyPr>
          <a:p>
            <a:pPr marL="514440" indent="-514440">
              <a:lnSpc>
                <a:spcPct val="90000"/>
              </a:lnSpc>
              <a:buClr>
                <a:srgbClr val="000000"/>
              </a:buClr>
              <a:buFont typeface="Arial"/>
              <a:buAutoNum type="arabicPeriod" startAt="4"/>
            </a:pPr>
            <a:r>
              <a:rPr b="0" lang="en-US" sz="2800" spc="-1" strike="noStrike">
                <a:solidFill>
                  <a:srgbClr val="000000"/>
                </a:solidFill>
                <a:latin typeface="Calibri"/>
                <a:ea typeface="Calibri"/>
              </a:rPr>
              <a:t>Buffered pairs are saved on local disk, being partitioned, then the      locations of these pairs are passed to the master who is responsible for forwarding these locations to the reduce workers.</a:t>
            </a:r>
            <a:endParaRPr b="0" lang="en-US" sz="2800" spc="-1" strike="noStrike">
              <a:solidFill>
                <a:srgbClr val="000000"/>
              </a:solidFill>
              <a:latin typeface="Arial"/>
            </a:endParaRPr>
          </a:p>
          <a:p>
            <a:pPr>
              <a:lnSpc>
                <a:spcPct val="90000"/>
              </a:lnSpc>
              <a:spcBef>
                <a:spcPts val="1001"/>
              </a:spcBef>
              <a:buNone/>
            </a:pPr>
            <a:endParaRPr b="0" lang="en-US" sz="2800" spc="-1" strike="noStrike">
              <a:solidFill>
                <a:srgbClr val="000000"/>
              </a:solidFill>
              <a:latin typeface="Arial"/>
            </a:endParaRPr>
          </a:p>
          <a:p>
            <a:pPr marL="514440" indent="-514440">
              <a:lnSpc>
                <a:spcPct val="90000"/>
              </a:lnSpc>
              <a:spcBef>
                <a:spcPts val="1001"/>
              </a:spcBef>
              <a:buClr>
                <a:srgbClr val="000000"/>
              </a:buClr>
              <a:buFont typeface="Arial"/>
              <a:buAutoNum type="arabicPeriod" startAt="4"/>
            </a:pPr>
            <a:r>
              <a:rPr b="0" lang="en-US" sz="2800" spc="-1" strike="noStrike">
                <a:solidFill>
                  <a:srgbClr val="000000"/>
                </a:solidFill>
                <a:latin typeface="Calibri"/>
                <a:ea typeface="Calibri"/>
              </a:rPr>
              <a:t>When reduce workers are notified of the locations of pairs, read the data, sort data by intermediate key.</a:t>
            </a:r>
            <a:endParaRPr b="0" lang="en-US" sz="2800" spc="-1" strike="noStrike">
              <a:solidFill>
                <a:srgbClr val="000000"/>
              </a:solidFill>
              <a:latin typeface="Arial"/>
            </a:endParaRPr>
          </a:p>
          <a:p>
            <a:pPr>
              <a:lnSpc>
                <a:spcPct val="90000"/>
              </a:lnSpc>
              <a:spcBef>
                <a:spcPts val="1001"/>
              </a:spcBef>
              <a:buNone/>
            </a:pPr>
            <a:endParaRPr b="0" lang="en-US" sz="2800" spc="-1" strike="noStrike">
              <a:solidFill>
                <a:srgbClr val="000000"/>
              </a:solidFill>
              <a:latin typeface="Arial"/>
            </a:endParaRPr>
          </a:p>
          <a:p>
            <a:pPr marL="514440" indent="-514440">
              <a:lnSpc>
                <a:spcPct val="90000"/>
              </a:lnSpc>
              <a:spcBef>
                <a:spcPts val="1001"/>
              </a:spcBef>
              <a:buClr>
                <a:srgbClr val="000000"/>
              </a:buClr>
              <a:buFont typeface="Arial"/>
              <a:buAutoNum type="arabicPeriod" startAt="4"/>
            </a:pPr>
            <a:r>
              <a:rPr b="0" lang="en-US" sz="2800" spc="-1" strike="noStrike">
                <a:solidFill>
                  <a:srgbClr val="000000"/>
                </a:solidFill>
                <a:latin typeface="Calibri"/>
                <a:ea typeface="Calibri"/>
              </a:rPr>
              <a:t>Reduce workers iterate over the sorted intermediate data and for each unique intermediate key, pass the key and the corresponding set of intermediate values to the user's </a:t>
            </a:r>
            <a:r>
              <a:rPr b="0" i="1" lang="en-US" sz="2800" spc="-1" strike="noStrike">
                <a:solidFill>
                  <a:srgbClr val="000000"/>
                </a:solidFill>
                <a:latin typeface="Calibri"/>
                <a:ea typeface="Calibri"/>
              </a:rPr>
              <a:t>Reduce </a:t>
            </a:r>
            <a:r>
              <a:rPr b="0" lang="en-US" sz="2800" spc="-1" strike="noStrike">
                <a:solidFill>
                  <a:srgbClr val="000000"/>
                </a:solidFill>
                <a:latin typeface="Calibri"/>
                <a:ea typeface="Calibri"/>
              </a:rPr>
              <a:t>function then the function’s output is appended to the final output file.</a:t>
            </a:r>
            <a:endParaRPr b="0" lang="en-US" sz="2800" spc="-1" strike="noStrike">
              <a:solidFill>
                <a:srgbClr val="000000"/>
              </a:solidFill>
              <a:latin typeface="Arial"/>
            </a:endParaRPr>
          </a:p>
          <a:p>
            <a:pPr>
              <a:lnSpc>
                <a:spcPct val="90000"/>
              </a:lnSpc>
              <a:spcBef>
                <a:spcPts val="1001"/>
              </a:spcBef>
              <a:buNone/>
            </a:pPr>
            <a:endParaRPr b="0" lang="en-US" sz="2800" spc="-1" strike="noStrike">
              <a:solidFill>
                <a:srgbClr val="000000"/>
              </a:solidFill>
              <a:latin typeface="Arial"/>
            </a:endParaRPr>
          </a:p>
          <a:p>
            <a:pPr>
              <a:lnSpc>
                <a:spcPct val="90000"/>
              </a:lnSpc>
              <a:spcBef>
                <a:spcPts val="1001"/>
              </a:spcBef>
              <a:buNone/>
            </a:pPr>
            <a:endParaRPr b="0" lang="en-US" sz="2800" spc="-1" strike="noStrike">
              <a:solidFill>
                <a:srgbClr val="000000"/>
              </a:solidFill>
              <a:latin typeface="Arial"/>
            </a:endParaRPr>
          </a:p>
          <a:p>
            <a:pPr>
              <a:lnSpc>
                <a:spcPct val="90000"/>
              </a:lnSpc>
              <a:spcBef>
                <a:spcPts val="1001"/>
              </a:spcBef>
              <a:buNone/>
            </a:pPr>
            <a:endParaRPr b="0" lang="en-US" sz="2800" spc="-1" strike="noStrike">
              <a:solidFill>
                <a:srgbClr val="000000"/>
              </a:solidFill>
              <a:latin typeface="Arial"/>
            </a:endParaRPr>
          </a:p>
          <a:p>
            <a:pPr>
              <a:lnSpc>
                <a:spcPct val="90000"/>
              </a:lnSpc>
              <a:spcBef>
                <a:spcPts val="1001"/>
              </a:spcBef>
              <a:buNone/>
            </a:pPr>
            <a:endParaRPr b="0" lang="en-US" sz="2800" spc="-1" strike="noStrike">
              <a:solidFill>
                <a:srgbClr val="000000"/>
              </a:solidFill>
              <a:latin typeface="Arial"/>
            </a:endParaRPr>
          </a:p>
        </p:txBody>
      </p:sp>
      <p:sp>
        <p:nvSpPr>
          <p:cNvPr id="141" name="PlaceHolder 3"/>
          <p:cNvSpPr>
            <a:spLocks noGrp="1"/>
          </p:cNvSpPr>
          <p:nvPr>
            <p:ph type="dt" idx="40"/>
          </p:nvPr>
        </p:nvSpPr>
        <p:spPr>
          <a:xfrm>
            <a:off x="838080" y="6356520"/>
            <a:ext cx="274284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4/13/2021</a:t>
            </a:r>
            <a:endParaRPr b="0" lang="en-US" sz="1200" spc="-1" strike="noStrike">
              <a:latin typeface="Times New Roman"/>
            </a:endParaRPr>
          </a:p>
        </p:txBody>
      </p:sp>
      <p:sp>
        <p:nvSpPr>
          <p:cNvPr id="142" name="PlaceHolder 4"/>
          <p:cNvSpPr>
            <a:spLocks noGrp="1"/>
          </p:cNvSpPr>
          <p:nvPr>
            <p:ph type="ftr" idx="41"/>
          </p:nvPr>
        </p:nvSpPr>
        <p:spPr>
          <a:xfrm>
            <a:off x="4038480" y="6356520"/>
            <a:ext cx="411444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MapReduce: Simplified Data processing on Large Clusters</a:t>
            </a:r>
            <a:endParaRPr b="0" lang="en-US" sz="1200" spc="-1" strike="noStrike">
              <a:latin typeface="Times New Roman"/>
            </a:endParaRPr>
          </a:p>
        </p:txBody>
      </p:sp>
      <p:sp>
        <p:nvSpPr>
          <p:cNvPr id="143" name="PlaceHolder 5"/>
          <p:cNvSpPr>
            <a:spLocks noGrp="1"/>
          </p:cNvSpPr>
          <p:nvPr>
            <p:ph type="sldNum" idx="42"/>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2E00324F-A62E-4200-BECB-FAC46CA4EE65}" type="slidenum">
              <a:rPr b="0" lang="en-US" sz="1200" spc="-1" strike="noStrike">
                <a:solidFill>
                  <a:srgbClr val="888888"/>
                </a:solidFill>
                <a:latin typeface="Calibri"/>
                <a:ea typeface="Calibri"/>
              </a:rPr>
              <a:t>12</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tabLst>
                <a:tab algn="l" pos="0"/>
              </a:tabLst>
            </a:pPr>
            <a:r>
              <a:rPr b="0" lang="en-US" sz="4400" spc="-1" strike="noStrike">
                <a:solidFill>
                  <a:srgbClr val="000000"/>
                </a:solidFill>
                <a:latin typeface="Calibri"/>
                <a:ea typeface="Calibri"/>
              </a:rPr>
              <a:t>Master data structures</a:t>
            </a:r>
            <a:endParaRPr b="0" lang="en-US" sz="4400" spc="-1" strike="noStrike">
              <a:solidFill>
                <a:srgbClr val="000000"/>
              </a:solidFill>
              <a:latin typeface="Arial"/>
            </a:endParaRPr>
          </a:p>
        </p:txBody>
      </p:sp>
      <p:sp>
        <p:nvSpPr>
          <p:cNvPr id="145" name="PlaceHolder 2"/>
          <p:cNvSpPr>
            <a:spLocks noGrp="1"/>
          </p:cNvSpPr>
          <p:nvPr>
            <p:ph/>
          </p:nvPr>
        </p:nvSpPr>
        <p:spPr>
          <a:xfrm>
            <a:off x="838080" y="1825560"/>
            <a:ext cx="10515240" cy="503208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rgbClr val="000000"/>
                </a:solidFill>
                <a:latin typeface="Calibri"/>
                <a:ea typeface="Calibri"/>
              </a:rPr>
              <a:t>Master keeps several data structures for each map task and reduce task, it stores state (idle, in progress, completed).</a:t>
            </a:r>
            <a:endParaRPr b="0" lang="en-US" sz="2800" spc="-1" strike="noStrike">
              <a:solidFill>
                <a:srgbClr val="000000"/>
              </a:solidFill>
              <a:latin typeface="Arial"/>
            </a:endParaRPr>
          </a:p>
          <a:p>
            <a:pPr>
              <a:lnSpc>
                <a:spcPct val="90000"/>
              </a:lnSpc>
              <a:spcBef>
                <a:spcPts val="1001"/>
              </a:spcBef>
              <a:buNone/>
              <a:tabLst>
                <a:tab algn="l" pos="0"/>
              </a:tabLst>
            </a:pP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Calibri"/>
              </a:rPr>
              <a:t>Master is responsible of data location’s propagation from map task to reduce task. So each completed map task, the master stores the locations and sizes of the intermediate file regions produced by the map task. </a:t>
            </a:r>
            <a:endParaRPr b="0" lang="en-US" sz="2800" spc="-1" strike="noStrike">
              <a:solidFill>
                <a:srgbClr val="000000"/>
              </a:solidFill>
              <a:latin typeface="Arial"/>
            </a:endParaRPr>
          </a:p>
          <a:p>
            <a:pPr>
              <a:lnSpc>
                <a:spcPct val="90000"/>
              </a:lnSpc>
              <a:spcBef>
                <a:spcPts val="1001"/>
              </a:spcBef>
              <a:buNone/>
              <a:tabLst>
                <a:tab algn="l" pos="0"/>
              </a:tabLst>
            </a:pP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Calibri"/>
              </a:rPr>
              <a:t>The information is pushed to workers that have reduce tasks.</a:t>
            </a:r>
            <a:endParaRPr b="0" lang="en-US" sz="2800" spc="-1" strike="noStrike">
              <a:solidFill>
                <a:srgbClr val="000000"/>
              </a:solidFill>
              <a:latin typeface="Arial"/>
            </a:endParaRPr>
          </a:p>
        </p:txBody>
      </p:sp>
      <p:sp>
        <p:nvSpPr>
          <p:cNvPr id="146" name="PlaceHolder 3"/>
          <p:cNvSpPr>
            <a:spLocks noGrp="1"/>
          </p:cNvSpPr>
          <p:nvPr>
            <p:ph type="dt" idx="43"/>
          </p:nvPr>
        </p:nvSpPr>
        <p:spPr>
          <a:xfrm>
            <a:off x="838080" y="6356520"/>
            <a:ext cx="274284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4/13/2021</a:t>
            </a:r>
            <a:endParaRPr b="0" lang="en-US" sz="1200" spc="-1" strike="noStrike">
              <a:latin typeface="Times New Roman"/>
            </a:endParaRPr>
          </a:p>
        </p:txBody>
      </p:sp>
      <p:sp>
        <p:nvSpPr>
          <p:cNvPr id="147" name="PlaceHolder 4"/>
          <p:cNvSpPr>
            <a:spLocks noGrp="1"/>
          </p:cNvSpPr>
          <p:nvPr>
            <p:ph type="ftr" idx="44"/>
          </p:nvPr>
        </p:nvSpPr>
        <p:spPr>
          <a:xfrm>
            <a:off x="4038480" y="6356520"/>
            <a:ext cx="411444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MapReduce: Simplified Data processing on Large Clusters</a:t>
            </a:r>
            <a:endParaRPr b="0" lang="en-US" sz="1200" spc="-1" strike="noStrike">
              <a:latin typeface="Times New Roman"/>
            </a:endParaRPr>
          </a:p>
        </p:txBody>
      </p:sp>
      <p:sp>
        <p:nvSpPr>
          <p:cNvPr id="148" name="PlaceHolder 5"/>
          <p:cNvSpPr>
            <a:spLocks noGrp="1"/>
          </p:cNvSpPr>
          <p:nvPr>
            <p:ph type="sldNum" idx="45"/>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3E491BEA-C045-4581-8FAC-2B793001ECB6}" type="slidenum">
              <a:rPr b="0" lang="en-US" sz="1200" spc="-1" strike="noStrike">
                <a:solidFill>
                  <a:srgbClr val="888888"/>
                </a:solidFill>
                <a:latin typeface="Calibri"/>
                <a:ea typeface="Calibri"/>
              </a:rPr>
              <a:t>13</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tabLst>
                <a:tab algn="l" pos="0"/>
              </a:tabLst>
            </a:pPr>
            <a:r>
              <a:rPr b="0" lang="en-US" sz="4400" spc="-1" strike="noStrike">
                <a:solidFill>
                  <a:srgbClr val="000000"/>
                </a:solidFill>
                <a:latin typeface="Calibri"/>
                <a:ea typeface="Calibri"/>
              </a:rPr>
              <a:t>Refinements </a:t>
            </a:r>
            <a:endParaRPr b="0" lang="en-US" sz="4400" spc="-1" strike="noStrike">
              <a:solidFill>
                <a:srgbClr val="000000"/>
              </a:solidFill>
              <a:latin typeface="Arial"/>
            </a:endParaRPr>
          </a:p>
        </p:txBody>
      </p:sp>
      <p:sp>
        <p:nvSpPr>
          <p:cNvPr id="150"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rgbClr val="000000"/>
                </a:solidFill>
                <a:latin typeface="Calibri"/>
                <a:ea typeface="Calibri"/>
              </a:rPr>
              <a:t>Basic functionality was sufficient in most cases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ea typeface="Calibri"/>
              </a:rPr>
              <a:t>New extensions were made useful</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ea typeface="Calibri"/>
              </a:rPr>
              <a:t>Partitioning  function</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ea typeface="Calibri"/>
              </a:rPr>
              <a:t>Combiner  function</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ea typeface="Calibri"/>
              </a:rPr>
              <a:t>Input and output types</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ea typeface="Calibri"/>
              </a:rPr>
              <a:t>Skipping bad records</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ea typeface="Calibri"/>
              </a:rPr>
              <a:t>Local execution</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ea typeface="Calibri"/>
              </a:rPr>
              <a:t>Status information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ea typeface="Calibri"/>
              </a:rPr>
              <a:t>counters</a:t>
            </a:r>
            <a:endParaRPr b="0" lang="en-US" sz="2400" spc="-1" strike="noStrike">
              <a:solidFill>
                <a:srgbClr val="000000"/>
              </a:solidFill>
              <a:latin typeface="Arial"/>
            </a:endParaRPr>
          </a:p>
        </p:txBody>
      </p:sp>
      <p:sp>
        <p:nvSpPr>
          <p:cNvPr id="151" name="PlaceHolder 3"/>
          <p:cNvSpPr>
            <a:spLocks noGrp="1"/>
          </p:cNvSpPr>
          <p:nvPr>
            <p:ph type="dt" idx="46"/>
          </p:nvPr>
        </p:nvSpPr>
        <p:spPr>
          <a:xfrm>
            <a:off x="838080" y="6356520"/>
            <a:ext cx="274284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4/13/2021</a:t>
            </a:r>
            <a:endParaRPr b="0" lang="en-US" sz="1200" spc="-1" strike="noStrike">
              <a:latin typeface="Times New Roman"/>
            </a:endParaRPr>
          </a:p>
        </p:txBody>
      </p:sp>
      <p:sp>
        <p:nvSpPr>
          <p:cNvPr id="152" name="PlaceHolder 4"/>
          <p:cNvSpPr>
            <a:spLocks noGrp="1"/>
          </p:cNvSpPr>
          <p:nvPr>
            <p:ph type="ftr" idx="47"/>
          </p:nvPr>
        </p:nvSpPr>
        <p:spPr>
          <a:xfrm>
            <a:off x="4038480" y="6356520"/>
            <a:ext cx="411444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MapReduce: Simplified Data processing on Large Clusters</a:t>
            </a:r>
            <a:endParaRPr b="0" lang="en-US" sz="1200" spc="-1" strike="noStrike">
              <a:latin typeface="Times New Roman"/>
            </a:endParaRPr>
          </a:p>
        </p:txBody>
      </p:sp>
      <p:sp>
        <p:nvSpPr>
          <p:cNvPr id="153" name="PlaceHolder 5"/>
          <p:cNvSpPr>
            <a:spLocks noGrp="1"/>
          </p:cNvSpPr>
          <p:nvPr>
            <p:ph type="sldNum" idx="48"/>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45A07CE8-DB57-4DA1-AC5E-7C392905BC07}" type="slidenum">
              <a:rPr b="0" lang="en-US" sz="1200" spc="-1" strike="noStrike">
                <a:solidFill>
                  <a:srgbClr val="888888"/>
                </a:solidFill>
                <a:latin typeface="Calibri"/>
                <a:ea typeface="Calibri"/>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tabLst>
                <a:tab algn="l" pos="0"/>
              </a:tabLst>
            </a:pPr>
            <a:r>
              <a:rPr b="0" lang="en-US" sz="4400" spc="-1" strike="noStrike">
                <a:solidFill>
                  <a:srgbClr val="000000"/>
                </a:solidFill>
                <a:latin typeface="Calibri"/>
                <a:ea typeface="Calibri"/>
              </a:rPr>
              <a:t>Partitioning function</a:t>
            </a:r>
            <a:endParaRPr b="0" lang="en-US" sz="4400" spc="-1" strike="noStrike">
              <a:solidFill>
                <a:srgbClr val="000000"/>
              </a:solidFill>
              <a:latin typeface="Arial"/>
            </a:endParaRPr>
          </a:p>
        </p:txBody>
      </p:sp>
      <p:sp>
        <p:nvSpPr>
          <p:cNvPr id="155"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100000"/>
              </a:lnSpc>
              <a:buClr>
                <a:srgbClr val="000000"/>
              </a:buClr>
              <a:buFont typeface="Arial"/>
              <a:buChar char="•"/>
            </a:pPr>
            <a:r>
              <a:rPr b="0" lang="en-US" sz="2800" spc="-1" strike="noStrike">
                <a:solidFill>
                  <a:srgbClr val="000000"/>
                </a:solidFill>
                <a:latin typeface="Calibri"/>
                <a:ea typeface="Calibri"/>
              </a:rPr>
              <a:t>Used to distribute intermediate keys among reduce tasks</a:t>
            </a:r>
            <a:endParaRPr b="0" lang="en-US" sz="2800" spc="-1" strike="noStrike">
              <a:solidFill>
                <a:srgbClr val="000000"/>
              </a:solidFill>
              <a:latin typeface="Arial"/>
            </a:endParaRPr>
          </a:p>
          <a:p>
            <a:pPr marL="228600" indent="-228600">
              <a:lnSpc>
                <a:spcPct val="100000"/>
              </a:lnSpc>
              <a:spcBef>
                <a:spcPts val="1001"/>
              </a:spcBef>
              <a:buClr>
                <a:srgbClr val="000000"/>
              </a:buClr>
              <a:buFont typeface="Arial"/>
              <a:buChar char="•"/>
            </a:pPr>
            <a:r>
              <a:rPr b="0" lang="en-US" sz="2800" spc="-1" strike="noStrike">
                <a:solidFill>
                  <a:srgbClr val="000000"/>
                </a:solidFill>
                <a:latin typeface="Calibri"/>
                <a:ea typeface="Calibri"/>
              </a:rPr>
              <a:t>By default, it used hashing on the whole key</a:t>
            </a:r>
            <a:endParaRPr b="0" lang="en-US" sz="2800" spc="-1" strike="noStrike">
              <a:solidFill>
                <a:srgbClr val="000000"/>
              </a:solidFill>
              <a:latin typeface="Arial"/>
            </a:endParaRPr>
          </a:p>
          <a:p>
            <a:pPr marL="228600" indent="-228600">
              <a:lnSpc>
                <a:spcPct val="100000"/>
              </a:lnSpc>
              <a:spcBef>
                <a:spcPts val="1001"/>
              </a:spcBef>
              <a:buClr>
                <a:srgbClr val="000000"/>
              </a:buClr>
              <a:buFont typeface="Arial"/>
              <a:buChar char="•"/>
            </a:pPr>
            <a:r>
              <a:rPr b="0" lang="en-US" sz="2800" spc="-1" strike="noStrike">
                <a:solidFill>
                  <a:srgbClr val="000000"/>
                </a:solidFill>
                <a:latin typeface="Calibri"/>
                <a:ea typeface="Calibri"/>
              </a:rPr>
              <a:t>Can be modified to provide better distribution</a:t>
            </a:r>
            <a:endParaRPr b="0" lang="en-US" sz="2800" spc="-1" strike="noStrike">
              <a:solidFill>
                <a:srgbClr val="000000"/>
              </a:solidFill>
              <a:latin typeface="Arial"/>
            </a:endParaRPr>
          </a:p>
          <a:p>
            <a:pPr marL="228600" indent="-228600">
              <a:lnSpc>
                <a:spcPct val="100000"/>
              </a:lnSpc>
              <a:spcBef>
                <a:spcPts val="1001"/>
              </a:spcBef>
              <a:buClr>
                <a:srgbClr val="000000"/>
              </a:buClr>
              <a:buFont typeface="Arial"/>
              <a:buChar char="•"/>
            </a:pPr>
            <a:r>
              <a:rPr b="0" lang="en-US" sz="2800" spc="-1" strike="noStrike">
                <a:solidFill>
                  <a:srgbClr val="000000"/>
                </a:solidFill>
                <a:latin typeface="Calibri"/>
                <a:ea typeface="Calibri"/>
              </a:rPr>
              <a:t>Example</a:t>
            </a:r>
            <a:endParaRPr b="0" lang="en-US" sz="2800" spc="-1" strike="noStrike">
              <a:solidFill>
                <a:srgbClr val="000000"/>
              </a:solidFill>
              <a:latin typeface="Arial"/>
            </a:endParaRPr>
          </a:p>
          <a:p>
            <a:pPr lvl="1" marL="685800" indent="-228600">
              <a:lnSpc>
                <a:spcPct val="100000"/>
              </a:lnSpc>
              <a:spcBef>
                <a:spcPts val="499"/>
              </a:spcBef>
              <a:buClr>
                <a:srgbClr val="000000"/>
              </a:buClr>
              <a:buFont typeface="Arial"/>
              <a:buChar char="•"/>
            </a:pPr>
            <a:r>
              <a:rPr b="0" lang="en-US" sz="2800" spc="-1" strike="noStrike">
                <a:solidFill>
                  <a:srgbClr val="000000"/>
                </a:solidFill>
                <a:latin typeface="Calibri"/>
                <a:ea typeface="Calibri"/>
              </a:rPr>
              <a:t>Intermediate keys are URLs</a:t>
            </a:r>
            <a:endParaRPr b="0" lang="en-US" sz="2800" spc="-1" strike="noStrike">
              <a:solidFill>
                <a:srgbClr val="000000"/>
              </a:solidFill>
              <a:latin typeface="Arial"/>
            </a:endParaRPr>
          </a:p>
          <a:p>
            <a:pPr lvl="1" marL="685800" indent="-228600">
              <a:lnSpc>
                <a:spcPct val="100000"/>
              </a:lnSpc>
              <a:spcBef>
                <a:spcPts val="499"/>
              </a:spcBef>
              <a:buClr>
                <a:srgbClr val="000000"/>
              </a:buClr>
              <a:buFont typeface="Arial"/>
              <a:buChar char="•"/>
            </a:pPr>
            <a:r>
              <a:rPr b="0" lang="en-US" sz="2800" spc="-1" strike="noStrike">
                <a:solidFill>
                  <a:srgbClr val="000000"/>
                </a:solidFill>
                <a:latin typeface="Calibri"/>
                <a:ea typeface="Calibri"/>
              </a:rPr>
              <a:t>We want URLs from same host to be grouped together, to be output in the same file</a:t>
            </a:r>
            <a:endParaRPr b="0" lang="en-US" sz="2800" spc="-1" strike="noStrike">
              <a:solidFill>
                <a:srgbClr val="000000"/>
              </a:solidFill>
              <a:latin typeface="Arial"/>
            </a:endParaRPr>
          </a:p>
          <a:p>
            <a:pPr lvl="1" marL="685800" indent="-228600">
              <a:lnSpc>
                <a:spcPct val="100000"/>
              </a:lnSpc>
              <a:spcBef>
                <a:spcPts val="499"/>
              </a:spcBef>
              <a:buClr>
                <a:srgbClr val="000000"/>
              </a:buClr>
              <a:buFont typeface="Arial"/>
              <a:buChar char="•"/>
            </a:pPr>
            <a:r>
              <a:rPr b="0" lang="en-US" sz="2800" spc="-1" strike="noStrike">
                <a:solidFill>
                  <a:srgbClr val="000000"/>
                </a:solidFill>
                <a:latin typeface="Calibri"/>
                <a:ea typeface="Calibri"/>
              </a:rPr>
              <a:t>Define partitioning function that applies hashing on the host part </a:t>
            </a:r>
            <a:endParaRPr b="0" lang="en-US" sz="2800" spc="-1" strike="noStrike">
              <a:solidFill>
                <a:srgbClr val="000000"/>
              </a:solidFill>
              <a:latin typeface="Arial"/>
            </a:endParaRPr>
          </a:p>
        </p:txBody>
      </p:sp>
      <p:sp>
        <p:nvSpPr>
          <p:cNvPr id="156" name="PlaceHolder 3"/>
          <p:cNvSpPr>
            <a:spLocks noGrp="1"/>
          </p:cNvSpPr>
          <p:nvPr>
            <p:ph type="dt" idx="49"/>
          </p:nvPr>
        </p:nvSpPr>
        <p:spPr>
          <a:xfrm>
            <a:off x="838080" y="6356520"/>
            <a:ext cx="274284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4/13/2021</a:t>
            </a:r>
            <a:endParaRPr b="0" lang="en-US" sz="1200" spc="-1" strike="noStrike">
              <a:latin typeface="Times New Roman"/>
            </a:endParaRPr>
          </a:p>
        </p:txBody>
      </p:sp>
      <p:sp>
        <p:nvSpPr>
          <p:cNvPr id="157" name="PlaceHolder 4"/>
          <p:cNvSpPr>
            <a:spLocks noGrp="1"/>
          </p:cNvSpPr>
          <p:nvPr>
            <p:ph type="ftr" idx="50"/>
          </p:nvPr>
        </p:nvSpPr>
        <p:spPr>
          <a:xfrm>
            <a:off x="4038480" y="6356520"/>
            <a:ext cx="411444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MapReduce: Simplified Data processing on Large Clusters</a:t>
            </a:r>
            <a:endParaRPr b="0" lang="en-US" sz="1200" spc="-1" strike="noStrike">
              <a:latin typeface="Times New Roman"/>
            </a:endParaRPr>
          </a:p>
        </p:txBody>
      </p:sp>
      <p:sp>
        <p:nvSpPr>
          <p:cNvPr id="158" name="PlaceHolder 5"/>
          <p:cNvSpPr>
            <a:spLocks noGrp="1"/>
          </p:cNvSpPr>
          <p:nvPr>
            <p:ph type="sldNum" idx="51"/>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ACA48CF2-9312-4FD4-96E5-474A318D2DA3}" type="slidenum">
              <a:rPr b="0" lang="en-US" sz="1200" spc="-1" strike="noStrike">
                <a:solidFill>
                  <a:srgbClr val="888888"/>
                </a:solidFill>
                <a:latin typeface="Calibri"/>
                <a:ea typeface="Calibri"/>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tabLst>
                <a:tab algn="l" pos="0"/>
              </a:tabLst>
            </a:pPr>
            <a:r>
              <a:rPr b="0" lang="en-US" sz="4400" spc="-1" strike="noStrike">
                <a:solidFill>
                  <a:srgbClr val="000000"/>
                </a:solidFill>
                <a:latin typeface="Calibri"/>
                <a:ea typeface="Calibri"/>
              </a:rPr>
              <a:t>Combiner function</a:t>
            </a:r>
            <a:endParaRPr b="0" lang="en-US" sz="4400" spc="-1" strike="noStrike">
              <a:solidFill>
                <a:srgbClr val="000000"/>
              </a:solidFill>
              <a:latin typeface="Arial"/>
            </a:endParaRPr>
          </a:p>
        </p:txBody>
      </p:sp>
      <p:sp>
        <p:nvSpPr>
          <p:cNvPr id="160"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rgbClr val="000000"/>
                </a:solidFill>
                <a:latin typeface="Calibri"/>
                <a:ea typeface="Calibri"/>
              </a:rPr>
              <a:t>Used to “combine” intermediate keys generated of a single map task</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ea typeface="Calibri"/>
              </a:rPr>
              <a:t>Runs locally on the same machine the map task ran on</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ea typeface="Calibri"/>
              </a:rPr>
              <a:t>Example</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ea typeface="Calibri"/>
              </a:rPr>
              <a:t>word count</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ea typeface="Calibri"/>
              </a:rPr>
              <a:t>Usually, same code as reducer</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ea typeface="Calibri"/>
              </a:rPr>
              <a:t>Improves performance best when intermediate keys are repeated significantly</a:t>
            </a:r>
            <a:endParaRPr b="0" lang="en-US" sz="2800" spc="-1" strike="noStrike">
              <a:solidFill>
                <a:srgbClr val="000000"/>
              </a:solidFill>
              <a:latin typeface="Arial"/>
            </a:endParaRPr>
          </a:p>
          <a:p>
            <a:pPr marL="228600" indent="-50760">
              <a:lnSpc>
                <a:spcPct val="90000"/>
              </a:lnSpc>
              <a:spcBef>
                <a:spcPts val="1001"/>
              </a:spcBef>
              <a:buNone/>
              <a:tabLst>
                <a:tab algn="l" pos="0"/>
              </a:tabLst>
            </a:pPr>
            <a:endParaRPr b="0" lang="en-US" sz="2800" spc="-1" strike="noStrike">
              <a:solidFill>
                <a:srgbClr val="000000"/>
              </a:solidFill>
              <a:latin typeface="Arial"/>
            </a:endParaRPr>
          </a:p>
          <a:p>
            <a:pPr marL="228600" indent="-50760">
              <a:lnSpc>
                <a:spcPct val="90000"/>
              </a:lnSpc>
              <a:spcBef>
                <a:spcPts val="1001"/>
              </a:spcBef>
              <a:buNone/>
              <a:tabLst>
                <a:tab algn="l" pos="0"/>
              </a:tabLst>
            </a:pPr>
            <a:endParaRPr b="0" lang="en-US" sz="2800" spc="-1" strike="noStrike">
              <a:solidFill>
                <a:srgbClr val="000000"/>
              </a:solidFill>
              <a:latin typeface="Arial"/>
            </a:endParaRPr>
          </a:p>
        </p:txBody>
      </p:sp>
      <p:sp>
        <p:nvSpPr>
          <p:cNvPr id="161" name="PlaceHolder 3"/>
          <p:cNvSpPr>
            <a:spLocks noGrp="1"/>
          </p:cNvSpPr>
          <p:nvPr>
            <p:ph type="dt" idx="52"/>
          </p:nvPr>
        </p:nvSpPr>
        <p:spPr>
          <a:xfrm>
            <a:off x="838080" y="6356520"/>
            <a:ext cx="274284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4/13/2021</a:t>
            </a:r>
            <a:endParaRPr b="0" lang="en-US" sz="1200" spc="-1" strike="noStrike">
              <a:latin typeface="Times New Roman"/>
            </a:endParaRPr>
          </a:p>
        </p:txBody>
      </p:sp>
      <p:sp>
        <p:nvSpPr>
          <p:cNvPr id="162" name="PlaceHolder 4"/>
          <p:cNvSpPr>
            <a:spLocks noGrp="1"/>
          </p:cNvSpPr>
          <p:nvPr>
            <p:ph type="ftr" idx="53"/>
          </p:nvPr>
        </p:nvSpPr>
        <p:spPr>
          <a:xfrm>
            <a:off x="4038480" y="6356520"/>
            <a:ext cx="411444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MapReduce: Simplified Data processing on Large Clusters</a:t>
            </a:r>
            <a:endParaRPr b="0" lang="en-US" sz="1200" spc="-1" strike="noStrike">
              <a:latin typeface="Times New Roman"/>
            </a:endParaRPr>
          </a:p>
        </p:txBody>
      </p:sp>
      <p:sp>
        <p:nvSpPr>
          <p:cNvPr id="163" name="PlaceHolder 5"/>
          <p:cNvSpPr>
            <a:spLocks noGrp="1"/>
          </p:cNvSpPr>
          <p:nvPr>
            <p:ph type="sldNum" idx="54"/>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114C6AB7-EC86-4097-847B-19B493B0AAFD}" type="slidenum">
              <a:rPr b="0" lang="en-US" sz="1200" spc="-1" strike="noStrike">
                <a:solidFill>
                  <a:srgbClr val="888888"/>
                </a:solidFill>
                <a:latin typeface="Calibri"/>
                <a:ea typeface="Calibri"/>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tabLst>
                <a:tab algn="l" pos="0"/>
              </a:tabLst>
            </a:pPr>
            <a:r>
              <a:rPr b="0" lang="en-US" sz="4400" spc="-1" strike="noStrike">
                <a:solidFill>
                  <a:srgbClr val="000000"/>
                </a:solidFill>
                <a:latin typeface="Calibri"/>
                <a:ea typeface="Calibri"/>
              </a:rPr>
              <a:t>Introduction</a:t>
            </a:r>
            <a:endParaRPr b="0" lang="en-US" sz="4400" spc="-1" strike="noStrike">
              <a:solidFill>
                <a:srgbClr val="000000"/>
              </a:solidFill>
              <a:latin typeface="Arial"/>
            </a:endParaRPr>
          </a:p>
        </p:txBody>
      </p:sp>
      <p:sp>
        <p:nvSpPr>
          <p:cNvPr id="89" name="PlaceHolder 2"/>
          <p:cNvSpPr>
            <a:spLocks noGrp="1"/>
          </p:cNvSpPr>
          <p:nvPr>
            <p:ph/>
          </p:nvPr>
        </p:nvSpPr>
        <p:spPr>
          <a:xfrm>
            <a:off x="838080" y="1825560"/>
            <a:ext cx="10515240" cy="4350960"/>
          </a:xfrm>
          <a:prstGeom prst="rect">
            <a:avLst/>
          </a:prstGeom>
          <a:noFill/>
          <a:ln w="0">
            <a:noFill/>
          </a:ln>
        </p:spPr>
        <p:txBody>
          <a:bodyPr anchor="t">
            <a:normAutofit fontScale="95000"/>
          </a:bodyPr>
          <a:p>
            <a:pPr marL="228600" indent="-228600">
              <a:lnSpc>
                <a:spcPct val="90000"/>
              </a:lnSpc>
              <a:buClr>
                <a:srgbClr val="000000"/>
              </a:buClr>
              <a:buFont typeface="Arial"/>
              <a:buChar char="•"/>
            </a:pPr>
            <a:r>
              <a:rPr b="0" lang="en-US" sz="2800" spc="-1" strike="noStrike">
                <a:solidFill>
                  <a:srgbClr val="000000"/>
                </a:solidFill>
                <a:latin typeface="Calibri"/>
                <a:ea typeface="Calibri"/>
              </a:rPr>
              <a:t>MapReduce is a programming model and an associated implementation for processing and generating large data sets.</a:t>
            </a:r>
            <a:endParaRPr b="0" lang="en-US" sz="2800" spc="-1" strike="noStrike">
              <a:solidFill>
                <a:srgbClr val="000000"/>
              </a:solidFill>
              <a:latin typeface="Arial"/>
            </a:endParaRPr>
          </a:p>
          <a:p>
            <a:pPr marL="228600" indent="-50760">
              <a:lnSpc>
                <a:spcPct val="90000"/>
              </a:lnSpc>
              <a:spcBef>
                <a:spcPts val="1001"/>
              </a:spcBef>
              <a:buNone/>
              <a:tabLst>
                <a:tab algn="l" pos="0"/>
              </a:tabLst>
            </a:pP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Calibri"/>
              </a:rPr>
              <a:t>Many real world tasks are expressible in MapReduce model.</a:t>
            </a:r>
            <a:endParaRPr b="0" lang="en-US" sz="2800" spc="-1" strike="noStrike">
              <a:solidFill>
                <a:srgbClr val="000000"/>
              </a:solidFill>
              <a:latin typeface="Arial"/>
            </a:endParaRPr>
          </a:p>
          <a:p>
            <a:pPr>
              <a:lnSpc>
                <a:spcPct val="90000"/>
              </a:lnSpc>
              <a:spcBef>
                <a:spcPts val="1001"/>
              </a:spcBef>
              <a:buNone/>
              <a:tabLst>
                <a:tab algn="l" pos="0"/>
              </a:tabLst>
            </a:pP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Calibri"/>
              </a:rPr>
              <a:t>Programs written in this functional style are automatically</a:t>
            </a:r>
            <a:endParaRPr b="0" lang="en-US" sz="2800" spc="-1" strike="noStrike">
              <a:solidFill>
                <a:srgbClr val="000000"/>
              </a:solidFill>
              <a:latin typeface="Arial"/>
            </a:endParaRPr>
          </a:p>
          <a:p>
            <a:pPr>
              <a:lnSpc>
                <a:spcPct val="90000"/>
              </a:lnSpc>
              <a:spcBef>
                <a:spcPts val="1001"/>
              </a:spcBef>
              <a:buNone/>
              <a:tabLst>
                <a:tab algn="l" pos="0"/>
              </a:tabLst>
            </a:pPr>
            <a:r>
              <a:rPr b="0" lang="en-US" sz="2800" spc="-1" strike="noStrike">
                <a:solidFill>
                  <a:srgbClr val="000000"/>
                </a:solidFill>
                <a:latin typeface="Calibri"/>
                <a:ea typeface="Calibri"/>
              </a:rPr>
              <a:t>parallelized and executed on a large cluster of commodity machines.</a:t>
            </a:r>
            <a:endParaRPr b="0" lang="en-US" sz="2800" spc="-1" strike="noStrike">
              <a:solidFill>
                <a:srgbClr val="000000"/>
              </a:solidFill>
              <a:latin typeface="Arial"/>
            </a:endParaRPr>
          </a:p>
        </p:txBody>
      </p:sp>
      <p:sp>
        <p:nvSpPr>
          <p:cNvPr id="90" name="PlaceHolder 3"/>
          <p:cNvSpPr>
            <a:spLocks noGrp="1"/>
          </p:cNvSpPr>
          <p:nvPr>
            <p:ph type="dt" idx="10"/>
          </p:nvPr>
        </p:nvSpPr>
        <p:spPr>
          <a:xfrm>
            <a:off x="838080" y="6356520"/>
            <a:ext cx="274284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4/13/2021</a:t>
            </a:r>
            <a:endParaRPr b="0" lang="en-US" sz="1200" spc="-1" strike="noStrike">
              <a:latin typeface="Times New Roman"/>
            </a:endParaRPr>
          </a:p>
        </p:txBody>
      </p:sp>
      <p:sp>
        <p:nvSpPr>
          <p:cNvPr id="91" name="PlaceHolder 4"/>
          <p:cNvSpPr>
            <a:spLocks noGrp="1"/>
          </p:cNvSpPr>
          <p:nvPr>
            <p:ph type="ftr" idx="11"/>
          </p:nvPr>
        </p:nvSpPr>
        <p:spPr>
          <a:xfrm>
            <a:off x="4038480" y="6356520"/>
            <a:ext cx="411444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MapReduce: Simplified Data processing on Large Clusters</a:t>
            </a:r>
            <a:endParaRPr b="0" lang="en-US" sz="1200" spc="-1" strike="noStrike">
              <a:latin typeface="Times New Roman"/>
            </a:endParaRPr>
          </a:p>
        </p:txBody>
      </p:sp>
      <p:sp>
        <p:nvSpPr>
          <p:cNvPr id="92" name="PlaceHolder 5"/>
          <p:cNvSpPr>
            <a:spLocks noGrp="1"/>
          </p:cNvSpPr>
          <p:nvPr>
            <p:ph type="sldNum" idx="12"/>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A951998D-54E7-4F36-B40B-9FB1CCB0A82E}" type="slidenum">
              <a:rPr b="0" lang="en-US" sz="1200" spc="-1" strike="noStrike">
                <a:solidFill>
                  <a:srgbClr val="888888"/>
                </a:solidFill>
                <a:latin typeface="Calibri"/>
                <a:ea typeface="Calibri"/>
              </a:rPr>
              <a:t>2</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tabLst>
                <a:tab algn="l" pos="0"/>
              </a:tabLst>
            </a:pPr>
            <a:r>
              <a:rPr b="0" lang="en-US" sz="4400" spc="-1" strike="noStrike">
                <a:solidFill>
                  <a:srgbClr val="000000"/>
                </a:solidFill>
                <a:latin typeface="Calibri"/>
                <a:ea typeface="Calibri"/>
              </a:rPr>
              <a:t>Introduction</a:t>
            </a:r>
            <a:endParaRPr b="0" lang="en-US" sz="4400" spc="-1" strike="noStrike">
              <a:solidFill>
                <a:srgbClr val="000000"/>
              </a:solidFill>
              <a:latin typeface="Arial"/>
            </a:endParaRPr>
          </a:p>
        </p:txBody>
      </p:sp>
      <p:sp>
        <p:nvSpPr>
          <p:cNvPr id="94" name="PlaceHolder 2"/>
          <p:cNvSpPr>
            <a:spLocks noGrp="1"/>
          </p:cNvSpPr>
          <p:nvPr>
            <p:ph/>
          </p:nvPr>
        </p:nvSpPr>
        <p:spPr>
          <a:xfrm>
            <a:off x="838080" y="1825560"/>
            <a:ext cx="10515240" cy="4827960"/>
          </a:xfrm>
          <a:prstGeom prst="rect">
            <a:avLst/>
          </a:prstGeom>
          <a:noFill/>
          <a:ln w="0">
            <a:noFill/>
          </a:ln>
        </p:spPr>
        <p:txBody>
          <a:bodyPr anchor="t">
            <a:normAutofit fontScale="79000"/>
          </a:bodyPr>
          <a:p>
            <a:pPr marL="228600" indent="-228600">
              <a:lnSpc>
                <a:spcPct val="90000"/>
              </a:lnSpc>
              <a:buClr>
                <a:srgbClr val="000000"/>
              </a:buClr>
              <a:buFont typeface="Arial"/>
              <a:buChar char="•"/>
            </a:pPr>
            <a:r>
              <a:rPr b="0" lang="en-US" sz="2800" spc="-1" strike="noStrike">
                <a:solidFill>
                  <a:srgbClr val="000000"/>
                </a:solidFill>
                <a:latin typeface="Calibri"/>
                <a:ea typeface="Calibri"/>
              </a:rPr>
              <a:t>MapReduce computation allows:</a:t>
            </a:r>
            <a:endParaRPr b="0" lang="en-US" sz="2800" spc="-1" strike="noStrike">
              <a:solidFill>
                <a:srgbClr val="000000"/>
              </a:solidFill>
              <a:latin typeface="Arial"/>
            </a:endParaRPr>
          </a:p>
          <a:p>
            <a:pPr>
              <a:lnSpc>
                <a:spcPct val="90000"/>
              </a:lnSpc>
              <a:spcBef>
                <a:spcPts val="1001"/>
              </a:spcBef>
              <a:buNone/>
              <a:tabLst>
                <a:tab algn="l" pos="0"/>
              </a:tabLst>
            </a:pPr>
            <a:endParaRPr b="0" lang="en-US" sz="2800" spc="-1" strike="noStrike">
              <a:solidFill>
                <a:srgbClr val="000000"/>
              </a:solidFill>
              <a:latin typeface="Arial"/>
            </a:endParaRPr>
          </a:p>
          <a:p>
            <a:pPr>
              <a:lnSpc>
                <a:spcPct val="90000"/>
              </a:lnSpc>
              <a:spcBef>
                <a:spcPts val="1001"/>
              </a:spcBef>
              <a:buNone/>
              <a:tabLst>
                <a:tab algn="l" pos="0"/>
              </a:tabLst>
            </a:pPr>
            <a:r>
              <a:rPr b="0" lang="en-US" sz="2800" spc="-1" strike="noStrike">
                <a:solidFill>
                  <a:srgbClr val="000000"/>
                </a:solidFill>
                <a:latin typeface="Calibri"/>
                <a:ea typeface="Calibri"/>
              </a:rPr>
              <a:t>	</a:t>
            </a:r>
            <a:r>
              <a:rPr b="0" lang="en-US" sz="2800" spc="-1" strike="noStrike">
                <a:solidFill>
                  <a:srgbClr val="000000"/>
                </a:solidFill>
                <a:latin typeface="Calibri"/>
                <a:ea typeface="Calibri"/>
              </a:rPr>
              <a:t>1- Partitioning input data.</a:t>
            </a:r>
            <a:endParaRPr b="0" lang="en-US" sz="2800" spc="-1" strike="noStrike">
              <a:solidFill>
                <a:srgbClr val="000000"/>
              </a:solidFill>
              <a:latin typeface="Arial"/>
            </a:endParaRPr>
          </a:p>
          <a:p>
            <a:pPr>
              <a:lnSpc>
                <a:spcPct val="90000"/>
              </a:lnSpc>
              <a:spcBef>
                <a:spcPts val="1001"/>
              </a:spcBef>
              <a:buNone/>
              <a:tabLst>
                <a:tab algn="l" pos="0"/>
              </a:tabLst>
            </a:pPr>
            <a:endParaRPr b="0" lang="en-US" sz="2800" spc="-1" strike="noStrike">
              <a:solidFill>
                <a:srgbClr val="000000"/>
              </a:solidFill>
              <a:latin typeface="Arial"/>
            </a:endParaRPr>
          </a:p>
          <a:p>
            <a:pPr>
              <a:lnSpc>
                <a:spcPct val="90000"/>
              </a:lnSpc>
              <a:spcBef>
                <a:spcPts val="1001"/>
              </a:spcBef>
              <a:buNone/>
              <a:tabLst>
                <a:tab algn="l" pos="0"/>
              </a:tabLst>
            </a:pPr>
            <a:r>
              <a:rPr b="0" lang="en-US" sz="2800" spc="-1" strike="noStrike">
                <a:solidFill>
                  <a:srgbClr val="000000"/>
                </a:solidFill>
                <a:latin typeface="Calibri"/>
                <a:ea typeface="Calibri"/>
              </a:rPr>
              <a:t> </a:t>
            </a:r>
            <a:r>
              <a:rPr b="0" lang="en-US" sz="2800" spc="-1" strike="noStrike">
                <a:solidFill>
                  <a:srgbClr val="000000"/>
                </a:solidFill>
                <a:latin typeface="Calibri"/>
                <a:ea typeface="Calibri"/>
              </a:rPr>
              <a:t>	</a:t>
            </a:r>
            <a:r>
              <a:rPr b="0" lang="en-US" sz="2800" spc="-1" strike="noStrike">
                <a:solidFill>
                  <a:srgbClr val="000000"/>
                </a:solidFill>
                <a:latin typeface="Calibri"/>
                <a:ea typeface="Calibri"/>
              </a:rPr>
              <a:t>2- Handling parallelization in a simple way.</a:t>
            </a:r>
            <a:endParaRPr b="0" lang="en-US" sz="2800" spc="-1" strike="noStrike">
              <a:solidFill>
                <a:srgbClr val="000000"/>
              </a:solidFill>
              <a:latin typeface="Arial"/>
            </a:endParaRPr>
          </a:p>
          <a:p>
            <a:pPr>
              <a:lnSpc>
                <a:spcPct val="90000"/>
              </a:lnSpc>
              <a:spcBef>
                <a:spcPts val="1001"/>
              </a:spcBef>
              <a:buNone/>
              <a:tabLst>
                <a:tab algn="l" pos="0"/>
              </a:tabLst>
            </a:pPr>
            <a:endParaRPr b="0" lang="en-US" sz="2800" spc="-1" strike="noStrike">
              <a:solidFill>
                <a:srgbClr val="000000"/>
              </a:solidFill>
              <a:latin typeface="Arial"/>
            </a:endParaRPr>
          </a:p>
          <a:p>
            <a:pPr>
              <a:lnSpc>
                <a:spcPct val="90000"/>
              </a:lnSpc>
              <a:spcBef>
                <a:spcPts val="1001"/>
              </a:spcBef>
              <a:buNone/>
              <a:tabLst>
                <a:tab algn="l" pos="0"/>
              </a:tabLst>
            </a:pPr>
            <a:r>
              <a:rPr b="0" lang="en-US" sz="2800" spc="-1" strike="noStrike">
                <a:solidFill>
                  <a:srgbClr val="000000"/>
                </a:solidFill>
                <a:latin typeface="Calibri"/>
                <a:ea typeface="Calibri"/>
              </a:rPr>
              <a:t>	</a:t>
            </a:r>
            <a:r>
              <a:rPr b="0" lang="en-US" sz="2800" spc="-1" strike="noStrike">
                <a:solidFill>
                  <a:srgbClr val="000000"/>
                </a:solidFill>
                <a:latin typeface="Calibri"/>
                <a:ea typeface="Calibri"/>
              </a:rPr>
              <a:t>3- Scheduling the program’s execution across set of machines.</a:t>
            </a:r>
            <a:endParaRPr b="0" lang="en-US" sz="2800" spc="-1" strike="noStrike">
              <a:solidFill>
                <a:srgbClr val="000000"/>
              </a:solidFill>
              <a:latin typeface="Arial"/>
            </a:endParaRPr>
          </a:p>
          <a:p>
            <a:pPr>
              <a:lnSpc>
                <a:spcPct val="90000"/>
              </a:lnSpc>
              <a:spcBef>
                <a:spcPts val="1001"/>
              </a:spcBef>
              <a:buNone/>
              <a:tabLst>
                <a:tab algn="l" pos="0"/>
              </a:tabLst>
            </a:pPr>
            <a:endParaRPr b="0" lang="en-US" sz="2800" spc="-1" strike="noStrike">
              <a:solidFill>
                <a:srgbClr val="000000"/>
              </a:solidFill>
              <a:latin typeface="Arial"/>
            </a:endParaRPr>
          </a:p>
          <a:p>
            <a:pPr>
              <a:lnSpc>
                <a:spcPct val="90000"/>
              </a:lnSpc>
              <a:spcBef>
                <a:spcPts val="1001"/>
              </a:spcBef>
              <a:buNone/>
              <a:tabLst>
                <a:tab algn="l" pos="0"/>
              </a:tabLst>
            </a:pPr>
            <a:r>
              <a:rPr b="0" lang="en-US" sz="2800" spc="-1" strike="noStrike">
                <a:solidFill>
                  <a:srgbClr val="000000"/>
                </a:solidFill>
                <a:latin typeface="Calibri"/>
                <a:ea typeface="Calibri"/>
              </a:rPr>
              <a:t>	</a:t>
            </a:r>
            <a:r>
              <a:rPr b="0" lang="en-US" sz="2800" spc="-1" strike="noStrike">
                <a:solidFill>
                  <a:srgbClr val="000000"/>
                </a:solidFill>
                <a:latin typeface="Calibri"/>
                <a:ea typeface="Calibri"/>
              </a:rPr>
              <a:t>4- Managing required intercommunication between machines.</a:t>
            </a:r>
            <a:endParaRPr b="0" lang="en-US" sz="2800" spc="-1" strike="noStrike">
              <a:solidFill>
                <a:srgbClr val="000000"/>
              </a:solidFill>
              <a:latin typeface="Arial"/>
            </a:endParaRPr>
          </a:p>
          <a:p>
            <a:pPr>
              <a:lnSpc>
                <a:spcPct val="90000"/>
              </a:lnSpc>
              <a:spcBef>
                <a:spcPts val="1001"/>
              </a:spcBef>
              <a:buNone/>
              <a:tabLst>
                <a:tab algn="l" pos="0"/>
              </a:tabLst>
            </a:pPr>
            <a:endParaRPr b="0" lang="en-US" sz="2800" spc="-1" strike="noStrike">
              <a:solidFill>
                <a:srgbClr val="000000"/>
              </a:solidFill>
              <a:latin typeface="Arial"/>
            </a:endParaRPr>
          </a:p>
          <a:p>
            <a:pPr>
              <a:lnSpc>
                <a:spcPct val="90000"/>
              </a:lnSpc>
              <a:spcBef>
                <a:spcPts val="1001"/>
              </a:spcBef>
              <a:buNone/>
              <a:tabLst>
                <a:tab algn="l" pos="0"/>
              </a:tabLst>
            </a:pPr>
            <a:r>
              <a:rPr b="0" lang="en-US" sz="2800" spc="-1" strike="noStrike">
                <a:solidFill>
                  <a:srgbClr val="000000"/>
                </a:solidFill>
                <a:latin typeface="Calibri"/>
                <a:ea typeface="Calibri"/>
              </a:rPr>
              <a:t>	</a:t>
            </a:r>
            <a:r>
              <a:rPr b="0" lang="en-US" sz="2800" spc="-1" strike="noStrike">
                <a:solidFill>
                  <a:srgbClr val="000000"/>
                </a:solidFill>
                <a:latin typeface="Calibri"/>
                <a:ea typeface="Calibri"/>
              </a:rPr>
              <a:t>5- Handling machines failure.</a:t>
            </a:r>
            <a:endParaRPr b="0" lang="en-US" sz="2800" spc="-1" strike="noStrike">
              <a:solidFill>
                <a:srgbClr val="000000"/>
              </a:solidFill>
              <a:latin typeface="Arial"/>
            </a:endParaRPr>
          </a:p>
          <a:p>
            <a:pPr>
              <a:lnSpc>
                <a:spcPct val="90000"/>
              </a:lnSpc>
              <a:spcBef>
                <a:spcPts val="1001"/>
              </a:spcBef>
              <a:buNone/>
              <a:tabLst>
                <a:tab algn="l" pos="0"/>
              </a:tabLst>
            </a:pPr>
            <a:r>
              <a:rPr b="0" lang="en-US" sz="2800" spc="-1" strike="noStrike">
                <a:solidFill>
                  <a:srgbClr val="000000"/>
                </a:solidFill>
                <a:latin typeface="Calibri"/>
                <a:ea typeface="Calibri"/>
              </a:rPr>
              <a:t>	</a:t>
            </a:r>
            <a:endParaRPr b="0" lang="en-US" sz="2800" spc="-1" strike="noStrike">
              <a:solidFill>
                <a:srgbClr val="000000"/>
              </a:solidFill>
              <a:latin typeface="Arial"/>
            </a:endParaRPr>
          </a:p>
        </p:txBody>
      </p:sp>
      <p:sp>
        <p:nvSpPr>
          <p:cNvPr id="95" name="PlaceHolder 3"/>
          <p:cNvSpPr>
            <a:spLocks noGrp="1"/>
          </p:cNvSpPr>
          <p:nvPr>
            <p:ph type="dt" idx="13"/>
          </p:nvPr>
        </p:nvSpPr>
        <p:spPr>
          <a:xfrm>
            <a:off x="838080" y="6356520"/>
            <a:ext cx="274284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4/13/2021</a:t>
            </a:r>
            <a:endParaRPr b="0" lang="en-US" sz="1200" spc="-1" strike="noStrike">
              <a:latin typeface="Times New Roman"/>
            </a:endParaRPr>
          </a:p>
        </p:txBody>
      </p:sp>
      <p:sp>
        <p:nvSpPr>
          <p:cNvPr id="96" name="PlaceHolder 4"/>
          <p:cNvSpPr>
            <a:spLocks noGrp="1"/>
          </p:cNvSpPr>
          <p:nvPr>
            <p:ph type="ftr" idx="14"/>
          </p:nvPr>
        </p:nvSpPr>
        <p:spPr>
          <a:xfrm>
            <a:off x="4038480" y="6356520"/>
            <a:ext cx="411444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MapReduce: Simplified Data processing on Large Clusters</a:t>
            </a:r>
            <a:endParaRPr b="0" lang="en-US" sz="1200" spc="-1" strike="noStrike">
              <a:latin typeface="Times New Roman"/>
            </a:endParaRPr>
          </a:p>
        </p:txBody>
      </p:sp>
      <p:sp>
        <p:nvSpPr>
          <p:cNvPr id="97" name="PlaceHolder 5"/>
          <p:cNvSpPr>
            <a:spLocks noGrp="1"/>
          </p:cNvSpPr>
          <p:nvPr>
            <p:ph type="sldNum" idx="15"/>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F59623CD-FE9B-451A-AB4E-FFB3DDD2AC48}" type="slidenum">
              <a:rPr b="0" lang="en-US" sz="1200" spc="-1" strike="noStrike">
                <a:solidFill>
                  <a:srgbClr val="888888"/>
                </a:solidFill>
                <a:latin typeface="Calibri"/>
                <a:ea typeface="Calibri"/>
              </a:rPr>
              <a:t>3</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tabLst>
                <a:tab algn="l" pos="0"/>
              </a:tabLst>
            </a:pPr>
            <a:r>
              <a:rPr b="0" lang="en-US" sz="4400" spc="-1" strike="noStrike">
                <a:solidFill>
                  <a:srgbClr val="000000"/>
                </a:solidFill>
                <a:latin typeface="Calibri"/>
                <a:ea typeface="Calibri"/>
              </a:rPr>
              <a:t>Programming Model</a:t>
            </a:r>
            <a:endParaRPr b="0" lang="en-US" sz="4400" spc="-1" strike="noStrike">
              <a:solidFill>
                <a:srgbClr val="000000"/>
              </a:solidFill>
              <a:latin typeface="Arial"/>
            </a:endParaRPr>
          </a:p>
        </p:txBody>
      </p:sp>
      <p:sp>
        <p:nvSpPr>
          <p:cNvPr id="99"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rgbClr val="000000"/>
                </a:solidFill>
                <a:latin typeface="Calibri"/>
                <a:ea typeface="Calibri"/>
              </a:rPr>
              <a:t>Map: Takes input data and processes it to produce key/value pairs.</a:t>
            </a:r>
            <a:endParaRPr b="0" lang="en-US" sz="2800" spc="-1" strike="noStrike">
              <a:solidFill>
                <a:srgbClr val="000000"/>
              </a:solidFill>
              <a:latin typeface="Arial"/>
            </a:endParaRPr>
          </a:p>
          <a:p>
            <a:pPr>
              <a:lnSpc>
                <a:spcPct val="90000"/>
              </a:lnSpc>
              <a:spcBef>
                <a:spcPts val="1001"/>
              </a:spcBef>
              <a:buNone/>
              <a:tabLst>
                <a:tab algn="l" pos="0"/>
              </a:tabLst>
            </a:pP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Calibri"/>
              </a:rPr>
              <a:t>Reduce: Takes key/value pairs then combines them to produce final results.</a:t>
            </a:r>
            <a:endParaRPr b="0" lang="en-US" sz="2800" spc="-1" strike="noStrike">
              <a:solidFill>
                <a:srgbClr val="000000"/>
              </a:solidFill>
              <a:latin typeface="Arial"/>
            </a:endParaRPr>
          </a:p>
          <a:p>
            <a:pPr>
              <a:lnSpc>
                <a:spcPct val="90000"/>
              </a:lnSpc>
              <a:spcBef>
                <a:spcPts val="1001"/>
              </a:spcBef>
              <a:buNone/>
              <a:tabLst>
                <a:tab algn="l" pos="0"/>
              </a:tabLst>
            </a:pP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highlight>
                  <a:srgbClr val="ffff00"/>
                </a:highlight>
                <a:latin typeface="Calibri"/>
                <a:ea typeface="Calibri"/>
              </a:rPr>
              <a:t>Reduce is always performed after Map.</a:t>
            </a:r>
            <a:endParaRPr b="0" lang="en-US" sz="2800" spc="-1" strike="noStrike">
              <a:solidFill>
                <a:srgbClr val="000000"/>
              </a:solidFill>
              <a:latin typeface="Arial"/>
            </a:endParaRPr>
          </a:p>
        </p:txBody>
      </p:sp>
      <p:sp>
        <p:nvSpPr>
          <p:cNvPr id="100" name="PlaceHolder 3"/>
          <p:cNvSpPr>
            <a:spLocks noGrp="1"/>
          </p:cNvSpPr>
          <p:nvPr>
            <p:ph type="dt" idx="16"/>
          </p:nvPr>
        </p:nvSpPr>
        <p:spPr>
          <a:xfrm>
            <a:off x="838080" y="6356520"/>
            <a:ext cx="274284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4/13/2021</a:t>
            </a:r>
            <a:endParaRPr b="0" lang="en-US" sz="1200" spc="-1" strike="noStrike">
              <a:latin typeface="Times New Roman"/>
            </a:endParaRPr>
          </a:p>
        </p:txBody>
      </p:sp>
      <p:sp>
        <p:nvSpPr>
          <p:cNvPr id="101" name="PlaceHolder 4"/>
          <p:cNvSpPr>
            <a:spLocks noGrp="1"/>
          </p:cNvSpPr>
          <p:nvPr>
            <p:ph type="ftr" idx="17"/>
          </p:nvPr>
        </p:nvSpPr>
        <p:spPr>
          <a:xfrm>
            <a:off x="4038480" y="6356520"/>
            <a:ext cx="411444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MapReduce: Simplified Data processing on Large Clusters</a:t>
            </a:r>
            <a:endParaRPr b="0" lang="en-US" sz="1200" spc="-1" strike="noStrike">
              <a:latin typeface="Times New Roman"/>
            </a:endParaRPr>
          </a:p>
        </p:txBody>
      </p:sp>
      <p:sp>
        <p:nvSpPr>
          <p:cNvPr id="102" name="PlaceHolder 5"/>
          <p:cNvSpPr>
            <a:spLocks noGrp="1"/>
          </p:cNvSpPr>
          <p:nvPr>
            <p:ph type="sldNum" idx="18"/>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FB91B78D-E3DD-4242-B85E-BF8B19404E10}" type="slidenum">
              <a:rPr b="0" lang="en-US" sz="1200" spc="-1" strike="noStrike">
                <a:solidFill>
                  <a:srgbClr val="888888"/>
                </a:solidFill>
                <a:latin typeface="Calibri"/>
                <a:ea typeface="Calibri"/>
              </a:rPr>
              <a:t>4</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tabLst>
                <a:tab algn="l" pos="0"/>
              </a:tabLst>
            </a:pPr>
            <a:r>
              <a:rPr b="0" lang="en-US" sz="4400" spc="-1" strike="noStrike">
                <a:solidFill>
                  <a:srgbClr val="000000"/>
                </a:solidFill>
                <a:latin typeface="Calibri"/>
                <a:ea typeface="Calibri"/>
              </a:rPr>
              <a:t>Programming Model</a:t>
            </a:r>
            <a:endParaRPr b="0" lang="en-US" sz="4400" spc="-1" strike="noStrike">
              <a:solidFill>
                <a:srgbClr val="000000"/>
              </a:solidFill>
              <a:latin typeface="Arial"/>
            </a:endParaRPr>
          </a:p>
        </p:txBody>
      </p:sp>
      <p:pic>
        <p:nvPicPr>
          <p:cNvPr id="104" name="Google Shape;126;p5" descr="Image result for mapreduce"/>
          <p:cNvPicPr/>
          <p:nvPr/>
        </p:nvPicPr>
        <p:blipFill>
          <a:blip r:embed="rId1"/>
          <a:srcRect l="0" t="0" r="0" b="19976"/>
          <a:stretch/>
        </p:blipFill>
        <p:spPr>
          <a:xfrm>
            <a:off x="2417400" y="1968840"/>
            <a:ext cx="7356960" cy="3252960"/>
          </a:xfrm>
          <a:prstGeom prst="rect">
            <a:avLst/>
          </a:prstGeom>
          <a:ln w="0">
            <a:noFill/>
          </a:ln>
        </p:spPr>
      </p:pic>
      <p:sp>
        <p:nvSpPr>
          <p:cNvPr id="105" name="PlaceHolder 2"/>
          <p:cNvSpPr>
            <a:spLocks noGrp="1"/>
          </p:cNvSpPr>
          <p:nvPr>
            <p:ph type="dt" idx="19"/>
          </p:nvPr>
        </p:nvSpPr>
        <p:spPr>
          <a:xfrm>
            <a:off x="838080" y="6356520"/>
            <a:ext cx="274284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4/13/2021</a:t>
            </a:r>
            <a:endParaRPr b="0" lang="en-US" sz="1200" spc="-1" strike="noStrike">
              <a:latin typeface="Times New Roman"/>
            </a:endParaRPr>
          </a:p>
        </p:txBody>
      </p:sp>
      <p:sp>
        <p:nvSpPr>
          <p:cNvPr id="106" name="PlaceHolder 3"/>
          <p:cNvSpPr>
            <a:spLocks noGrp="1"/>
          </p:cNvSpPr>
          <p:nvPr>
            <p:ph type="ftr" idx="20"/>
          </p:nvPr>
        </p:nvSpPr>
        <p:spPr>
          <a:xfrm>
            <a:off x="4038480" y="6356520"/>
            <a:ext cx="411444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MapReduce: Simplified Data processing on Large Clusters</a:t>
            </a:r>
            <a:endParaRPr b="0" lang="en-US" sz="1200" spc="-1" strike="noStrike">
              <a:latin typeface="Times New Roman"/>
            </a:endParaRPr>
          </a:p>
        </p:txBody>
      </p:sp>
      <p:sp>
        <p:nvSpPr>
          <p:cNvPr id="107" name="PlaceHolder 4"/>
          <p:cNvSpPr>
            <a:spLocks noGrp="1"/>
          </p:cNvSpPr>
          <p:nvPr>
            <p:ph type="sldNum" idx="21"/>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7703D477-3B57-4163-9F5D-07CBC69C057F}" type="slidenum">
              <a:rPr b="0" lang="en-US" sz="1200" spc="-1" strike="noStrike">
                <a:solidFill>
                  <a:srgbClr val="888888"/>
                </a:solidFill>
                <a:latin typeface="Calibri"/>
                <a:ea typeface="Calibri"/>
              </a:rPr>
              <a:t>5</a:t>
            </a:fld>
            <a:endParaRPr b="0" lang="en-US" sz="1200" spc="-1" strike="noStrike">
              <a:latin typeface="Times New Roman"/>
            </a:endParaRPr>
          </a:p>
        </p:txBody>
      </p:sp>
      <p:pic>
        <p:nvPicPr>
          <p:cNvPr id="108" name="Google Shape;130;p5" descr=""/>
          <p:cNvPicPr/>
          <p:nvPr/>
        </p:nvPicPr>
        <p:blipFill>
          <a:blip r:embed="rId2"/>
          <a:srcRect l="53407" t="53966" r="12769" b="39323"/>
          <a:stretch/>
        </p:blipFill>
        <p:spPr>
          <a:xfrm>
            <a:off x="3777120" y="5331600"/>
            <a:ext cx="4637880" cy="5734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tabLst>
                <a:tab algn="l" pos="0"/>
              </a:tabLst>
            </a:pPr>
            <a:r>
              <a:rPr b="0" lang="en-US" sz="4400" spc="-1" strike="noStrike">
                <a:solidFill>
                  <a:srgbClr val="000000"/>
                </a:solidFill>
                <a:latin typeface="Calibri"/>
                <a:ea typeface="Calibri"/>
              </a:rPr>
              <a:t>Example 1</a:t>
            </a:r>
            <a:br>
              <a:rPr sz="4400"/>
            </a:br>
            <a:r>
              <a:rPr b="0" lang="en-US" sz="4400" spc="-1" strike="noStrike">
                <a:solidFill>
                  <a:srgbClr val="000000"/>
                </a:solidFill>
                <a:latin typeface="Calibri"/>
                <a:ea typeface="Calibri"/>
              </a:rPr>
              <a:t>Word count</a:t>
            </a:r>
            <a:endParaRPr b="0" lang="en-US" sz="4400" spc="-1" strike="noStrike">
              <a:solidFill>
                <a:srgbClr val="000000"/>
              </a:solidFill>
              <a:latin typeface="Arial"/>
            </a:endParaRPr>
          </a:p>
        </p:txBody>
      </p:sp>
      <p:pic>
        <p:nvPicPr>
          <p:cNvPr id="110" name="Google Shape;136;p6" descr=""/>
          <p:cNvPicPr/>
          <p:nvPr/>
        </p:nvPicPr>
        <p:blipFill>
          <a:blip r:embed="rId1"/>
          <a:stretch/>
        </p:blipFill>
        <p:spPr>
          <a:xfrm>
            <a:off x="233280" y="1994760"/>
            <a:ext cx="6824520" cy="4340160"/>
          </a:xfrm>
          <a:prstGeom prst="rect">
            <a:avLst/>
          </a:prstGeom>
          <a:ln w="0">
            <a:noFill/>
          </a:ln>
        </p:spPr>
      </p:pic>
      <p:sp>
        <p:nvSpPr>
          <p:cNvPr id="111" name="PlaceHolder 2"/>
          <p:cNvSpPr>
            <a:spLocks noGrp="1"/>
          </p:cNvSpPr>
          <p:nvPr>
            <p:ph type="dt" idx="22"/>
          </p:nvPr>
        </p:nvSpPr>
        <p:spPr>
          <a:xfrm>
            <a:off x="838080" y="6356520"/>
            <a:ext cx="274284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4/13/2021</a:t>
            </a:r>
            <a:endParaRPr b="0" lang="en-US" sz="1200" spc="-1" strike="noStrike">
              <a:latin typeface="Times New Roman"/>
            </a:endParaRPr>
          </a:p>
        </p:txBody>
      </p:sp>
      <p:sp>
        <p:nvSpPr>
          <p:cNvPr id="112" name="PlaceHolder 3"/>
          <p:cNvSpPr>
            <a:spLocks noGrp="1"/>
          </p:cNvSpPr>
          <p:nvPr>
            <p:ph type="ftr" idx="23"/>
          </p:nvPr>
        </p:nvSpPr>
        <p:spPr>
          <a:xfrm>
            <a:off x="4038480" y="6356520"/>
            <a:ext cx="411444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MapReduce: Simplified Data processing on Large Clusters</a:t>
            </a:r>
            <a:endParaRPr b="0" lang="en-US" sz="1200" spc="-1" strike="noStrike">
              <a:latin typeface="Times New Roman"/>
            </a:endParaRPr>
          </a:p>
        </p:txBody>
      </p:sp>
      <p:sp>
        <p:nvSpPr>
          <p:cNvPr id="113" name="PlaceHolder 4"/>
          <p:cNvSpPr>
            <a:spLocks noGrp="1"/>
          </p:cNvSpPr>
          <p:nvPr>
            <p:ph type="sldNum" idx="24"/>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33DDDE95-A394-4320-8B26-36F17CBAE805}" type="slidenum">
              <a:rPr b="0" lang="en-US" sz="1200" spc="-1" strike="noStrike">
                <a:solidFill>
                  <a:srgbClr val="888888"/>
                </a:solidFill>
                <a:latin typeface="Calibri"/>
                <a:ea typeface="Calibri"/>
              </a:rPr>
              <a:t>6</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tabLst>
                <a:tab algn="l" pos="0"/>
              </a:tabLst>
            </a:pPr>
            <a:r>
              <a:rPr b="0" lang="en-US" sz="4400" spc="-1" strike="noStrike">
                <a:solidFill>
                  <a:srgbClr val="000000"/>
                </a:solidFill>
                <a:latin typeface="Calibri"/>
                <a:ea typeface="Calibri"/>
              </a:rPr>
              <a:t>More Examples</a:t>
            </a:r>
            <a:endParaRPr b="0" lang="en-US" sz="4400" spc="-1" strike="noStrike">
              <a:solidFill>
                <a:srgbClr val="000000"/>
              </a:solidFill>
              <a:latin typeface="Arial"/>
            </a:endParaRPr>
          </a:p>
        </p:txBody>
      </p:sp>
      <p:sp>
        <p:nvSpPr>
          <p:cNvPr id="115"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rgbClr val="000000"/>
                </a:solidFill>
                <a:latin typeface="Calibri"/>
                <a:ea typeface="Calibri"/>
              </a:rPr>
              <a:t>Distributed Grep</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ea typeface="Calibri"/>
              </a:rPr>
              <a:t>Count of URL Access Frequency</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ea typeface="Calibri"/>
              </a:rPr>
              <a:t>Distributed Sort</a:t>
            </a:r>
            <a:endParaRPr b="0" lang="en-US" sz="2800" spc="-1" strike="noStrike">
              <a:solidFill>
                <a:srgbClr val="000000"/>
              </a:solidFill>
              <a:latin typeface="Arial"/>
            </a:endParaRPr>
          </a:p>
        </p:txBody>
      </p:sp>
      <p:sp>
        <p:nvSpPr>
          <p:cNvPr id="116" name="PlaceHolder 3"/>
          <p:cNvSpPr>
            <a:spLocks noGrp="1"/>
          </p:cNvSpPr>
          <p:nvPr>
            <p:ph type="dt" idx="25"/>
          </p:nvPr>
        </p:nvSpPr>
        <p:spPr>
          <a:xfrm>
            <a:off x="838080" y="6356520"/>
            <a:ext cx="274284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4/13/2021</a:t>
            </a:r>
            <a:endParaRPr b="0" lang="en-US" sz="1200" spc="-1" strike="noStrike">
              <a:latin typeface="Times New Roman"/>
            </a:endParaRPr>
          </a:p>
        </p:txBody>
      </p:sp>
      <p:sp>
        <p:nvSpPr>
          <p:cNvPr id="117" name="PlaceHolder 4"/>
          <p:cNvSpPr>
            <a:spLocks noGrp="1"/>
          </p:cNvSpPr>
          <p:nvPr>
            <p:ph type="ftr" idx="26"/>
          </p:nvPr>
        </p:nvSpPr>
        <p:spPr>
          <a:xfrm>
            <a:off x="4038480" y="6356520"/>
            <a:ext cx="411444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MapReduce: Simplified Data processing on Large Clusters</a:t>
            </a:r>
            <a:endParaRPr b="0" lang="en-US" sz="1200" spc="-1" strike="noStrike">
              <a:latin typeface="Times New Roman"/>
            </a:endParaRPr>
          </a:p>
        </p:txBody>
      </p:sp>
      <p:sp>
        <p:nvSpPr>
          <p:cNvPr id="118" name="PlaceHolder 5"/>
          <p:cNvSpPr>
            <a:spLocks noGrp="1"/>
          </p:cNvSpPr>
          <p:nvPr>
            <p:ph type="sldNum" idx="27"/>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ED551D68-8E67-4C6B-983B-1029976E88A8}" type="slidenum">
              <a:rPr b="0" lang="en-US" sz="1200" spc="-1" strike="noStrike">
                <a:solidFill>
                  <a:srgbClr val="888888"/>
                </a:solidFill>
                <a:latin typeface="Calibri"/>
                <a:ea typeface="Calibri"/>
              </a:rPr>
              <a:t>7</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tabLst>
                <a:tab algn="l" pos="0"/>
              </a:tabLst>
            </a:pPr>
            <a:r>
              <a:rPr b="0" lang="en-US" sz="4400" spc="-1" strike="noStrike">
                <a:solidFill>
                  <a:srgbClr val="000000"/>
                </a:solidFill>
                <a:latin typeface="Calibri"/>
                <a:ea typeface="Calibri"/>
              </a:rPr>
              <a:t>Solution: Count of URL Access Frequency</a:t>
            </a:r>
            <a:endParaRPr b="0" lang="en-US" sz="4400" spc="-1" strike="noStrike">
              <a:solidFill>
                <a:srgbClr val="000000"/>
              </a:solidFill>
              <a:latin typeface="Arial"/>
            </a:endParaRPr>
          </a:p>
        </p:txBody>
      </p:sp>
      <p:sp>
        <p:nvSpPr>
          <p:cNvPr id="120"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rgbClr val="000000"/>
                </a:solidFill>
                <a:latin typeface="Calibri"/>
                <a:ea typeface="Calibri"/>
              </a:rPr>
              <a:t>Map: </a:t>
            </a:r>
            <a:endParaRPr b="0" lang="en-US" sz="2800" spc="-1" strike="noStrike">
              <a:solidFill>
                <a:srgbClr val="000000"/>
              </a:solidFill>
              <a:latin typeface="Arial"/>
            </a:endParaRPr>
          </a:p>
          <a:p>
            <a:pPr>
              <a:lnSpc>
                <a:spcPct val="90000"/>
              </a:lnSpc>
              <a:spcBef>
                <a:spcPts val="1001"/>
              </a:spcBef>
              <a:buNone/>
              <a:tabLst>
                <a:tab algn="l" pos="0"/>
              </a:tabLst>
            </a:pPr>
            <a:r>
              <a:rPr b="0" lang="en-US" sz="2800" spc="-1" strike="noStrike">
                <a:solidFill>
                  <a:srgbClr val="000000"/>
                </a:solidFill>
                <a:latin typeface="Calibri"/>
                <a:ea typeface="Calibri"/>
              </a:rPr>
              <a:t>Processes logs of web page requests</a:t>
            </a:r>
            <a:endParaRPr b="0" lang="en-US" sz="2800" spc="-1" strike="noStrike">
              <a:solidFill>
                <a:srgbClr val="000000"/>
              </a:solidFill>
              <a:latin typeface="Arial"/>
            </a:endParaRPr>
          </a:p>
          <a:p>
            <a:pPr>
              <a:lnSpc>
                <a:spcPct val="90000"/>
              </a:lnSpc>
              <a:spcBef>
                <a:spcPts val="1001"/>
              </a:spcBef>
              <a:buNone/>
              <a:tabLst>
                <a:tab algn="l" pos="0"/>
              </a:tabLst>
            </a:pPr>
            <a:r>
              <a:rPr b="0" lang="en-US" sz="2800" spc="-1" strike="noStrike">
                <a:solidFill>
                  <a:srgbClr val="000000"/>
                </a:solidFill>
                <a:latin typeface="Calibri"/>
                <a:ea typeface="Calibri"/>
              </a:rPr>
              <a:t>Output: Key/value pair (URL,1)</a:t>
            </a:r>
            <a:endParaRPr b="0" lang="en-US" sz="2800" spc="-1" strike="noStrike">
              <a:solidFill>
                <a:srgbClr val="000000"/>
              </a:solidFill>
              <a:latin typeface="Arial"/>
            </a:endParaRPr>
          </a:p>
          <a:p>
            <a:pPr>
              <a:lnSpc>
                <a:spcPct val="90000"/>
              </a:lnSpc>
              <a:spcBef>
                <a:spcPts val="1001"/>
              </a:spcBef>
              <a:buNone/>
              <a:tabLst>
                <a:tab algn="l" pos="0"/>
              </a:tabLst>
            </a:pP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Calibri"/>
              </a:rPr>
              <a:t>Reduce:</a:t>
            </a:r>
            <a:endParaRPr b="0" lang="en-US" sz="2800" spc="-1" strike="noStrike">
              <a:solidFill>
                <a:srgbClr val="000000"/>
              </a:solidFill>
              <a:latin typeface="Arial"/>
            </a:endParaRPr>
          </a:p>
          <a:p>
            <a:pPr>
              <a:lnSpc>
                <a:spcPct val="90000"/>
              </a:lnSpc>
              <a:spcBef>
                <a:spcPts val="1001"/>
              </a:spcBef>
              <a:buNone/>
              <a:tabLst>
                <a:tab algn="l" pos="0"/>
              </a:tabLst>
            </a:pPr>
            <a:r>
              <a:rPr b="0" lang="en-US" sz="2800" spc="-1" strike="noStrike">
                <a:solidFill>
                  <a:srgbClr val="000000"/>
                </a:solidFill>
                <a:latin typeface="Calibri"/>
                <a:ea typeface="Calibri"/>
              </a:rPr>
              <a:t>Adds together all values</a:t>
            </a:r>
            <a:endParaRPr b="0" lang="en-US" sz="2800" spc="-1" strike="noStrike">
              <a:solidFill>
                <a:srgbClr val="000000"/>
              </a:solidFill>
              <a:latin typeface="Arial"/>
            </a:endParaRPr>
          </a:p>
          <a:p>
            <a:pPr>
              <a:lnSpc>
                <a:spcPct val="90000"/>
              </a:lnSpc>
              <a:spcBef>
                <a:spcPts val="1001"/>
              </a:spcBef>
              <a:buNone/>
              <a:tabLst>
                <a:tab algn="l" pos="0"/>
              </a:tabLst>
            </a:pPr>
            <a:r>
              <a:rPr b="0" lang="en-US" sz="2800" spc="-1" strike="noStrike">
                <a:solidFill>
                  <a:srgbClr val="000000"/>
                </a:solidFill>
                <a:latin typeface="Calibri"/>
                <a:ea typeface="Calibri"/>
              </a:rPr>
              <a:t>Result (URL, total count) pairs</a:t>
            </a:r>
            <a:endParaRPr b="0" lang="en-US" sz="2800" spc="-1" strike="noStrike">
              <a:solidFill>
                <a:srgbClr val="000000"/>
              </a:solidFill>
              <a:latin typeface="Arial"/>
            </a:endParaRPr>
          </a:p>
        </p:txBody>
      </p:sp>
      <p:sp>
        <p:nvSpPr>
          <p:cNvPr id="121" name="PlaceHolder 3"/>
          <p:cNvSpPr>
            <a:spLocks noGrp="1"/>
          </p:cNvSpPr>
          <p:nvPr>
            <p:ph type="dt" idx="28"/>
          </p:nvPr>
        </p:nvSpPr>
        <p:spPr>
          <a:xfrm>
            <a:off x="838080" y="6356520"/>
            <a:ext cx="274284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4/13/2021</a:t>
            </a:r>
            <a:endParaRPr b="0" lang="en-US" sz="1200" spc="-1" strike="noStrike">
              <a:latin typeface="Times New Roman"/>
            </a:endParaRPr>
          </a:p>
        </p:txBody>
      </p:sp>
      <p:sp>
        <p:nvSpPr>
          <p:cNvPr id="122" name="PlaceHolder 4"/>
          <p:cNvSpPr>
            <a:spLocks noGrp="1"/>
          </p:cNvSpPr>
          <p:nvPr>
            <p:ph type="ftr" idx="29"/>
          </p:nvPr>
        </p:nvSpPr>
        <p:spPr>
          <a:xfrm>
            <a:off x="4038480" y="6356520"/>
            <a:ext cx="411444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MapReduce: Simplified Data processing on Large Clusters</a:t>
            </a:r>
            <a:endParaRPr b="0" lang="en-US" sz="1200" spc="-1" strike="noStrike">
              <a:latin typeface="Times New Roman"/>
            </a:endParaRPr>
          </a:p>
        </p:txBody>
      </p:sp>
      <p:sp>
        <p:nvSpPr>
          <p:cNvPr id="123" name="PlaceHolder 5"/>
          <p:cNvSpPr>
            <a:spLocks noGrp="1"/>
          </p:cNvSpPr>
          <p:nvPr>
            <p:ph type="sldNum" idx="30"/>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34259D68-B6C0-4D46-90FD-3A99CF73A1E4}" type="slidenum">
              <a:rPr b="0" lang="en-US" sz="1200" spc="-1" strike="noStrike">
                <a:solidFill>
                  <a:srgbClr val="888888"/>
                </a:solidFill>
                <a:latin typeface="Calibri"/>
                <a:ea typeface="Calibri"/>
              </a:rPr>
              <a:t>8</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tabLst>
                <a:tab algn="l" pos="0"/>
              </a:tabLst>
            </a:pPr>
            <a:r>
              <a:rPr b="0" lang="en-US" sz="4400" spc="-1" strike="noStrike">
                <a:solidFill>
                  <a:srgbClr val="000000"/>
                </a:solidFill>
                <a:latin typeface="Calibri"/>
                <a:ea typeface="Calibri"/>
              </a:rPr>
              <a:t>Implementation</a:t>
            </a:r>
            <a:endParaRPr b="0" lang="en-US" sz="4400" spc="-1" strike="noStrike">
              <a:solidFill>
                <a:srgbClr val="000000"/>
              </a:solidFill>
              <a:latin typeface="Arial"/>
            </a:endParaRPr>
          </a:p>
        </p:txBody>
      </p:sp>
      <p:sp>
        <p:nvSpPr>
          <p:cNvPr id="125" name="PlaceHolder 2"/>
          <p:cNvSpPr>
            <a:spLocks noGrp="1"/>
          </p:cNvSpPr>
          <p:nvPr>
            <p:ph/>
          </p:nvPr>
        </p:nvSpPr>
        <p:spPr>
          <a:xfrm>
            <a:off x="838080" y="1825560"/>
            <a:ext cx="10515240" cy="489852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rgbClr val="000000"/>
                </a:solidFill>
                <a:latin typeface="Calibri"/>
                <a:ea typeface="Calibri"/>
              </a:rPr>
              <a:t>The choice of the interface of MapReduce implementation is based on the environment available.</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ea typeface="Calibri"/>
              </a:rPr>
              <a:t>Google’s computing environment features: (2004)</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200" spc="-1" strike="noStrike">
                <a:solidFill>
                  <a:srgbClr val="000000"/>
                </a:solidFill>
                <a:latin typeface="Calibri"/>
                <a:ea typeface="Calibri"/>
              </a:rPr>
              <a:t>System is based on large clusters of commodity PCs connected together with switched Ethernet.</a:t>
            </a:r>
            <a:endParaRPr b="0" lang="en-US" sz="22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200" spc="-1" strike="noStrike">
                <a:solidFill>
                  <a:srgbClr val="000000"/>
                </a:solidFill>
                <a:latin typeface="Calibri"/>
                <a:ea typeface="Calibri"/>
              </a:rPr>
              <a:t>Machines are typically dual-processor x86 processors running Linux, with 2-4 GB of memory per machine.</a:t>
            </a:r>
            <a:endParaRPr b="0" lang="en-US" sz="22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200" spc="-1" strike="noStrike">
                <a:solidFill>
                  <a:srgbClr val="000000"/>
                </a:solidFill>
                <a:latin typeface="Calibri"/>
                <a:ea typeface="Calibri"/>
              </a:rPr>
              <a:t>A cluster consists of hundreds or thousands of machines</a:t>
            </a:r>
            <a:endParaRPr b="0" lang="en-US" sz="22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200" spc="-1" strike="noStrike">
                <a:solidFill>
                  <a:srgbClr val="000000"/>
                </a:solidFill>
                <a:latin typeface="Calibri"/>
                <a:ea typeface="Calibri"/>
              </a:rPr>
              <a:t>Storage is provided by inexpensive IDE disks attached directly to individual machines.</a:t>
            </a:r>
            <a:endParaRPr b="0" lang="en-US" sz="22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200" spc="-1" strike="noStrike">
                <a:solidFill>
                  <a:srgbClr val="000000"/>
                </a:solidFill>
                <a:latin typeface="Calibri"/>
                <a:ea typeface="Calibri"/>
              </a:rPr>
              <a:t>Users submit jobs to a scheduling system. Each job consists of a set of tasks, and is mapped by the scheduler to a set of available machines within a cluster.</a:t>
            </a:r>
            <a:endParaRPr b="0" lang="en-US" sz="2200" spc="-1" strike="noStrike">
              <a:solidFill>
                <a:srgbClr val="000000"/>
              </a:solidFill>
              <a:latin typeface="Arial"/>
            </a:endParaRPr>
          </a:p>
        </p:txBody>
      </p:sp>
      <p:sp>
        <p:nvSpPr>
          <p:cNvPr id="126" name="PlaceHolder 3"/>
          <p:cNvSpPr>
            <a:spLocks noGrp="1"/>
          </p:cNvSpPr>
          <p:nvPr>
            <p:ph type="dt" idx="31"/>
          </p:nvPr>
        </p:nvSpPr>
        <p:spPr>
          <a:xfrm>
            <a:off x="838080" y="6356520"/>
            <a:ext cx="274284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88888"/>
                </a:solidFill>
                <a:latin typeface="Calibri"/>
                <a:ea typeface="Calibri"/>
              </a:defRPr>
            </a:lvl1pPr>
          </a:lstStyle>
          <a:p>
            <a:pPr>
              <a:lnSpc>
                <a:spcPct val="100000"/>
              </a:lnSpc>
              <a:buNone/>
              <a:tabLst>
                <a:tab algn="l" pos="0"/>
              </a:tabLst>
            </a:pPr>
            <a:r>
              <a:rPr b="0" lang="en-US" sz="1200" spc="-1" strike="noStrike">
                <a:solidFill>
                  <a:srgbClr val="888888"/>
                </a:solidFill>
                <a:latin typeface="Calibri"/>
                <a:ea typeface="Calibri"/>
              </a:rPr>
              <a:t>4/13/2021</a:t>
            </a:r>
            <a:endParaRPr b="0" lang="en-US" sz="1200" spc="-1" strike="noStrike">
              <a:latin typeface="Times New Roman"/>
            </a:endParaRPr>
          </a:p>
        </p:txBody>
      </p:sp>
      <p:sp>
        <p:nvSpPr>
          <p:cNvPr id="127" name="PlaceHolder 4"/>
          <p:cNvSpPr>
            <a:spLocks noGrp="1"/>
          </p:cNvSpPr>
          <p:nvPr>
            <p:ph type="ftr" idx="32"/>
          </p:nvPr>
        </p:nvSpPr>
        <p:spPr>
          <a:xfrm>
            <a:off x="4038480" y="6356520"/>
            <a:ext cx="411444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MapReduce: Simplified Data processing on Large Clusters</a:t>
            </a:r>
            <a:endParaRPr b="0" lang="en-US" sz="1200" spc="-1" strike="noStrike">
              <a:latin typeface="Times New Roman"/>
            </a:endParaRPr>
          </a:p>
        </p:txBody>
      </p:sp>
      <p:sp>
        <p:nvSpPr>
          <p:cNvPr id="128" name="PlaceHolder 5"/>
          <p:cNvSpPr>
            <a:spLocks noGrp="1"/>
          </p:cNvSpPr>
          <p:nvPr>
            <p:ph type="sldNum" idx="33"/>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79E96D0C-2057-4D2F-B1C6-62F98187770B}" type="slidenum">
              <a:rPr b="0" lang="en-US" sz="1200" spc="-1" strike="noStrike">
                <a:solidFill>
                  <a:srgbClr val="888888"/>
                </a:solidFill>
                <a:latin typeface="Calibri"/>
                <a:ea typeface="Calibri"/>
              </a:rPr>
              <a:t>9</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TotalTime>
  <Application>LibreOffice/7.3.7.2$Linux_X86_64 LibreOffice_project/30$Build-2</Application>
  <AppVersion>15.0000</AppVersion>
  <Words>859</Words>
  <Paragraphs>144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2017-10-25T11:26:34Z</dcterms:created>
  <dc:creator>Hussein, Ahmed</dc:creator>
  <dc:description/>
  <dc:language>en-US</dc:language>
  <cp:lastModifiedBy/>
  <dcterms:modified xsi:type="dcterms:W3CDTF">2024-03-01T21:33:44Z</dcterms:modified>
  <cp:revision>2</cp:revision>
  <dc:subject/>
  <dc:title>MapReduce: Simplified Data Processing on Large Clusters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16</vt:i4>
  </property>
  <property fmtid="{D5CDD505-2E9C-101B-9397-08002B2CF9AE}" pid="3" name="PresentationFormat">
    <vt:lpwstr>Widescreen</vt:lpwstr>
  </property>
  <property fmtid="{D5CDD505-2E9C-101B-9397-08002B2CF9AE}" pid="4" name="Slides">
    <vt:i4>16</vt:i4>
  </property>
</Properties>
</file>