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0" r:id="rId3"/>
    <p:sldId id="283" r:id="rId4"/>
    <p:sldId id="282" r:id="rId5"/>
    <p:sldId id="294" r:id="rId6"/>
    <p:sldId id="284" r:id="rId7"/>
    <p:sldId id="291" r:id="rId8"/>
    <p:sldId id="262" r:id="rId9"/>
    <p:sldId id="288" r:id="rId10"/>
    <p:sldId id="287" r:id="rId11"/>
    <p:sldId id="295" r:id="rId12"/>
    <p:sldId id="289" r:id="rId13"/>
    <p:sldId id="292" r:id="rId14"/>
    <p:sldId id="286" r:id="rId15"/>
    <p:sldId id="290" r:id="rId16"/>
    <p:sldId id="293" r:id="rId17"/>
    <p:sldId id="269" r:id="rId18"/>
    <p:sldId id="296"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9" autoAdjust="0"/>
    <p:restoredTop sz="94660"/>
  </p:normalViewPr>
  <p:slideViewPr>
    <p:cSldViewPr snapToGrid="0">
      <p:cViewPr>
        <p:scale>
          <a:sx n="66" d="100"/>
          <a:sy n="66" d="100"/>
        </p:scale>
        <p:origin x="75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729C6-F107-4AEF-8C89-E9B6A5F88C3E}"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23D78-6D30-4993-B73F-9AC5A7834D16}" type="slidenum">
              <a:rPr lang="en-US" smtClean="0"/>
              <a:t>‹#›</a:t>
            </a:fld>
            <a:endParaRPr lang="en-US"/>
          </a:p>
        </p:txBody>
      </p:sp>
    </p:spTree>
    <p:extLst>
      <p:ext uri="{BB962C8B-B14F-4D97-AF65-F5344CB8AC3E}">
        <p14:creationId xmlns:p14="http://schemas.microsoft.com/office/powerpoint/2010/main" val="224945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071474c0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071474c0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334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071474c0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071474c0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2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071474c0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071474c0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15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071474c0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071474c0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7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071474c0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071474c0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21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071474c0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071474c0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rPr>
              <a:t>(Cases of all features used we got 0.09 </a:t>
            </a:r>
            <a:r>
              <a:rPr lang="en-US" sz="1200" dirty="0">
                <a:solidFill>
                  <a:schemeClr val="tx1"/>
                </a:solidFill>
                <a:effectLst/>
                <a:sym typeface="Segoe UI Emoji" panose="020B0502040204020203" pitchFamily="34" charset="0"/>
              </a:rPr>
              <a:t>🙂</a:t>
            </a:r>
            <a:r>
              <a:rPr lang="en-US" sz="1200" dirty="0">
                <a:solidFill>
                  <a:schemeClr val="tx1"/>
                </a:solidFill>
                <a:effectLst/>
              </a:rPr>
              <a:t>)</a:t>
            </a:r>
            <a:endParaRPr lang="en-US" sz="12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37101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071474c0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071474c0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rPr>
              <a:t>(Cases of all features used we got 0.09 </a:t>
            </a:r>
            <a:r>
              <a:rPr lang="en-US" sz="1200" dirty="0">
                <a:solidFill>
                  <a:schemeClr val="tx1"/>
                </a:solidFill>
                <a:effectLst/>
                <a:sym typeface="Segoe UI Emoji" panose="020B0502040204020203" pitchFamily="34" charset="0"/>
              </a:rPr>
              <a:t>🙂</a:t>
            </a:r>
            <a:r>
              <a:rPr lang="en-US" sz="1200" dirty="0">
                <a:solidFill>
                  <a:schemeClr val="tx1"/>
                </a:solidFill>
                <a:effectLst/>
              </a:rPr>
              <a:t>)</a:t>
            </a:r>
            <a:endParaRPr lang="en-US" sz="12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035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e012bf7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e012bf7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de012bf7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de012bf7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709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de012bf7f6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de012bf7f6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71474c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71474c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71474c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71474c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24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71474c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71474c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213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71474c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71474c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36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71474c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71474c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58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071474c0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071474c0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23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071474c0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071474c0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071474c0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071474c0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28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DB1A-27D9-E63F-275D-ED9CD7717F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DB2A8-B38A-8E6A-0FC5-47FDB50B7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FC8EF8-E26A-5F5B-906B-65A051476ABF}"/>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B5116716-32D5-1DD7-5C1E-4023AF893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2E962-CCB3-269B-D1E1-8F80FE7C709D}"/>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269481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6BA7-0A1E-F59E-E9E7-43010C69C7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20FD9-0D20-28C0-6A9C-25DF4261D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869C8-2A0E-1C1C-64B3-17A3D009D60D}"/>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19D1ED3B-68FD-5F90-BEB1-E0AFCB2FA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7F60C-5E07-C3AB-760C-3E719206B8CF}"/>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40756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F4D0B-B52C-7B2B-BBCD-5A4E244BA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82D4E-A678-247D-F874-ED5938F66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7044-3339-28BF-754E-06D073FE6EB5}"/>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F6647E4A-158E-6ADF-2491-C8E48ED96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02157-E941-A23E-49A2-C33277A77087}"/>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105687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09600" y="547200"/>
            <a:ext cx="10972800" cy="128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7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13"/>
          <p:cNvSpPr/>
          <p:nvPr/>
        </p:nvSpPr>
        <p:spPr>
          <a:xfrm rot="5400000">
            <a:off x="-435664" y="6288735"/>
            <a:ext cx="1361048" cy="692912"/>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60;p13"/>
          <p:cNvGrpSpPr/>
          <p:nvPr/>
        </p:nvGrpSpPr>
        <p:grpSpPr>
          <a:xfrm rot="10800000">
            <a:off x="-13" y="-13"/>
            <a:ext cx="1301607" cy="1325817"/>
            <a:chOff x="8135935" y="2091762"/>
            <a:chExt cx="973188" cy="972958"/>
          </a:xfrm>
        </p:grpSpPr>
        <p:sp>
          <p:nvSpPr>
            <p:cNvPr id="61" name="Google Shape;61;p13"/>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13"/>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3"/>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3"/>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3"/>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3"/>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3"/>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3"/>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13"/>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13"/>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3"/>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3"/>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3"/>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3"/>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3"/>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13"/>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3"/>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3"/>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13"/>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13"/>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13"/>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3"/>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3"/>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3"/>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13"/>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3"/>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13"/>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13"/>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13"/>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3"/>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3"/>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3"/>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13"/>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13"/>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3"/>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3"/>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3"/>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3"/>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3"/>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3"/>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3"/>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3"/>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13"/>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3"/>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3"/>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3"/>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 name="Google Shape;110;p13"/>
          <p:cNvSpPr/>
          <p:nvPr/>
        </p:nvSpPr>
        <p:spPr>
          <a:xfrm rot="-5400000">
            <a:off x="11164479" y="1088768"/>
            <a:ext cx="1361048" cy="692912"/>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09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09600" y="547200"/>
            <a:ext cx="10972800" cy="128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7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4"/>
          <p:cNvSpPr/>
          <p:nvPr/>
        </p:nvSpPr>
        <p:spPr>
          <a:xfrm rot="5400000">
            <a:off x="11508904" y="6139436"/>
            <a:ext cx="683473" cy="682445"/>
          </a:xfrm>
          <a:custGeom>
            <a:avLst/>
            <a:gdLst/>
            <a:ahLst/>
            <a:cxnLst/>
            <a:rect l="l" t="t" r="r" b="b"/>
            <a:pathLst>
              <a:path w="44584" h="44517" extrusionOk="0">
                <a:moveTo>
                  <a:pt x="0" y="0"/>
                </a:moveTo>
                <a:lnTo>
                  <a:pt x="0" y="44517"/>
                </a:lnTo>
                <a:lnTo>
                  <a:pt x="44584"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4"/>
          <p:cNvSpPr/>
          <p:nvPr/>
        </p:nvSpPr>
        <p:spPr>
          <a:xfrm rot="5400000">
            <a:off x="11509149" y="5456252"/>
            <a:ext cx="682983" cy="682445"/>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4"/>
          <p:cNvSpPr/>
          <p:nvPr/>
        </p:nvSpPr>
        <p:spPr>
          <a:xfrm>
            <a:off x="3" y="-2466"/>
            <a:ext cx="832443" cy="832443"/>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4"/>
          <p:cNvSpPr/>
          <p:nvPr/>
        </p:nvSpPr>
        <p:spPr>
          <a:xfrm rot="10800000">
            <a:off x="8128003" y="1"/>
            <a:ext cx="1361048" cy="692912"/>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7" name="Google Shape;117;p14"/>
          <p:cNvGrpSpPr/>
          <p:nvPr/>
        </p:nvGrpSpPr>
        <p:grpSpPr>
          <a:xfrm rot="5400000">
            <a:off x="-101613" y="5645888"/>
            <a:ext cx="1301607" cy="1325817"/>
            <a:chOff x="8135935" y="2091762"/>
            <a:chExt cx="973188" cy="972958"/>
          </a:xfrm>
        </p:grpSpPr>
        <p:sp>
          <p:nvSpPr>
            <p:cNvPr id="118" name="Google Shape;118;p14"/>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4"/>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4"/>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4"/>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4"/>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4"/>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4"/>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4"/>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4"/>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4"/>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4"/>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4"/>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4"/>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4"/>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4"/>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4"/>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4"/>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4"/>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4"/>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4"/>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4"/>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4"/>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4"/>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4"/>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4"/>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4"/>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4"/>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4"/>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4"/>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4"/>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4"/>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4"/>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4"/>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4"/>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4"/>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4"/>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4"/>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4"/>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4"/>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4"/>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4"/>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4"/>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4"/>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4"/>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4"/>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4"/>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4"/>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980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2BB6-98B0-53AA-1091-6468407D1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83CAE-1E89-EFAC-77C8-68273F90A3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E774-A361-F612-F46D-E8E3408D723D}"/>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CED5446F-0019-C895-EADA-969BE081C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5A08A-A767-8BC3-7564-2A038908AAF8}"/>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360654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51A9-FDD8-E99B-E627-7B2BE4425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B3C2F-D397-A642-D4E7-BA209FF73E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5FA89-9A49-9B15-8DD3-DCF87F7CFCBB}"/>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01988D79-E218-A9B3-074E-3508B7DD0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43C68-FAE8-A69D-7187-2D21A6B81D7B}"/>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135403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E583-A998-0966-5EB4-4CF561728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50DBC-14C0-372D-CDC9-23496A462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D2CCC-7641-5728-E8EA-1AA7F224B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B61E3-07E2-6C9B-9ECD-703BA4254B7F}"/>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6" name="Footer Placeholder 5">
            <a:extLst>
              <a:ext uri="{FF2B5EF4-FFF2-40B4-BE49-F238E27FC236}">
                <a16:creationId xmlns:a16="http://schemas.microsoft.com/office/drawing/2014/main" id="{11963E9C-AEC7-4D78-42B3-55FD2C59B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7944F-EDB1-0D2E-8721-6579A21CC58E}"/>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36688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F888-A480-581E-CD16-5E910C1B8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9126A5-E137-F2E3-4A2B-7A2FAC6F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58BFBE-7301-6127-022B-6ADA2E879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C4F9BD-AEB6-D2FF-2DB6-9ABFEBA83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B4962-0C82-C505-4867-F7E1247C0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A49AE-99D2-3777-A6A5-7FDBE6EA2CF7}"/>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8" name="Footer Placeholder 7">
            <a:extLst>
              <a:ext uri="{FF2B5EF4-FFF2-40B4-BE49-F238E27FC236}">
                <a16:creationId xmlns:a16="http://schemas.microsoft.com/office/drawing/2014/main" id="{C09F379D-90DB-00A6-4B02-44336079B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B9BEE5-00B2-F9AE-37AC-0F5E42026103}"/>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60629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4241-5C00-A11E-1EF2-EB457B8B4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C0F82-40E4-942E-E7F0-0EA651914E90}"/>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4" name="Footer Placeholder 3">
            <a:extLst>
              <a:ext uri="{FF2B5EF4-FFF2-40B4-BE49-F238E27FC236}">
                <a16:creationId xmlns:a16="http://schemas.microsoft.com/office/drawing/2014/main" id="{DAD7A92C-8769-C2EA-468A-268EDBF8D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03F6C-4C8A-6FD8-EC31-87D981890321}"/>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392920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285FD-A3CF-AE7F-0A21-47D4AC46B31F}"/>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3" name="Footer Placeholder 2">
            <a:extLst>
              <a:ext uri="{FF2B5EF4-FFF2-40B4-BE49-F238E27FC236}">
                <a16:creationId xmlns:a16="http://schemas.microsoft.com/office/drawing/2014/main" id="{59ACB38F-C09D-AC1A-4574-FC0EFC00F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B93AFA-533C-A6F9-2FC3-8FC836D3B262}"/>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170410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A625-6405-B86D-7081-A16B60B6A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90371-8D73-5C89-A2FF-CAF6B3E55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504072-2051-29E3-E5A9-3A7C67C77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3C19C-9850-A3B1-0D2E-D66647343941}"/>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6" name="Footer Placeholder 5">
            <a:extLst>
              <a:ext uri="{FF2B5EF4-FFF2-40B4-BE49-F238E27FC236}">
                <a16:creationId xmlns:a16="http://schemas.microsoft.com/office/drawing/2014/main" id="{39CB6BE4-C750-760A-25BA-A87C04EC1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5F4C1-C5C1-0B89-A19C-6D41CF2ACF8A}"/>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241746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64C3-00FF-59DA-3E41-C57AEB730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A0E07-6305-F0C3-F974-83E1DC480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64FE7-91E7-3E4D-B004-ABAD0543B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61AB2-CB56-B056-F28A-EA535868DA03}"/>
              </a:ext>
            </a:extLst>
          </p:cNvPr>
          <p:cNvSpPr>
            <a:spLocks noGrp="1"/>
          </p:cNvSpPr>
          <p:nvPr>
            <p:ph type="dt" sz="half" idx="10"/>
          </p:nvPr>
        </p:nvSpPr>
        <p:spPr/>
        <p:txBody>
          <a:bodyPr/>
          <a:lstStyle/>
          <a:p>
            <a:fld id="{888C5947-78CA-4B3A-AAB9-48BF5025CB20}" type="datetimeFigureOut">
              <a:rPr lang="en-US" smtClean="0"/>
              <a:t>5/10/2024</a:t>
            </a:fld>
            <a:endParaRPr lang="en-US"/>
          </a:p>
        </p:txBody>
      </p:sp>
      <p:sp>
        <p:nvSpPr>
          <p:cNvPr id="6" name="Footer Placeholder 5">
            <a:extLst>
              <a:ext uri="{FF2B5EF4-FFF2-40B4-BE49-F238E27FC236}">
                <a16:creationId xmlns:a16="http://schemas.microsoft.com/office/drawing/2014/main" id="{7D24CF05-0301-4924-DF0D-4DC9EA248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1D0E1-EC11-E9E3-421E-5AE952C8B861}"/>
              </a:ext>
            </a:extLst>
          </p:cNvPr>
          <p:cNvSpPr>
            <a:spLocks noGrp="1"/>
          </p:cNvSpPr>
          <p:nvPr>
            <p:ph type="sldNum" sz="quarter" idx="12"/>
          </p:nvPr>
        </p:nvSpPr>
        <p:spPr/>
        <p:txBody>
          <a:bodyPr/>
          <a:lstStyle/>
          <a:p>
            <a:fld id="{C339788C-C303-4E3D-B070-85177664D15A}" type="slidenum">
              <a:rPr lang="en-US" smtClean="0"/>
              <a:t>‹#›</a:t>
            </a:fld>
            <a:endParaRPr lang="en-US"/>
          </a:p>
        </p:txBody>
      </p:sp>
    </p:spTree>
    <p:extLst>
      <p:ext uri="{BB962C8B-B14F-4D97-AF65-F5344CB8AC3E}">
        <p14:creationId xmlns:p14="http://schemas.microsoft.com/office/powerpoint/2010/main" val="378046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87C27-B8FD-3804-87F5-8248EA104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DCAB8-9B66-07B1-3149-1A949511B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3B4C-2DBF-135D-4898-2CB8102F6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8C5947-78CA-4B3A-AAB9-48BF5025CB20}" type="datetimeFigureOut">
              <a:rPr lang="en-US" smtClean="0"/>
              <a:t>5/10/2024</a:t>
            </a:fld>
            <a:endParaRPr lang="en-US"/>
          </a:p>
        </p:txBody>
      </p:sp>
      <p:sp>
        <p:nvSpPr>
          <p:cNvPr id="5" name="Footer Placeholder 4">
            <a:extLst>
              <a:ext uri="{FF2B5EF4-FFF2-40B4-BE49-F238E27FC236}">
                <a16:creationId xmlns:a16="http://schemas.microsoft.com/office/drawing/2014/main" id="{162DC60C-E600-62F3-5A5B-D38371474F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1A2A75B-CD04-D1BC-455B-2ACF5A965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39788C-C303-4E3D-B070-85177664D15A}" type="slidenum">
              <a:rPr lang="en-US" smtClean="0"/>
              <a:t>‹#›</a:t>
            </a:fld>
            <a:endParaRPr lang="en-US"/>
          </a:p>
        </p:txBody>
      </p:sp>
    </p:spTree>
    <p:extLst>
      <p:ext uri="{BB962C8B-B14F-4D97-AF65-F5344CB8AC3E}">
        <p14:creationId xmlns:p14="http://schemas.microsoft.com/office/powerpoint/2010/main" val="265860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parisrohan/credit-score-classificatio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ctrTitle"/>
          </p:nvPr>
        </p:nvSpPr>
        <p:spPr>
          <a:xfrm>
            <a:off x="4053559" y="336005"/>
            <a:ext cx="8012122" cy="2554007"/>
          </a:xfrm>
          <a:prstGeom prst="rect">
            <a:avLst/>
          </a:prstGeom>
        </p:spPr>
        <p:txBody>
          <a:bodyPr spcFirstLastPara="1" vert="horz" wrap="square" lIns="121900" tIns="121900" rIns="121900" bIns="121900" rtlCol="0" anchor="ctr" anchorCtr="0">
            <a:noAutofit/>
          </a:bodyPr>
          <a:lstStyle/>
          <a:p>
            <a:pPr>
              <a:spcBef>
                <a:spcPts val="0"/>
              </a:spcBef>
            </a:pPr>
            <a:r>
              <a:rPr lang="en" sz="5400" dirty="0"/>
              <a:t>Credit Score</a:t>
            </a:r>
            <a:br>
              <a:rPr lang="en" sz="5400" dirty="0"/>
            </a:br>
            <a:r>
              <a:rPr lang="en" sz="5400" dirty="0"/>
              <a:t>Classification &amp; Analysis</a:t>
            </a:r>
            <a:endParaRPr sz="5400" dirty="0"/>
          </a:p>
        </p:txBody>
      </p:sp>
      <p:sp>
        <p:nvSpPr>
          <p:cNvPr id="180" name="Google Shape;180;p19"/>
          <p:cNvSpPr txBox="1">
            <a:spLocks noGrp="1"/>
          </p:cNvSpPr>
          <p:nvPr>
            <p:ph type="subTitle" idx="1"/>
          </p:nvPr>
        </p:nvSpPr>
        <p:spPr>
          <a:xfrm>
            <a:off x="4184157" y="3801933"/>
            <a:ext cx="3588924" cy="2323387"/>
          </a:xfrm>
          <a:prstGeom prst="rect">
            <a:avLst/>
          </a:prstGeom>
        </p:spPr>
        <p:txBody>
          <a:bodyPr spcFirstLastPara="1" vert="horz" wrap="square" lIns="121900" tIns="121900" rIns="121900" bIns="121900" rtlCol="0" anchor="t" anchorCtr="0">
            <a:noAutofit/>
          </a:bodyPr>
          <a:lstStyle/>
          <a:p>
            <a:pPr algn="l">
              <a:lnSpc>
                <a:spcPct val="200000"/>
              </a:lnSpc>
              <a:spcBef>
                <a:spcPts val="0"/>
              </a:spcBef>
            </a:pPr>
            <a:r>
              <a:rPr lang="en" sz="2800" b="1" dirty="0">
                <a:latin typeface="Rajdhani Medium"/>
                <a:ea typeface="Rajdhani Medium"/>
                <a:cs typeface="Rajdhani Medium"/>
                <a:sym typeface="Rajdhani Medium"/>
              </a:rPr>
              <a:t>Prepared By:</a:t>
            </a:r>
          </a:p>
          <a:p>
            <a:pPr marL="457200" indent="-457200" algn="l">
              <a:spcBef>
                <a:spcPts val="0"/>
              </a:spcBef>
              <a:buAutoNum type="arabicPeriod"/>
            </a:pP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Ahmed Hosny</a:t>
            </a:r>
          </a:p>
          <a:p>
            <a:pPr marL="457200" indent="-457200" algn="l">
              <a:spcBef>
                <a:spcPts val="0"/>
              </a:spcBef>
              <a:buFont typeface="Arial" panose="020B0604020202020204" pitchFamily="34" charset="0"/>
              <a:buAutoNum type="arabicPeriod"/>
            </a:pP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Ahmed Sabry</a:t>
            </a:r>
            <a:endParaRPr lang="en" dirty="0">
              <a:latin typeface="Rajdhani Medium"/>
              <a:ea typeface="Rajdhani Medium"/>
              <a:cs typeface="Rajdhani Medium"/>
              <a:sym typeface="Rajdhani Medium"/>
            </a:endParaRPr>
          </a:p>
          <a:p>
            <a:pPr marL="457200" lvl="0" indent="-457200" algn="l" rtl="0">
              <a:spcBef>
                <a:spcPts val="0"/>
              </a:spcBef>
              <a:spcAft>
                <a:spcPts val="0"/>
              </a:spcAft>
              <a:buFont typeface="+mj-lt"/>
              <a:buAutoNum type="arabicPeriod"/>
            </a:pP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Basma Elhoseny</a:t>
            </a:r>
          </a:p>
          <a:p>
            <a:pPr marL="457200" lvl="0" indent="-457200" algn="l" rtl="0">
              <a:spcBef>
                <a:spcPts val="0"/>
              </a:spcBef>
              <a:spcAft>
                <a:spcPts val="0"/>
              </a:spcAft>
              <a:buFont typeface="+mj-lt"/>
              <a:buAutoNum type="arabicPeriod"/>
            </a:pP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Zeinab </a:t>
            </a:r>
            <a:r>
              <a:rPr lang="en-US" sz="2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Moawad</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spcBef>
                <a:spcPts val="0"/>
              </a:spcBef>
            </a:pPr>
            <a:endParaRPr dirty="0">
              <a:latin typeface="Rajdhani Medium"/>
              <a:ea typeface="Rajdhani Medium"/>
              <a:cs typeface="Rajdhani Medium"/>
              <a:sym typeface="Rajdhani Medium"/>
            </a:endParaRPr>
          </a:p>
        </p:txBody>
      </p:sp>
      <p:grpSp>
        <p:nvGrpSpPr>
          <p:cNvPr id="181" name="Google Shape;181;p19"/>
          <p:cNvGrpSpPr/>
          <p:nvPr/>
        </p:nvGrpSpPr>
        <p:grpSpPr>
          <a:xfrm>
            <a:off x="316037" y="4"/>
            <a:ext cx="2159376" cy="2180589"/>
            <a:chOff x="-6019350" y="-1109166"/>
            <a:chExt cx="1016209" cy="1026192"/>
          </a:xfrm>
        </p:grpSpPr>
        <p:sp>
          <p:nvSpPr>
            <p:cNvPr id="182" name="Google Shape;182;p19"/>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3" name="Google Shape;183;p19"/>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4" name="Google Shape;184;p19"/>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
        <p:nvSpPr>
          <p:cNvPr id="185" name="Google Shape;185;p19"/>
          <p:cNvSpPr/>
          <p:nvPr/>
        </p:nvSpPr>
        <p:spPr>
          <a:xfrm rot="5400000">
            <a:off x="1166556" y="2932220"/>
            <a:ext cx="2323387" cy="2321561"/>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6" name="Google Shape;186;p19"/>
          <p:cNvSpPr/>
          <p:nvPr/>
        </p:nvSpPr>
        <p:spPr>
          <a:xfrm rot="5400000">
            <a:off x="-546640" y="3092888"/>
            <a:ext cx="2227063" cy="1133749"/>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7" name="Google Shape;187;p19"/>
          <p:cNvSpPr/>
          <p:nvPr/>
        </p:nvSpPr>
        <p:spPr>
          <a:xfrm rot="10800000">
            <a:off x="-5" y="5108210"/>
            <a:ext cx="2087855" cy="1751447"/>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88" name="Google Shape;188;p19"/>
          <p:cNvSpPr/>
          <p:nvPr/>
        </p:nvSpPr>
        <p:spPr>
          <a:xfrm rot="-5400000">
            <a:off x="2173552" y="1370990"/>
            <a:ext cx="2331827" cy="1187129"/>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 name="Google Shape;189;p19"/>
          <p:cNvSpPr/>
          <p:nvPr/>
        </p:nvSpPr>
        <p:spPr>
          <a:xfrm>
            <a:off x="1693735" y="3480546"/>
            <a:ext cx="642775" cy="642775"/>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 name="TextBox 3">
            <a:extLst>
              <a:ext uri="{FF2B5EF4-FFF2-40B4-BE49-F238E27FC236}">
                <a16:creationId xmlns:a16="http://schemas.microsoft.com/office/drawing/2014/main" id="{9C0A9DC5-269D-5ED6-653D-3C8B6F6EE9C6}"/>
              </a:ext>
            </a:extLst>
          </p:cNvPr>
          <p:cNvSpPr txBox="1"/>
          <p:nvPr/>
        </p:nvSpPr>
        <p:spPr>
          <a:xfrm>
            <a:off x="4610962" y="2368869"/>
            <a:ext cx="6931175" cy="551176"/>
          </a:xfrm>
          <a:prstGeom prst="rect">
            <a:avLst/>
          </a:prstGeom>
        </p:spPr>
        <p:txBody>
          <a:bodyPr spcFirstLastPara="1" vert="horz" wrap="square" lIns="121900" tIns="121900" rIns="121900" bIns="121900" rtlCol="0" anchor="ctr" anchorCtr="0">
            <a:noAutofit/>
          </a:bodyPr>
          <a:lstStyle>
            <a:lvl1pPr algn="ctr">
              <a:lnSpc>
                <a:spcPct val="90000"/>
              </a:lnSpc>
              <a:spcBef>
                <a:spcPts val="0"/>
              </a:spcBef>
              <a:buNone/>
              <a:defRPr sz="5400">
                <a:latin typeface="+mj-lt"/>
                <a:ea typeface="+mj-ea"/>
                <a:cs typeface="+mj-cs"/>
              </a:defRPr>
            </a:lvl1pPr>
          </a:lstStyle>
          <a:p>
            <a:r>
              <a:rPr lang="en-US" sz="2000" dirty="0"/>
              <a:t>CMP4011 Big Data and Cloud Computing</a:t>
            </a:r>
          </a:p>
        </p:txBody>
      </p:sp>
      <p:sp>
        <p:nvSpPr>
          <p:cNvPr id="5" name="Google Shape;180;p19">
            <a:extLst>
              <a:ext uri="{FF2B5EF4-FFF2-40B4-BE49-F238E27FC236}">
                <a16:creationId xmlns:a16="http://schemas.microsoft.com/office/drawing/2014/main" id="{42AF8E7D-27EB-35B4-3E87-45CB7D6DC967}"/>
              </a:ext>
            </a:extLst>
          </p:cNvPr>
          <p:cNvSpPr txBox="1">
            <a:spLocks/>
          </p:cNvSpPr>
          <p:nvPr/>
        </p:nvSpPr>
        <p:spPr>
          <a:xfrm>
            <a:off x="7807023" y="3967988"/>
            <a:ext cx="4134684" cy="1610611"/>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sz="2800" b="1" dirty="0">
                <a:latin typeface="Rajdhani Medium"/>
                <a:ea typeface="Rajdhani Medium"/>
                <a:cs typeface="Rajdhani Medium"/>
                <a:sym typeface="Rajdhani Medium"/>
              </a:rPr>
              <a:t>Under Supervision of:</a:t>
            </a:r>
            <a:endParaRPr lang="en-US" sz="2800" dirty="0">
              <a:latin typeface="Rajdhani Medium"/>
              <a:ea typeface="Rajdhani Medium"/>
              <a:cs typeface="Rajdhani Medium"/>
              <a:sym typeface="Rajdhani Medium"/>
            </a:endParaRPr>
          </a:p>
          <a:p>
            <a:pPr algn="l">
              <a:spcBef>
                <a:spcPts val="0"/>
              </a:spcBef>
            </a:pPr>
            <a:r>
              <a:rPr lang="en-US" dirty="0">
                <a:latin typeface="Rajdhani Medium"/>
                <a:ea typeface="Rajdhani Medium"/>
                <a:cs typeface="Rajdhani Medium"/>
                <a:sym typeface="Rajdhani Medium"/>
              </a:rPr>
              <a:t>Dr. Lydia Wahid</a:t>
            </a:r>
          </a:p>
          <a:p>
            <a:pPr algn="l">
              <a:spcBef>
                <a:spcPts val="0"/>
              </a:spcBef>
            </a:pPr>
            <a:r>
              <a:rPr lang="en-US" dirty="0">
                <a:latin typeface="Rajdhani Medium"/>
                <a:ea typeface="Rajdhani Medium"/>
                <a:cs typeface="Rajdhani Medium"/>
                <a:sym typeface="Rajdhani Medium"/>
              </a:rPr>
              <a:t>Eng. Omar Samir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2" name="Google Shape;179;p19">
            <a:extLst>
              <a:ext uri="{FF2B5EF4-FFF2-40B4-BE49-F238E27FC236}">
                <a16:creationId xmlns:a16="http://schemas.microsoft.com/office/drawing/2014/main" id="{3C77EB58-53B0-9FAD-4C63-2A32C5F50B07}"/>
              </a:ext>
            </a:extLst>
          </p:cNvPr>
          <p:cNvSpPr txBox="1">
            <a:spLocks/>
          </p:cNvSpPr>
          <p:nvPr/>
        </p:nvSpPr>
        <p:spPr>
          <a:xfrm>
            <a:off x="1527774" y="348814"/>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5. Insights (Business) </a:t>
            </a:r>
          </a:p>
        </p:txBody>
      </p:sp>
      <p:sp>
        <p:nvSpPr>
          <p:cNvPr id="4" name="TextBox 3">
            <a:extLst>
              <a:ext uri="{FF2B5EF4-FFF2-40B4-BE49-F238E27FC236}">
                <a16:creationId xmlns:a16="http://schemas.microsoft.com/office/drawing/2014/main" id="{8FC15FC7-B255-1921-B52D-9E75A37E833D}"/>
              </a:ext>
            </a:extLst>
          </p:cNvPr>
          <p:cNvSpPr txBox="1"/>
          <p:nvPr/>
        </p:nvSpPr>
        <p:spPr>
          <a:xfrm>
            <a:off x="299544" y="1270109"/>
            <a:ext cx="11592911" cy="5168146"/>
          </a:xfrm>
          <a:prstGeom prst="rect">
            <a:avLst/>
          </a:prstGeom>
          <a:noFill/>
        </p:spPr>
        <p:txBody>
          <a:bodyPr wrap="square">
            <a:spAutoFit/>
          </a:bodyPr>
          <a:lstStyle/>
          <a:p>
            <a:pPr marL="342900" marR="0" lvl="0" indent="-342900" rtl="0">
              <a:lnSpc>
                <a:spcPct val="115000"/>
              </a:lnSpc>
              <a:spcBef>
                <a:spcPts val="0"/>
              </a:spcBef>
              <a:spcAft>
                <a:spcPts val="0"/>
              </a:spcAft>
              <a:buFont typeface="Wingdings" panose="05000000000000000000" pitchFamily="2" charset="2"/>
              <a:buChar char=""/>
            </a:pPr>
            <a:r>
              <a:rPr lang="en-US" sz="2400" dirty="0">
                <a:effectLst/>
                <a:highlight>
                  <a:srgbClr val="FFFF00"/>
                </a:highlight>
                <a:ea typeface="Aptos" panose="020B0004020202020204" pitchFamily="34" charset="0"/>
                <a:cs typeface="Arial" panose="020B0604020202020204" pitchFamily="34" charset="0"/>
              </a:rPr>
              <a:t>Occupation</a:t>
            </a:r>
            <a:r>
              <a:rPr lang="en-US" sz="2400" dirty="0">
                <a:effectLst/>
                <a:ea typeface="Aptos" panose="020B0004020202020204" pitchFamily="34" charset="0"/>
                <a:cs typeface="Arial" panose="020B0604020202020204" pitchFamily="34" charset="0"/>
              </a:rPr>
              <a:t> &amp; Age aren’t and effective features for credit Score Classification [insight from EDA histogram]</a:t>
            </a:r>
          </a:p>
          <a:p>
            <a:pPr marL="342900" marR="0" lvl="0" indent="-342900">
              <a:lnSpc>
                <a:spcPct val="115000"/>
              </a:lnSpc>
              <a:spcBef>
                <a:spcPts val="0"/>
              </a:spcBef>
              <a:spcAft>
                <a:spcPts val="0"/>
              </a:spcAft>
              <a:buFont typeface="Wingdings" panose="05000000000000000000" pitchFamily="2" charset="2"/>
              <a:buChar char=""/>
            </a:pPr>
            <a:r>
              <a:rPr lang="en-US" sz="2400" dirty="0">
                <a:effectLst/>
                <a:ea typeface="Aptos" panose="020B0004020202020204" pitchFamily="34" charset="0"/>
                <a:cs typeface="Arial" panose="020B0604020202020204" pitchFamily="34" charset="0"/>
              </a:rPr>
              <a:t>Num of banks accounts &amp; credit cards are correlated together [Insight from EDA &amp; Features correlation matrix]</a:t>
            </a:r>
          </a:p>
          <a:p>
            <a:pPr marL="342900" marR="0" lvl="0" indent="-342900">
              <a:lnSpc>
                <a:spcPct val="115000"/>
              </a:lnSpc>
              <a:spcBef>
                <a:spcPts val="0"/>
              </a:spcBef>
              <a:spcAft>
                <a:spcPts val="0"/>
              </a:spcAft>
              <a:buFont typeface="Wingdings" panose="05000000000000000000" pitchFamily="2" charset="2"/>
              <a:buChar char=""/>
            </a:pPr>
            <a:r>
              <a:rPr lang="en-US" sz="2400" dirty="0">
                <a:effectLst/>
                <a:ea typeface="Aptos" panose="020B0004020202020204" pitchFamily="34" charset="0"/>
                <a:cs typeface="Arial" panose="020B0604020202020204" pitchFamily="34" charset="0"/>
              </a:rPr>
              <a:t>The customers of good credit score are mostly the ones with high delay from due date this might be due to the types of their payments which is thought to be high [Insight from EDA]</a:t>
            </a:r>
          </a:p>
          <a:p>
            <a:pPr marL="342900" marR="0" lvl="0" indent="-342900">
              <a:lnSpc>
                <a:spcPct val="115000"/>
              </a:lnSpc>
              <a:spcBef>
                <a:spcPts val="0"/>
              </a:spcBef>
              <a:spcAft>
                <a:spcPts val="0"/>
              </a:spcAft>
              <a:buFont typeface="Wingdings" panose="05000000000000000000" pitchFamily="2" charset="2"/>
              <a:buChar char=""/>
            </a:pPr>
            <a:r>
              <a:rPr lang="en-US" sz="2400" dirty="0">
                <a:effectLst/>
                <a:ea typeface="Aptos" panose="020B0004020202020204" pitchFamily="34" charset="0"/>
                <a:cs typeface="Arial" panose="020B0604020202020204" pitchFamily="34" charset="0"/>
              </a:rPr>
              <a:t>The most important feature in the credit score decision is the outstanding debt, giving loan to a customer who has a many outstanding loans is risky </a:t>
            </a:r>
            <a:r>
              <a:rPr lang="en-US" sz="2400" dirty="0">
                <a:effectLst/>
                <a:ea typeface="Aptos" panose="020B0004020202020204" pitchFamily="34" charset="0"/>
                <a:cs typeface="Segoe UI Emoji" panose="020B0502040204020203" pitchFamily="34" charset="0"/>
              </a:rPr>
              <a:t>😃 </a:t>
            </a:r>
            <a:r>
              <a:rPr lang="en-US" sz="2400" dirty="0">
                <a:effectLst/>
                <a:ea typeface="Aptos" panose="020B0004020202020204" pitchFamily="34" charset="0"/>
                <a:cs typeface="Arial" panose="020B0604020202020204" pitchFamily="34" charset="0"/>
              </a:rPr>
              <a:t>[insight from important feature diagram of random forest]</a:t>
            </a:r>
          </a:p>
          <a:p>
            <a:pPr marL="342900" marR="0" lvl="0" indent="-342900">
              <a:lnSpc>
                <a:spcPct val="115000"/>
              </a:lnSpc>
              <a:spcBef>
                <a:spcPts val="0"/>
              </a:spcBef>
              <a:spcAft>
                <a:spcPts val="1000"/>
              </a:spcAft>
              <a:buFont typeface="Wingdings" panose="05000000000000000000" pitchFamily="2" charset="2"/>
              <a:buChar char=""/>
            </a:pPr>
            <a:r>
              <a:rPr lang="en-US" sz="2400" dirty="0">
                <a:effectLst/>
                <a:ea typeface="Aptos" panose="020B0004020202020204" pitchFamily="34" charset="0"/>
                <a:cs typeface="Arial" panose="020B0604020202020204" pitchFamily="34" charset="0"/>
              </a:rPr>
              <a:t>The Bank should know the following important features that affect the credit score classification.</a:t>
            </a:r>
          </a:p>
        </p:txBody>
      </p:sp>
    </p:spTree>
    <p:extLst>
      <p:ext uri="{BB962C8B-B14F-4D97-AF65-F5344CB8AC3E}">
        <p14:creationId xmlns:p14="http://schemas.microsoft.com/office/powerpoint/2010/main" val="386337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2" name="Google Shape;179;p19">
            <a:extLst>
              <a:ext uri="{FF2B5EF4-FFF2-40B4-BE49-F238E27FC236}">
                <a16:creationId xmlns:a16="http://schemas.microsoft.com/office/drawing/2014/main" id="{3C77EB58-53B0-9FAD-4C63-2A32C5F50B07}"/>
              </a:ext>
            </a:extLst>
          </p:cNvPr>
          <p:cNvSpPr txBox="1">
            <a:spLocks/>
          </p:cNvSpPr>
          <p:nvPr/>
        </p:nvSpPr>
        <p:spPr>
          <a:xfrm>
            <a:off x="1527774" y="348814"/>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5. Insights (Business) </a:t>
            </a:r>
          </a:p>
        </p:txBody>
      </p:sp>
      <p:pic>
        <p:nvPicPr>
          <p:cNvPr id="3" name="Picture 2" descr="A graph of a number of blue and white bars&#10;&#10;Description automatically generated">
            <a:extLst>
              <a:ext uri="{FF2B5EF4-FFF2-40B4-BE49-F238E27FC236}">
                <a16:creationId xmlns:a16="http://schemas.microsoft.com/office/drawing/2014/main" id="{5D52E270-BEBD-230F-2438-E2FB7F3C3D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713" y="1314455"/>
            <a:ext cx="7598573" cy="5194731"/>
          </a:xfrm>
          <a:prstGeom prst="rect">
            <a:avLst/>
          </a:prstGeom>
          <a:noFill/>
          <a:ln>
            <a:noFill/>
          </a:ln>
        </p:spPr>
      </p:pic>
    </p:spTree>
    <p:extLst>
      <p:ext uri="{BB962C8B-B14F-4D97-AF65-F5344CB8AC3E}">
        <p14:creationId xmlns:p14="http://schemas.microsoft.com/office/powerpoint/2010/main" val="201015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2" name="Google Shape;179;p19">
            <a:extLst>
              <a:ext uri="{FF2B5EF4-FFF2-40B4-BE49-F238E27FC236}">
                <a16:creationId xmlns:a16="http://schemas.microsoft.com/office/drawing/2014/main" id="{3C77EB58-53B0-9FAD-4C63-2A32C5F50B07}"/>
              </a:ext>
            </a:extLst>
          </p:cNvPr>
          <p:cNvSpPr txBox="1">
            <a:spLocks/>
          </p:cNvSpPr>
          <p:nvPr/>
        </p:nvSpPr>
        <p:spPr>
          <a:xfrm>
            <a:off x="1548795" y="327793"/>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6. Predictive Analysis</a:t>
            </a:r>
          </a:p>
        </p:txBody>
      </p:sp>
      <p:graphicFrame>
        <p:nvGraphicFramePr>
          <p:cNvPr id="3" name="Table 2">
            <a:extLst>
              <a:ext uri="{FF2B5EF4-FFF2-40B4-BE49-F238E27FC236}">
                <a16:creationId xmlns:a16="http://schemas.microsoft.com/office/drawing/2014/main" id="{51AB5195-0952-1B83-9510-2A46045516DA}"/>
              </a:ext>
            </a:extLst>
          </p:cNvPr>
          <p:cNvGraphicFramePr>
            <a:graphicFrameLocks noGrp="1"/>
          </p:cNvGraphicFramePr>
          <p:nvPr>
            <p:extLst>
              <p:ext uri="{D42A27DB-BD31-4B8C-83A1-F6EECF244321}">
                <p14:modId xmlns:p14="http://schemas.microsoft.com/office/powerpoint/2010/main" val="2288163820"/>
              </p:ext>
            </p:extLst>
          </p:nvPr>
        </p:nvGraphicFramePr>
        <p:xfrm>
          <a:off x="966952" y="1481959"/>
          <a:ext cx="10741571" cy="4761183"/>
        </p:xfrm>
        <a:graphic>
          <a:graphicData uri="http://schemas.openxmlformats.org/drawingml/2006/table">
            <a:tbl>
              <a:tblPr bandRow="1">
                <a:tableStyleId>{68D230F3-CF80-4859-8CE7-A43EE81993B5}</a:tableStyleId>
              </a:tblPr>
              <a:tblGrid>
                <a:gridCol w="1607752">
                  <a:extLst>
                    <a:ext uri="{9D8B030D-6E8A-4147-A177-3AD203B41FA5}">
                      <a16:colId xmlns:a16="http://schemas.microsoft.com/office/drawing/2014/main" val="3674612154"/>
                    </a:ext>
                  </a:extLst>
                </a:gridCol>
                <a:gridCol w="3044274">
                  <a:extLst>
                    <a:ext uri="{9D8B030D-6E8A-4147-A177-3AD203B41FA5}">
                      <a16:colId xmlns:a16="http://schemas.microsoft.com/office/drawing/2014/main" val="473659915"/>
                    </a:ext>
                  </a:extLst>
                </a:gridCol>
                <a:gridCol w="3044274">
                  <a:extLst>
                    <a:ext uri="{9D8B030D-6E8A-4147-A177-3AD203B41FA5}">
                      <a16:colId xmlns:a16="http://schemas.microsoft.com/office/drawing/2014/main" val="3508095624"/>
                    </a:ext>
                  </a:extLst>
                </a:gridCol>
                <a:gridCol w="3045271">
                  <a:extLst>
                    <a:ext uri="{9D8B030D-6E8A-4147-A177-3AD203B41FA5}">
                      <a16:colId xmlns:a16="http://schemas.microsoft.com/office/drawing/2014/main" val="26992970"/>
                    </a:ext>
                  </a:extLst>
                </a:gridCol>
              </a:tblGrid>
              <a:tr h="358493">
                <a:tc>
                  <a:txBody>
                    <a:bodyPr/>
                    <a:lstStyle/>
                    <a:p>
                      <a:pPr marL="0" marR="0" algn="ctr">
                        <a:lnSpc>
                          <a:spcPct val="115000"/>
                        </a:lnSpc>
                        <a:spcBef>
                          <a:spcPts val="0"/>
                        </a:spcBef>
                        <a:spcAft>
                          <a:spcPts val="1000"/>
                        </a:spcAft>
                      </a:pPr>
                      <a:r>
                        <a:rPr lang="en-US" sz="2000" b="1" kern="100" dirty="0">
                          <a:effectLst/>
                        </a:rPr>
                        <a:t>Metric</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b="1" kern="100">
                          <a:effectLst/>
                        </a:rPr>
                        <a:t>SVM</a:t>
                      </a:r>
                      <a:endParaRPr lang="en-US" sz="20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b="1" kern="100" dirty="0">
                          <a:effectLst/>
                        </a:rPr>
                        <a:t>Random Forest</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b="1" kern="100" dirty="0" err="1">
                          <a:effectLst/>
                        </a:rPr>
                        <a:t>XgBoost</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92323972"/>
                  </a:ext>
                </a:extLst>
              </a:tr>
              <a:tr h="358493">
                <a:tc gridSpan="4">
                  <a:txBody>
                    <a:bodyPr/>
                    <a:lstStyle/>
                    <a:p>
                      <a:pPr marL="0" marR="0" algn="ctr">
                        <a:lnSpc>
                          <a:spcPct val="115000"/>
                        </a:lnSpc>
                        <a:spcBef>
                          <a:spcPts val="0"/>
                        </a:spcBef>
                        <a:spcAft>
                          <a:spcPts val="0"/>
                        </a:spcAft>
                      </a:pPr>
                      <a:r>
                        <a:rPr lang="en-US" sz="2000" b="1" kern="100" dirty="0">
                          <a:effectLst/>
                        </a:rPr>
                        <a:t>Train</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9738836"/>
                  </a:ext>
                </a:extLst>
              </a:tr>
              <a:tr h="495522">
                <a:tc>
                  <a:txBody>
                    <a:bodyPr/>
                    <a:lstStyle/>
                    <a:p>
                      <a:pPr marL="0" marR="0" algn="ctr">
                        <a:lnSpc>
                          <a:spcPct val="115000"/>
                        </a:lnSpc>
                        <a:spcBef>
                          <a:spcPts val="0"/>
                        </a:spcBef>
                        <a:spcAft>
                          <a:spcPts val="1000"/>
                        </a:spcAft>
                      </a:pPr>
                      <a:r>
                        <a:rPr lang="en-US" sz="2000" b="1" kern="100" dirty="0">
                          <a:effectLst/>
                        </a:rPr>
                        <a:t>Accuracy</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0.787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76971814"/>
                  </a:ext>
                </a:extLst>
              </a:tr>
              <a:tr h="425904">
                <a:tc>
                  <a:txBody>
                    <a:bodyPr/>
                    <a:lstStyle/>
                    <a:p>
                      <a:pPr marL="0" marR="0" algn="ctr">
                        <a:lnSpc>
                          <a:spcPct val="115000"/>
                        </a:lnSpc>
                        <a:spcBef>
                          <a:spcPts val="0"/>
                        </a:spcBef>
                        <a:spcAft>
                          <a:spcPts val="1000"/>
                        </a:spcAft>
                      </a:pPr>
                      <a:r>
                        <a:rPr lang="en-US" sz="2000" b="1" kern="100" dirty="0">
                          <a:effectLst/>
                        </a:rPr>
                        <a:t>Recall</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0.758 0.777 0.802</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dirty="0">
                          <a:effectLst/>
                        </a:rPr>
                        <a:t>1.0 1.0 1.0</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1.0 1.0 1.0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0656460"/>
                  </a:ext>
                </a:extLst>
              </a:tr>
              <a:tr h="495522">
                <a:tc>
                  <a:txBody>
                    <a:bodyPr/>
                    <a:lstStyle/>
                    <a:p>
                      <a:pPr marL="0" marR="0" algn="ctr">
                        <a:lnSpc>
                          <a:spcPct val="115000"/>
                        </a:lnSpc>
                        <a:spcBef>
                          <a:spcPts val="0"/>
                        </a:spcBef>
                        <a:spcAft>
                          <a:spcPts val="1000"/>
                        </a:spcAft>
                      </a:pPr>
                      <a:r>
                        <a:rPr lang="en-US" sz="2000" b="1" kern="100" dirty="0">
                          <a:effectLst/>
                        </a:rPr>
                        <a:t>Precision</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0.679 0.797 0.823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1.0 1.0 1.0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1.0 1.0 1.0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779397"/>
                  </a:ext>
                </a:extLst>
              </a:tr>
              <a:tr h="425904">
                <a:tc>
                  <a:txBody>
                    <a:bodyPr/>
                    <a:lstStyle/>
                    <a:p>
                      <a:pPr marL="0" marR="0" algn="ctr">
                        <a:lnSpc>
                          <a:spcPct val="115000"/>
                        </a:lnSpc>
                        <a:spcBef>
                          <a:spcPts val="0"/>
                        </a:spcBef>
                        <a:spcAft>
                          <a:spcPts val="1000"/>
                        </a:spcAft>
                      </a:pPr>
                      <a:r>
                        <a:rPr lang="en-US" sz="2000" b="1" kern="100" dirty="0">
                          <a:effectLst/>
                        </a:rPr>
                        <a:t>F1-score</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0.716 0.789 0.812</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1.0 1.0 1.0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1.0 1.0 1.0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91802662"/>
                  </a:ext>
                </a:extLst>
              </a:tr>
              <a:tr h="358493">
                <a:tc gridSpan="4">
                  <a:txBody>
                    <a:bodyPr/>
                    <a:lstStyle/>
                    <a:p>
                      <a:pPr marL="0" marR="0" algn="ctr">
                        <a:lnSpc>
                          <a:spcPct val="115000"/>
                        </a:lnSpc>
                        <a:spcBef>
                          <a:spcPts val="0"/>
                        </a:spcBef>
                        <a:spcAft>
                          <a:spcPts val="0"/>
                        </a:spcAft>
                      </a:pPr>
                      <a:r>
                        <a:rPr lang="en-US" sz="2000" b="1" kern="100" dirty="0">
                          <a:effectLst/>
                        </a:rPr>
                        <a:t>Test</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6520605"/>
                  </a:ext>
                </a:extLst>
              </a:tr>
              <a:tr h="495522">
                <a:tc>
                  <a:txBody>
                    <a:bodyPr/>
                    <a:lstStyle/>
                    <a:p>
                      <a:pPr marL="0" marR="0" algn="ctr">
                        <a:lnSpc>
                          <a:spcPct val="115000"/>
                        </a:lnSpc>
                        <a:spcBef>
                          <a:spcPts val="0"/>
                        </a:spcBef>
                        <a:spcAft>
                          <a:spcPts val="1000"/>
                        </a:spcAft>
                      </a:pPr>
                      <a:r>
                        <a:rPr lang="en-US" sz="2000" b="1" kern="100" dirty="0">
                          <a:effectLst/>
                        </a:rPr>
                        <a:t>Accuracy</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0.7546</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2000" kern="100">
                          <a:effectLst/>
                        </a:rPr>
                        <a:t>0.804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0.791</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56206854"/>
                  </a:ext>
                </a:extLst>
              </a:tr>
              <a:tr h="425904">
                <a:tc>
                  <a:txBody>
                    <a:bodyPr/>
                    <a:lstStyle/>
                    <a:p>
                      <a:pPr marL="0" marR="0" algn="ctr">
                        <a:lnSpc>
                          <a:spcPct val="115000"/>
                        </a:lnSpc>
                        <a:spcBef>
                          <a:spcPts val="0"/>
                        </a:spcBef>
                        <a:spcAft>
                          <a:spcPts val="1000"/>
                        </a:spcAft>
                      </a:pPr>
                      <a:r>
                        <a:rPr lang="en-US" sz="2000" b="1" kern="100" dirty="0">
                          <a:effectLst/>
                        </a:rPr>
                        <a:t>Recall</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0.710 0.743  0.777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0.758 0.835  0.802</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0.738 0.803 0.803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20816965"/>
                  </a:ext>
                </a:extLst>
              </a:tr>
              <a:tr h="495522">
                <a:tc>
                  <a:txBody>
                    <a:bodyPr/>
                    <a:lstStyle/>
                    <a:p>
                      <a:pPr marL="0" marR="0" algn="ctr">
                        <a:lnSpc>
                          <a:spcPct val="115000"/>
                        </a:lnSpc>
                        <a:spcBef>
                          <a:spcPts val="0"/>
                        </a:spcBef>
                        <a:spcAft>
                          <a:spcPts val="1000"/>
                        </a:spcAft>
                      </a:pPr>
                      <a:r>
                        <a:rPr lang="en-US" sz="2000" b="1" kern="100" dirty="0">
                          <a:effectLst/>
                        </a:rPr>
                        <a:t>Precision</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0.641 0.772 0.790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0.775 0.786 0.825</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0.767 0.783 0.803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06210176"/>
                  </a:ext>
                </a:extLst>
              </a:tr>
              <a:tr h="425904">
                <a:tc>
                  <a:txBody>
                    <a:bodyPr/>
                    <a:lstStyle/>
                    <a:p>
                      <a:pPr marL="0" marR="0" algn="ctr">
                        <a:lnSpc>
                          <a:spcPct val="115000"/>
                        </a:lnSpc>
                        <a:spcBef>
                          <a:spcPts val="0"/>
                        </a:spcBef>
                        <a:spcAft>
                          <a:spcPts val="1000"/>
                        </a:spcAft>
                      </a:pPr>
                      <a:r>
                        <a:rPr lang="en-US" sz="2000" b="1" kern="100" dirty="0">
                          <a:effectLst/>
                        </a:rPr>
                        <a:t>F1-score</a:t>
                      </a:r>
                      <a:endParaRPr lang="en-US" sz="20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0.674 0.757 0.783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a:effectLst/>
                        </a:rPr>
                        <a:t>0.766 0.810 0.813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1000"/>
                        </a:spcAft>
                      </a:pPr>
                      <a:r>
                        <a:rPr lang="en-US" sz="2000" kern="100" dirty="0">
                          <a:effectLst/>
                        </a:rPr>
                        <a:t>0.752 0.793 0.803</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75710738"/>
                  </a:ext>
                </a:extLst>
              </a:tr>
            </a:tbl>
          </a:graphicData>
        </a:graphic>
      </p:graphicFrame>
    </p:spTree>
    <p:extLst>
      <p:ext uri="{BB962C8B-B14F-4D97-AF65-F5344CB8AC3E}">
        <p14:creationId xmlns:p14="http://schemas.microsoft.com/office/powerpoint/2010/main" val="117887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2" name="Google Shape;179;p19">
            <a:extLst>
              <a:ext uri="{FF2B5EF4-FFF2-40B4-BE49-F238E27FC236}">
                <a16:creationId xmlns:a16="http://schemas.microsoft.com/office/drawing/2014/main" id="{3C77EB58-53B0-9FAD-4C63-2A32C5F50B07}"/>
              </a:ext>
            </a:extLst>
          </p:cNvPr>
          <p:cNvSpPr txBox="1">
            <a:spLocks/>
          </p:cNvSpPr>
          <p:nvPr/>
        </p:nvSpPr>
        <p:spPr>
          <a:xfrm>
            <a:off x="1548795" y="-47076"/>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6. Predictive Analysis</a:t>
            </a:r>
          </a:p>
        </p:txBody>
      </p:sp>
      <p:sp>
        <p:nvSpPr>
          <p:cNvPr id="7" name="TextBox 6">
            <a:extLst>
              <a:ext uri="{FF2B5EF4-FFF2-40B4-BE49-F238E27FC236}">
                <a16:creationId xmlns:a16="http://schemas.microsoft.com/office/drawing/2014/main" id="{804248E9-DE9B-2834-7282-5C9F08568884}"/>
              </a:ext>
            </a:extLst>
          </p:cNvPr>
          <p:cNvSpPr txBox="1"/>
          <p:nvPr/>
        </p:nvSpPr>
        <p:spPr>
          <a:xfrm>
            <a:off x="290708" y="643386"/>
            <a:ext cx="11610583" cy="461665"/>
          </a:xfrm>
          <a:prstGeom prst="rect">
            <a:avLst/>
          </a:prstGeom>
          <a:noFill/>
        </p:spPr>
        <p:txBody>
          <a:bodyPr wrap="square">
            <a:spAutoFit/>
          </a:bodyPr>
          <a:lstStyle/>
          <a:p>
            <a:pPr lvl="1" algn="ctr"/>
            <a:r>
              <a:rPr lang="en-US" sz="2400" kern="0" dirty="0">
                <a:latin typeface="+mj-lt"/>
                <a:ea typeface="Aptos" panose="020B0004020202020204" pitchFamily="34" charset="0"/>
                <a:cs typeface="Arial" panose="020B0604020202020204" pitchFamily="34" charset="0"/>
              </a:rPr>
              <a:t>Feature Importance Graph </a:t>
            </a:r>
            <a:r>
              <a:rPr lang="en-US" sz="2400" kern="0" dirty="0">
                <a:effectLst/>
                <a:latin typeface="+mj-lt"/>
                <a:ea typeface="Aptos" panose="020B0004020202020204" pitchFamily="34" charset="0"/>
                <a:cs typeface="Arial" panose="020B0604020202020204" pitchFamily="34" charset="0"/>
              </a:rPr>
              <a:t>Obtained From Random Forest</a:t>
            </a:r>
            <a:endParaRPr lang="en-US" sz="2800" dirty="0">
              <a:latin typeface="+mj-lt"/>
            </a:endParaRPr>
          </a:p>
        </p:txBody>
      </p:sp>
      <p:pic>
        <p:nvPicPr>
          <p:cNvPr id="3" name="Picture 2" descr="A graph of a number of blue and white bars&#10;&#10;Description automatically generated">
            <a:extLst>
              <a:ext uri="{FF2B5EF4-FFF2-40B4-BE49-F238E27FC236}">
                <a16:creationId xmlns:a16="http://schemas.microsoft.com/office/drawing/2014/main" id="{B07DB236-682C-3704-CA68-90ABBBC2DD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3989" y="1303945"/>
            <a:ext cx="7598573" cy="5194731"/>
          </a:xfrm>
          <a:prstGeom prst="rect">
            <a:avLst/>
          </a:prstGeom>
          <a:noFill/>
          <a:ln>
            <a:noFill/>
          </a:ln>
        </p:spPr>
      </p:pic>
    </p:spTree>
    <p:extLst>
      <p:ext uri="{BB962C8B-B14F-4D97-AF65-F5344CB8AC3E}">
        <p14:creationId xmlns:p14="http://schemas.microsoft.com/office/powerpoint/2010/main" val="407990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2" name="Picture 1" descr="A colorful diagram of a brain&#10;&#10;Description automatically generated">
            <a:extLst>
              <a:ext uri="{FF2B5EF4-FFF2-40B4-BE49-F238E27FC236}">
                <a16:creationId xmlns:a16="http://schemas.microsoft.com/office/drawing/2014/main" id="{B1C41ACA-870E-EC0F-2877-6AF92399FB2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787" y="1665258"/>
            <a:ext cx="6522423" cy="5217714"/>
          </a:xfrm>
          <a:prstGeom prst="rect">
            <a:avLst/>
          </a:prstGeom>
          <a:noFill/>
          <a:ln>
            <a:noFill/>
          </a:ln>
        </p:spPr>
      </p:pic>
      <p:sp>
        <p:nvSpPr>
          <p:cNvPr id="3" name="Google Shape;179;p19">
            <a:extLst>
              <a:ext uri="{FF2B5EF4-FFF2-40B4-BE49-F238E27FC236}">
                <a16:creationId xmlns:a16="http://schemas.microsoft.com/office/drawing/2014/main" id="{5F640DA0-3A50-5E72-6458-732B5970D3AD}"/>
              </a:ext>
            </a:extLst>
          </p:cNvPr>
          <p:cNvSpPr txBox="1">
            <a:spLocks/>
          </p:cNvSpPr>
          <p:nvPr/>
        </p:nvSpPr>
        <p:spPr>
          <a:xfrm>
            <a:off x="1548795" y="54524"/>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 7. Descriptive Analysis (Kmeans)</a:t>
            </a:r>
          </a:p>
        </p:txBody>
      </p:sp>
      <p:sp>
        <p:nvSpPr>
          <p:cNvPr id="4" name="TextBox 3">
            <a:extLst>
              <a:ext uri="{FF2B5EF4-FFF2-40B4-BE49-F238E27FC236}">
                <a16:creationId xmlns:a16="http://schemas.microsoft.com/office/drawing/2014/main" id="{26071D74-F560-5F22-40B8-3459EE191E09}"/>
              </a:ext>
            </a:extLst>
          </p:cNvPr>
          <p:cNvSpPr txBox="1"/>
          <p:nvPr/>
        </p:nvSpPr>
        <p:spPr>
          <a:xfrm>
            <a:off x="290708" y="1243734"/>
            <a:ext cx="11610583" cy="461665"/>
          </a:xfrm>
          <a:prstGeom prst="rect">
            <a:avLst/>
          </a:prstGeom>
          <a:noFill/>
        </p:spPr>
        <p:txBody>
          <a:bodyPr wrap="square">
            <a:spAutoFit/>
          </a:bodyPr>
          <a:lstStyle/>
          <a:p>
            <a:pPr lvl="1" algn="ctr"/>
            <a:r>
              <a:rPr lang="en-US" sz="2400" kern="0" dirty="0">
                <a:effectLst/>
                <a:latin typeface="+mj-lt"/>
                <a:ea typeface="Aptos" panose="020B0004020202020204" pitchFamily="34" charset="0"/>
                <a:cs typeface="Arial" panose="020B0604020202020204" pitchFamily="34" charset="0"/>
              </a:rPr>
              <a:t>T-SNE on the </a:t>
            </a:r>
            <a:r>
              <a:rPr lang="en-US" sz="2400" b="1" kern="0" dirty="0">
                <a:effectLst/>
                <a:latin typeface="+mj-lt"/>
                <a:ea typeface="Aptos" panose="020B0004020202020204" pitchFamily="34" charset="0"/>
                <a:cs typeface="Arial" panose="020B0604020202020204" pitchFamily="34" charset="0"/>
              </a:rPr>
              <a:t>5</a:t>
            </a:r>
            <a:r>
              <a:rPr lang="en-US" sz="2400" kern="0" dirty="0">
                <a:effectLst/>
                <a:latin typeface="+mj-lt"/>
                <a:ea typeface="Aptos" panose="020B0004020202020204" pitchFamily="34" charset="0"/>
                <a:cs typeface="Arial" panose="020B0604020202020204" pitchFamily="34" charset="0"/>
              </a:rPr>
              <a:t> clusters</a:t>
            </a:r>
            <a:endParaRPr lang="en-US" sz="2800" dirty="0">
              <a:latin typeface="+mj-lt"/>
            </a:endParaRPr>
          </a:p>
        </p:txBody>
      </p:sp>
      <p:pic>
        <p:nvPicPr>
          <p:cNvPr id="6" name="Picture 5" descr="A cartoon of a child&#10;&#10;Description automatically generated">
            <a:extLst>
              <a:ext uri="{FF2B5EF4-FFF2-40B4-BE49-F238E27FC236}">
                <a16:creationId xmlns:a16="http://schemas.microsoft.com/office/drawing/2014/main" id="{30C5892C-EFEF-41AE-EC9B-35C1674F0F53}"/>
              </a:ext>
            </a:extLst>
          </p:cNvPr>
          <p:cNvPicPr>
            <a:picLocks noChangeAspect="1"/>
          </p:cNvPicPr>
          <p:nvPr/>
        </p:nvPicPr>
        <p:blipFill rotWithShape="1">
          <a:blip r:embed="rId4">
            <a:extLst>
              <a:ext uri="{28A0092B-C50C-407E-A947-70E740481C1C}">
                <a14:useLocalDpi xmlns:a14="http://schemas.microsoft.com/office/drawing/2010/main" val="0"/>
              </a:ext>
            </a:extLst>
          </a:blip>
          <a:srcRect l="46036" t="7669" r="7003" b="14229"/>
          <a:stretch/>
        </p:blipFill>
        <p:spPr>
          <a:xfrm>
            <a:off x="2902486" y="743963"/>
            <a:ext cx="1126229" cy="1542175"/>
          </a:xfrm>
          <a:prstGeom prst="rect">
            <a:avLst/>
          </a:prstGeom>
        </p:spPr>
      </p:pic>
    </p:spTree>
    <p:extLst>
      <p:ext uri="{BB962C8B-B14F-4D97-AF65-F5344CB8AC3E}">
        <p14:creationId xmlns:p14="http://schemas.microsoft.com/office/powerpoint/2010/main" val="23933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7" name="Picture 6" descr="A diagram of a diagram&#10;&#10;Description automatically generated with medium confidence">
            <a:extLst>
              <a:ext uri="{FF2B5EF4-FFF2-40B4-BE49-F238E27FC236}">
                <a16:creationId xmlns:a16="http://schemas.microsoft.com/office/drawing/2014/main" id="{4CA26B27-8FD0-CDCB-B000-FDC52C3A2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097" y="995875"/>
            <a:ext cx="8585805" cy="3997898"/>
          </a:xfrm>
          <a:prstGeom prst="rect">
            <a:avLst/>
          </a:prstGeom>
        </p:spPr>
      </p:pic>
      <p:sp>
        <p:nvSpPr>
          <p:cNvPr id="9" name="Google Shape;179;p19">
            <a:extLst>
              <a:ext uri="{FF2B5EF4-FFF2-40B4-BE49-F238E27FC236}">
                <a16:creationId xmlns:a16="http://schemas.microsoft.com/office/drawing/2014/main" id="{05394730-4274-6DD2-934C-9660B454DEF7}"/>
              </a:ext>
            </a:extLst>
          </p:cNvPr>
          <p:cNvSpPr txBox="1">
            <a:spLocks/>
          </p:cNvSpPr>
          <p:nvPr/>
        </p:nvSpPr>
        <p:spPr>
          <a:xfrm>
            <a:off x="1381518" y="318713"/>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8. Kmeans Map-Reduce</a:t>
            </a:r>
          </a:p>
        </p:txBody>
      </p:sp>
      <p:graphicFrame>
        <p:nvGraphicFramePr>
          <p:cNvPr id="13" name="Table 12">
            <a:extLst>
              <a:ext uri="{FF2B5EF4-FFF2-40B4-BE49-F238E27FC236}">
                <a16:creationId xmlns:a16="http://schemas.microsoft.com/office/drawing/2014/main" id="{6DB1DFCF-77B3-5E49-AC9F-5E0A39FE6876}"/>
              </a:ext>
            </a:extLst>
          </p:cNvPr>
          <p:cNvGraphicFramePr>
            <a:graphicFrameLocks noGrp="1"/>
          </p:cNvGraphicFramePr>
          <p:nvPr>
            <p:extLst>
              <p:ext uri="{D42A27DB-BD31-4B8C-83A1-F6EECF244321}">
                <p14:modId xmlns:p14="http://schemas.microsoft.com/office/powerpoint/2010/main" val="75271275"/>
              </p:ext>
            </p:extLst>
          </p:nvPr>
        </p:nvGraphicFramePr>
        <p:xfrm>
          <a:off x="1666510" y="4735569"/>
          <a:ext cx="9193530" cy="1836615"/>
        </p:xfrm>
        <a:graphic>
          <a:graphicData uri="http://schemas.openxmlformats.org/drawingml/2006/table">
            <a:tbl>
              <a:tblPr firstRow="1" firstCol="1" bandRow="1">
                <a:tableStyleId>{3B4B98B0-60AC-42C2-AFA5-B58CD77FA1E5}</a:tableStyleId>
              </a:tblPr>
              <a:tblGrid>
                <a:gridCol w="2294598">
                  <a:extLst>
                    <a:ext uri="{9D8B030D-6E8A-4147-A177-3AD203B41FA5}">
                      <a16:colId xmlns:a16="http://schemas.microsoft.com/office/drawing/2014/main" val="3350963221"/>
                    </a:ext>
                  </a:extLst>
                </a:gridCol>
                <a:gridCol w="3448993">
                  <a:extLst>
                    <a:ext uri="{9D8B030D-6E8A-4147-A177-3AD203B41FA5}">
                      <a16:colId xmlns:a16="http://schemas.microsoft.com/office/drawing/2014/main" val="1861669191"/>
                    </a:ext>
                  </a:extLst>
                </a:gridCol>
                <a:gridCol w="3449939">
                  <a:extLst>
                    <a:ext uri="{9D8B030D-6E8A-4147-A177-3AD203B41FA5}">
                      <a16:colId xmlns:a16="http://schemas.microsoft.com/office/drawing/2014/main" val="2821832888"/>
                    </a:ext>
                  </a:extLst>
                </a:gridCol>
              </a:tblGrid>
              <a:tr h="562588">
                <a:tc>
                  <a:txBody>
                    <a:bodyPr/>
                    <a:lstStyle/>
                    <a:p>
                      <a:pPr marL="0" marR="0" algn="ctr">
                        <a:lnSpc>
                          <a:spcPct val="115000"/>
                        </a:lnSpc>
                        <a:spcBef>
                          <a:spcPts val="0"/>
                        </a:spcBef>
                        <a:spcAft>
                          <a:spcPts val="0"/>
                        </a:spcAft>
                      </a:pPr>
                      <a:r>
                        <a:rPr lang="en-US" sz="1800" dirty="0">
                          <a:solidFill>
                            <a:schemeClr val="tx1"/>
                          </a:solidFill>
                          <a:effectLst/>
                        </a:rPr>
                        <a:t>POC</a:t>
                      </a:r>
                      <a:endPar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800">
                          <a:solidFill>
                            <a:schemeClr val="tx1"/>
                          </a:solidFill>
                          <a:effectLst/>
                        </a:rPr>
                        <a:t>Sklearn</a:t>
                      </a:r>
                      <a:endParaRPr lang="en-US" sz="18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800">
                          <a:solidFill>
                            <a:schemeClr val="tx1"/>
                          </a:solidFill>
                          <a:effectLst/>
                        </a:rPr>
                        <a:t>Pyspark Map-Reduce </a:t>
                      </a:r>
                    </a:p>
                    <a:p>
                      <a:pPr marL="0" marR="0" algn="ctr">
                        <a:lnSpc>
                          <a:spcPct val="115000"/>
                        </a:lnSpc>
                        <a:spcBef>
                          <a:spcPts val="0"/>
                        </a:spcBef>
                        <a:spcAft>
                          <a:spcPts val="0"/>
                        </a:spcAft>
                      </a:pPr>
                      <a:r>
                        <a:rPr lang="en-US" sz="1800">
                          <a:solidFill>
                            <a:schemeClr val="tx1"/>
                          </a:solidFill>
                          <a:effectLst/>
                        </a:rPr>
                        <a:t>From Scratch</a:t>
                      </a:r>
                      <a:endParaRPr lang="en-US" sz="18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752387"/>
                  </a:ext>
                </a:extLst>
              </a:tr>
              <a:tr h="777958">
                <a:tc>
                  <a:txBody>
                    <a:bodyPr/>
                    <a:lstStyle/>
                    <a:p>
                      <a:pPr marL="0" marR="0" algn="ctr">
                        <a:lnSpc>
                          <a:spcPct val="115000"/>
                        </a:lnSpc>
                        <a:spcBef>
                          <a:spcPts val="0"/>
                        </a:spcBef>
                        <a:spcAft>
                          <a:spcPts val="0"/>
                        </a:spcAft>
                      </a:pPr>
                      <a:r>
                        <a:rPr lang="en-US" sz="1800" dirty="0">
                          <a:solidFill>
                            <a:schemeClr val="tx1"/>
                          </a:solidFill>
                          <a:effectLst/>
                        </a:rPr>
                        <a:t>Silhouette Score</a:t>
                      </a:r>
                      <a:endPar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800" dirty="0">
                          <a:solidFill>
                            <a:schemeClr val="tx1"/>
                          </a:solidFill>
                          <a:effectLst/>
                        </a:rPr>
                        <a:t>0.252</a:t>
                      </a:r>
                    </a:p>
                  </a:txBody>
                  <a:tcPr marL="68580" marR="68580" marT="0" marB="0" anchor="ctr"/>
                </a:tc>
                <a:tc>
                  <a:txBody>
                    <a:bodyPr/>
                    <a:lstStyle/>
                    <a:p>
                      <a:pPr marL="0" marR="0" algn="ctr">
                        <a:lnSpc>
                          <a:spcPct val="115000"/>
                        </a:lnSpc>
                        <a:spcBef>
                          <a:spcPts val="0"/>
                        </a:spcBef>
                        <a:spcAft>
                          <a:spcPts val="0"/>
                        </a:spcAft>
                      </a:pPr>
                      <a:r>
                        <a:rPr lang="en-US" sz="1800" dirty="0">
                          <a:solidFill>
                            <a:schemeClr val="tx1"/>
                          </a:solidFill>
                          <a:effectLst/>
                        </a:rPr>
                        <a:t>0.25276</a:t>
                      </a:r>
                      <a:endPar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0405019"/>
                  </a:ext>
                </a:extLst>
              </a:tr>
              <a:tr h="443278">
                <a:tc>
                  <a:txBody>
                    <a:bodyPr/>
                    <a:lstStyle/>
                    <a:p>
                      <a:pPr marL="0" marR="0" algn="ctr">
                        <a:lnSpc>
                          <a:spcPct val="115000"/>
                        </a:lnSpc>
                        <a:spcBef>
                          <a:spcPts val="0"/>
                        </a:spcBef>
                        <a:spcAft>
                          <a:spcPts val="0"/>
                        </a:spcAft>
                      </a:pPr>
                      <a:r>
                        <a:rPr lang="en-US" sz="1800">
                          <a:solidFill>
                            <a:schemeClr val="tx1"/>
                          </a:solidFill>
                          <a:effectLst/>
                        </a:rPr>
                        <a:t>Training Time</a:t>
                      </a:r>
                      <a:endParaRPr lang="en-US" sz="180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800" dirty="0">
                          <a:solidFill>
                            <a:schemeClr val="tx1"/>
                          </a:solidFill>
                          <a:effectLst/>
                        </a:rPr>
                        <a:t>0.6300568580627441</a:t>
                      </a:r>
                      <a:endPar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800" dirty="0">
                          <a:solidFill>
                            <a:schemeClr val="tx1"/>
                          </a:solidFill>
                          <a:effectLst/>
                        </a:rPr>
                        <a:t>124.21908068656921</a:t>
                      </a:r>
                      <a:endPar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4577936"/>
                  </a:ext>
                </a:extLst>
              </a:tr>
            </a:tbl>
          </a:graphicData>
        </a:graphic>
      </p:graphicFrame>
    </p:spTree>
    <p:extLst>
      <p:ext uri="{BB962C8B-B14F-4D97-AF65-F5344CB8AC3E}">
        <p14:creationId xmlns:p14="http://schemas.microsoft.com/office/powerpoint/2010/main" val="4273689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9" name="Google Shape;179;p19">
            <a:extLst>
              <a:ext uri="{FF2B5EF4-FFF2-40B4-BE49-F238E27FC236}">
                <a16:creationId xmlns:a16="http://schemas.microsoft.com/office/drawing/2014/main" id="{05394730-4274-6DD2-934C-9660B454DEF7}"/>
              </a:ext>
            </a:extLst>
          </p:cNvPr>
          <p:cNvSpPr txBox="1">
            <a:spLocks/>
          </p:cNvSpPr>
          <p:nvPr/>
        </p:nvSpPr>
        <p:spPr>
          <a:xfrm>
            <a:off x="1381518" y="318713"/>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9.  Random Forest on ML Studio</a:t>
            </a:r>
          </a:p>
        </p:txBody>
      </p:sp>
      <p:pic>
        <p:nvPicPr>
          <p:cNvPr id="2" name="Picture 1" descr="A screenshot of a computer&#10;&#10;Description automatically generated">
            <a:extLst>
              <a:ext uri="{FF2B5EF4-FFF2-40B4-BE49-F238E27FC236}">
                <a16:creationId xmlns:a16="http://schemas.microsoft.com/office/drawing/2014/main" id="{49BFD1CC-4C1D-AB5E-3785-368F4DB746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836" y="1421175"/>
            <a:ext cx="10274328" cy="4567617"/>
          </a:xfrm>
          <a:prstGeom prst="rect">
            <a:avLst/>
          </a:prstGeom>
          <a:noFill/>
          <a:ln>
            <a:noFill/>
          </a:ln>
        </p:spPr>
      </p:pic>
      <p:pic>
        <p:nvPicPr>
          <p:cNvPr id="5122" name="Picture 2" descr="Azure Machine Learning Service Logo PNG Vector (AI, PDF, SVG) Free Download">
            <a:extLst>
              <a:ext uri="{FF2B5EF4-FFF2-40B4-BE49-F238E27FC236}">
                <a16:creationId xmlns:a16="http://schemas.microsoft.com/office/drawing/2014/main" id="{FF098923-85B7-55B7-36A8-143124E73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7900" y="324321"/>
            <a:ext cx="1268044" cy="135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6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3074" name="Picture 2" descr="The Sad Little Boy Got the Worst `F` Grade. the Concept of a Failed Test,  Exam Stock Vector - Illustration of european, knowledge: 193523472">
            <a:extLst>
              <a:ext uri="{FF2B5EF4-FFF2-40B4-BE49-F238E27FC236}">
                <a16:creationId xmlns:a16="http://schemas.microsoft.com/office/drawing/2014/main" id="{AA7E676C-78F2-9A75-BB82-C2516F045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611" y="3415857"/>
            <a:ext cx="3478925" cy="3478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70160F-D618-9ECC-13F9-2EF696BD8E10}"/>
              </a:ext>
            </a:extLst>
          </p:cNvPr>
          <p:cNvSpPr txBox="1"/>
          <p:nvPr/>
        </p:nvSpPr>
        <p:spPr>
          <a:xfrm>
            <a:off x="578068" y="1501712"/>
            <a:ext cx="11035862" cy="2155014"/>
          </a:xfrm>
          <a:prstGeom prst="rect">
            <a:avLst/>
          </a:prstGeom>
          <a:noFill/>
        </p:spPr>
        <p:txBody>
          <a:bodyPr wrap="square">
            <a:spAutoFit/>
          </a:bodyPr>
          <a:lstStyle/>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Aptos" panose="020B0004020202020204" pitchFamily="34" charset="0"/>
                <a:ea typeface="Aptos" panose="020B0004020202020204" pitchFamily="34" charset="0"/>
                <a:cs typeface="Arial" panose="020B0604020202020204" pitchFamily="34" charset="0"/>
              </a:rPr>
              <a:t>Using All features (excluding identifiers like SSN, Name ,..) in the models training</a:t>
            </a:r>
          </a:p>
          <a:p>
            <a:pPr marL="800100" lvl="1" indent="-342900">
              <a:lnSpc>
                <a:spcPct val="115000"/>
              </a:lnSpc>
              <a:spcAft>
                <a:spcPts val="1000"/>
              </a:spcAft>
              <a:buFont typeface="Wingdings" panose="05000000000000000000" pitchFamily="2" charset="2"/>
              <a:buChar char="Ø"/>
            </a:pPr>
            <a:r>
              <a:rPr lang="en-US" sz="2400" dirty="0">
                <a:effectLst/>
                <a:latin typeface="Aptos" panose="020B0004020202020204" pitchFamily="34" charset="0"/>
                <a:ea typeface="Aptos" panose="020B0004020202020204" pitchFamily="34" charset="0"/>
                <a:cs typeface="Arial" panose="020B0604020202020204" pitchFamily="34" charset="0"/>
              </a:rPr>
              <a:t>Too long time to train </a:t>
            </a:r>
            <a:endParaRPr lang="en-US" sz="2400" dirty="0">
              <a:latin typeface="Aptos" panose="020B0004020202020204" pitchFamily="34" charset="0"/>
              <a:ea typeface="Aptos" panose="020B0004020202020204" pitchFamily="34" charset="0"/>
              <a:cs typeface="Arial" panose="020B0604020202020204" pitchFamily="34" charset="0"/>
            </a:endParaRPr>
          </a:p>
          <a:p>
            <a:pPr marL="800100" lvl="1" indent="-342900">
              <a:lnSpc>
                <a:spcPct val="115000"/>
              </a:lnSpc>
              <a:spcAft>
                <a:spcPts val="1000"/>
              </a:spcAft>
              <a:buFont typeface="Wingdings" panose="05000000000000000000" pitchFamily="2" charset="2"/>
              <a:buChar char="Ø"/>
            </a:pPr>
            <a:r>
              <a:rPr lang="en-US" sz="2400" dirty="0">
                <a:latin typeface="Aptos" panose="020B0004020202020204" pitchFamily="34" charset="0"/>
                <a:ea typeface="Aptos" panose="020B0004020202020204" pitchFamily="34" charset="0"/>
                <a:cs typeface="Arial" panose="020B0604020202020204" pitchFamily="34" charset="0"/>
              </a:rPr>
              <a:t>C</a:t>
            </a:r>
            <a:r>
              <a:rPr lang="en-US" sz="2400" dirty="0">
                <a:effectLst/>
                <a:latin typeface="Aptos" panose="020B0004020202020204" pitchFamily="34" charset="0"/>
                <a:ea typeface="Aptos" panose="020B0004020202020204" pitchFamily="34" charset="0"/>
                <a:cs typeface="Arial" panose="020B0604020202020204" pitchFamily="34" charset="0"/>
              </a:rPr>
              <a:t>urse of dimensionality (overfitting)</a:t>
            </a: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Aptos" panose="020B0004020202020204" pitchFamily="34" charset="0"/>
                <a:ea typeface="Aptos" panose="020B0004020202020204" pitchFamily="34" charset="0"/>
                <a:cs typeface="Arial" panose="020B0604020202020204" pitchFamily="34" charset="0"/>
              </a:rPr>
              <a:t>Clear in Clustering using all features vs using ones with most importance</a:t>
            </a:r>
          </a:p>
        </p:txBody>
      </p:sp>
      <p:sp>
        <p:nvSpPr>
          <p:cNvPr id="4" name="Google Shape;179;p19">
            <a:extLst>
              <a:ext uri="{FF2B5EF4-FFF2-40B4-BE49-F238E27FC236}">
                <a16:creationId xmlns:a16="http://schemas.microsoft.com/office/drawing/2014/main" id="{56AACDFB-9227-071B-20C6-1837D33970F9}"/>
              </a:ext>
            </a:extLst>
          </p:cNvPr>
          <p:cNvSpPr txBox="1">
            <a:spLocks/>
          </p:cNvSpPr>
          <p:nvPr/>
        </p:nvSpPr>
        <p:spPr>
          <a:xfrm>
            <a:off x="1381518" y="318713"/>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10 .Unsuccessful Trials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11" name="Picture 10" descr="A diagram of a diagram&#10;&#10;Description automatically generated">
            <a:extLst>
              <a:ext uri="{FF2B5EF4-FFF2-40B4-BE49-F238E27FC236}">
                <a16:creationId xmlns:a16="http://schemas.microsoft.com/office/drawing/2014/main" id="{FFA1868A-89E8-5926-CC89-D9F1E32825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359" y="2764853"/>
            <a:ext cx="10393279" cy="3402965"/>
          </a:xfrm>
          <a:prstGeom prst="rect">
            <a:avLst/>
          </a:prstGeom>
          <a:noFill/>
          <a:ln>
            <a:noFill/>
          </a:ln>
        </p:spPr>
      </p:pic>
      <p:sp>
        <p:nvSpPr>
          <p:cNvPr id="3" name="TextBox 2">
            <a:extLst>
              <a:ext uri="{FF2B5EF4-FFF2-40B4-BE49-F238E27FC236}">
                <a16:creationId xmlns:a16="http://schemas.microsoft.com/office/drawing/2014/main" id="{47B366A0-D590-537C-17BA-DCB634B6140F}"/>
              </a:ext>
            </a:extLst>
          </p:cNvPr>
          <p:cNvSpPr txBox="1"/>
          <p:nvPr/>
        </p:nvSpPr>
        <p:spPr>
          <a:xfrm>
            <a:off x="899359" y="1354430"/>
            <a:ext cx="10393278" cy="1049070"/>
          </a:xfrm>
          <a:prstGeom prst="rect">
            <a:avLst/>
          </a:prstGeom>
          <a:noFill/>
        </p:spPr>
        <p:txBody>
          <a:bodyPr wrap="square">
            <a:spAutoFit/>
          </a:bodyPr>
          <a:lstStyle/>
          <a:p>
            <a:pPr marL="342900" marR="0" lvl="0" indent="-342900">
              <a:lnSpc>
                <a:spcPct val="115000"/>
              </a:lnSpc>
              <a:spcBef>
                <a:spcPts val="0"/>
              </a:spcBef>
              <a:spcAft>
                <a:spcPts val="1000"/>
              </a:spcAft>
              <a:buFont typeface="Arial" panose="020B0604020202020204" pitchFamily="34" charset="0"/>
              <a:buChar char="•"/>
            </a:pPr>
            <a:r>
              <a:rPr lang="en-US" sz="2400" dirty="0">
                <a:effectLst/>
                <a:latin typeface="Aptos" panose="020B0004020202020204" pitchFamily="34" charset="0"/>
                <a:ea typeface="Aptos" panose="020B0004020202020204" pitchFamily="34" charset="0"/>
                <a:cs typeface="Arial" panose="020B0604020202020204" pitchFamily="34" charset="0"/>
              </a:rPr>
              <a:t>Trying other Models (KNN, Decision Tree)</a:t>
            </a:r>
          </a:p>
          <a:p>
            <a:pPr marL="342900" marR="0" lvl="0" indent="-342900">
              <a:lnSpc>
                <a:spcPct val="115000"/>
              </a:lnSpc>
              <a:spcBef>
                <a:spcPts val="0"/>
              </a:spcBef>
              <a:spcAft>
                <a:spcPts val="1000"/>
              </a:spcAft>
              <a:buFont typeface="Arial" panose="020B0604020202020204" pitchFamily="34" charset="0"/>
              <a:buChar char="•"/>
            </a:pPr>
            <a:r>
              <a:rPr lang="en-US" sz="2400" dirty="0">
                <a:effectLst/>
                <a:latin typeface="Aptos" panose="020B0004020202020204" pitchFamily="34" charset="0"/>
                <a:ea typeface="Aptos" panose="020B0004020202020204" pitchFamily="34" charset="0"/>
                <a:cs typeface="Arial" panose="020B0604020202020204" pitchFamily="34" charset="0"/>
              </a:rPr>
              <a:t>Apply Map Reduce on Multi Machine</a:t>
            </a:r>
          </a:p>
        </p:txBody>
      </p:sp>
      <p:sp>
        <p:nvSpPr>
          <p:cNvPr id="4" name="Google Shape;179;p19">
            <a:extLst>
              <a:ext uri="{FF2B5EF4-FFF2-40B4-BE49-F238E27FC236}">
                <a16:creationId xmlns:a16="http://schemas.microsoft.com/office/drawing/2014/main" id="{42D3D382-26C1-3E0E-13D5-ACC04DA158E0}"/>
              </a:ext>
            </a:extLst>
          </p:cNvPr>
          <p:cNvSpPr txBox="1">
            <a:spLocks/>
          </p:cNvSpPr>
          <p:nvPr/>
        </p:nvSpPr>
        <p:spPr>
          <a:xfrm>
            <a:off x="1381518" y="318713"/>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11. Future Work</a:t>
            </a:r>
          </a:p>
        </p:txBody>
      </p:sp>
      <p:pic>
        <p:nvPicPr>
          <p:cNvPr id="4098" name="Picture 2" descr="Cartoon Drawing Of A Detective 5520215 Vector Art at Vecteezy">
            <a:extLst>
              <a:ext uri="{FF2B5EF4-FFF2-40B4-BE49-F238E27FC236}">
                <a16:creationId xmlns:a16="http://schemas.microsoft.com/office/drawing/2014/main" id="{45F506ED-E54A-AA2D-2AFF-51CD81C9A7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98" t="1429" r="8144" b="4315"/>
          <a:stretch/>
        </p:blipFill>
        <p:spPr bwMode="auto">
          <a:xfrm>
            <a:off x="9133928" y="433135"/>
            <a:ext cx="1986455" cy="221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22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9"/>
        <p:cNvGrpSpPr/>
        <p:nvPr/>
      </p:nvGrpSpPr>
      <p:grpSpPr>
        <a:xfrm>
          <a:off x="0" y="0"/>
          <a:ext cx="0" cy="0"/>
          <a:chOff x="0" y="0"/>
          <a:chExt cx="0" cy="0"/>
        </a:xfrm>
      </p:grpSpPr>
      <p:sp useBgFill="1">
        <p:nvSpPr>
          <p:cNvPr id="1425" name="Rectangle 142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0" name="Google Shape;1420;p44"/>
          <p:cNvSpPr txBox="1">
            <a:spLocks noGrp="1"/>
          </p:cNvSpPr>
          <p:nvPr>
            <p:ph type="title"/>
          </p:nvPr>
        </p:nvSpPr>
        <p:spPr>
          <a:xfrm>
            <a:off x="6194716" y="739978"/>
            <a:ext cx="5334930" cy="3004145"/>
          </a:xfrm>
          <a:prstGeom prst="rect">
            <a:avLst/>
          </a:prstGeom>
        </p:spPr>
        <p:txBody>
          <a:bodyPr spcFirstLastPara="1" vert="horz" lIns="91440" tIns="45720" rIns="91440" bIns="45720" rtlCol="0" anchor="b" anchorCtr="0">
            <a:normAutofit/>
          </a:bodyPr>
          <a:lstStyle/>
          <a:p>
            <a:pPr>
              <a:spcBef>
                <a:spcPct val="0"/>
              </a:spcBef>
              <a:buClr>
                <a:schemeClr val="dk1"/>
              </a:buClr>
              <a:buSzPts val="1100"/>
            </a:pPr>
            <a:r>
              <a:rPr lang="en-US" sz="6000" dirty="0"/>
              <a:t>Thank You</a:t>
            </a:r>
          </a:p>
        </p:txBody>
      </p:sp>
      <p:sp>
        <p:nvSpPr>
          <p:cNvPr id="2" name="Google Shape;1420;p44">
            <a:extLst>
              <a:ext uri="{FF2B5EF4-FFF2-40B4-BE49-F238E27FC236}">
                <a16:creationId xmlns:a16="http://schemas.microsoft.com/office/drawing/2014/main" id="{F76BBC98-7ADB-9A6B-2EAA-5E94B41F479B}"/>
              </a:ext>
            </a:extLst>
          </p:cNvPr>
          <p:cNvSpPr txBox="1">
            <a:spLocks/>
          </p:cNvSpPr>
          <p:nvPr/>
        </p:nvSpPr>
        <p:spPr>
          <a:xfrm>
            <a:off x="6194715" y="3836197"/>
            <a:ext cx="5334931" cy="2189214"/>
          </a:xfrm>
          <a:prstGeom prst="rect">
            <a:avLst/>
          </a:prstGeom>
        </p:spPr>
        <p:txBody>
          <a:bodyPr spcFirstLastPara="1" vert="horz" lIns="91440" tIns="45720" rIns="91440" bIns="45720" rtlCol="0" anchorCtr="0">
            <a:norm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pPr>
              <a:spcBef>
                <a:spcPts val="1000"/>
              </a:spcBef>
              <a:buClr>
                <a:schemeClr val="dk1"/>
              </a:buClr>
              <a:buSzPts val="1100"/>
            </a:pPr>
            <a:r>
              <a:rPr lang="en-US" sz="2400">
                <a:latin typeface="+mn-lt"/>
                <a:ea typeface="+mn-ea"/>
                <a:cs typeface="+mn-cs"/>
              </a:rPr>
              <a:t>Any Questions ?</a:t>
            </a:r>
          </a:p>
        </p:txBody>
      </p:sp>
      <p:sp>
        <p:nvSpPr>
          <p:cNvPr id="1427" name="Freeform: Shape 14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9" name="Freeform: Shape 142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31" name="Freeform: Shape 143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3" name="Freeform: Shape 143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422" name="Freeform: Shape 14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Happy Cute Little Kid Boy with Question Mark Stock Vector - Illustration of  male, choice: 172423246">
            <a:extLst>
              <a:ext uri="{FF2B5EF4-FFF2-40B4-BE49-F238E27FC236}">
                <a16:creationId xmlns:a16="http://schemas.microsoft.com/office/drawing/2014/main" id="{BFEB0A68-05A9-5474-A583-3434AC2E8F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423" name="Freeform: Shape 142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Google Shape;179;p19">
            <a:extLst>
              <a:ext uri="{FF2B5EF4-FFF2-40B4-BE49-F238E27FC236}">
                <a16:creationId xmlns:a16="http://schemas.microsoft.com/office/drawing/2014/main" id="{E5A0A10C-6C59-E2C1-5915-D097028AEB72}"/>
              </a:ext>
            </a:extLst>
          </p:cNvPr>
          <p:cNvSpPr txBox="1">
            <a:spLocks/>
          </p:cNvSpPr>
          <p:nvPr/>
        </p:nvSpPr>
        <p:spPr>
          <a:xfrm>
            <a:off x="2089939" y="313821"/>
            <a:ext cx="801212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a:t>1. Data Set</a:t>
            </a:r>
            <a:endParaRPr lang="en-US" sz="4800" dirty="0"/>
          </a:p>
        </p:txBody>
      </p:sp>
      <p:sp>
        <p:nvSpPr>
          <p:cNvPr id="7" name="TextBox 6">
            <a:extLst>
              <a:ext uri="{FF2B5EF4-FFF2-40B4-BE49-F238E27FC236}">
                <a16:creationId xmlns:a16="http://schemas.microsoft.com/office/drawing/2014/main" id="{3ADE6418-A07A-E865-BFEB-B3DDB9918D31}"/>
              </a:ext>
            </a:extLst>
          </p:cNvPr>
          <p:cNvSpPr txBox="1"/>
          <p:nvPr/>
        </p:nvSpPr>
        <p:spPr>
          <a:xfrm>
            <a:off x="596900" y="1128576"/>
            <a:ext cx="10807700" cy="461665"/>
          </a:xfrm>
          <a:prstGeom prst="rect">
            <a:avLst/>
          </a:prstGeom>
          <a:noFill/>
        </p:spPr>
        <p:txBody>
          <a:bodyPr wrap="square">
            <a:spAutoFit/>
          </a:bodyPr>
          <a:lstStyle/>
          <a:p>
            <a:r>
              <a:rPr lang="en-US" sz="2400" b="1" kern="0" dirty="0">
                <a:effectLst/>
                <a:latin typeface="Aptos" panose="020B0004020202020204" pitchFamily="34" charset="0"/>
                <a:ea typeface="Aptos" panose="020B0004020202020204" pitchFamily="34" charset="0"/>
                <a:cs typeface="Arial" panose="020B0604020202020204" pitchFamily="34" charset="0"/>
              </a:rPr>
              <a:t>Main:</a:t>
            </a:r>
            <a:r>
              <a:rPr lang="en-US" sz="2400" kern="0" dirty="0">
                <a:effectLst/>
                <a:latin typeface="Aptos" panose="020B0004020202020204" pitchFamily="34" charset="0"/>
                <a:ea typeface="Aptos" panose="020B0004020202020204" pitchFamily="34" charset="0"/>
                <a:cs typeface="Arial" panose="020B0604020202020204" pitchFamily="34" charset="0"/>
              </a:rPr>
              <a:t> </a:t>
            </a:r>
            <a:r>
              <a:rPr lang="en-US" sz="2400" u="sng" kern="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https://www.kaggle.com/datasets/parisrohan/credit-score-classification</a:t>
            </a:r>
            <a:r>
              <a:rPr lang="en-US" sz="2400" kern="0" dirty="0">
                <a:effectLst/>
                <a:latin typeface="Aptos" panose="020B0004020202020204" pitchFamily="34" charset="0"/>
                <a:ea typeface="Aptos" panose="020B0004020202020204" pitchFamily="34" charset="0"/>
                <a:cs typeface="Arial" panose="020B0604020202020204" pitchFamily="34" charset="0"/>
              </a:rPr>
              <a:t> </a:t>
            </a:r>
            <a:endParaRPr lang="en-US" sz="2400" dirty="0"/>
          </a:p>
        </p:txBody>
      </p:sp>
      <p:graphicFrame>
        <p:nvGraphicFramePr>
          <p:cNvPr id="4" name="Table 3">
            <a:extLst>
              <a:ext uri="{FF2B5EF4-FFF2-40B4-BE49-F238E27FC236}">
                <a16:creationId xmlns:a16="http://schemas.microsoft.com/office/drawing/2014/main" id="{E3B46B8C-F5D0-0831-C95F-1FE9F8A4341B}"/>
              </a:ext>
            </a:extLst>
          </p:cNvPr>
          <p:cNvGraphicFramePr>
            <a:graphicFrameLocks noGrp="1"/>
          </p:cNvGraphicFramePr>
          <p:nvPr>
            <p:extLst>
              <p:ext uri="{D42A27DB-BD31-4B8C-83A1-F6EECF244321}">
                <p14:modId xmlns:p14="http://schemas.microsoft.com/office/powerpoint/2010/main" val="2709526995"/>
              </p:ext>
            </p:extLst>
          </p:nvPr>
        </p:nvGraphicFramePr>
        <p:xfrm>
          <a:off x="2032000" y="2721632"/>
          <a:ext cx="8128000" cy="296672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552686408"/>
                    </a:ext>
                  </a:extLst>
                </a:gridCol>
                <a:gridCol w="2032000">
                  <a:extLst>
                    <a:ext uri="{9D8B030D-6E8A-4147-A177-3AD203B41FA5}">
                      <a16:colId xmlns:a16="http://schemas.microsoft.com/office/drawing/2014/main" val="3516833078"/>
                    </a:ext>
                  </a:extLst>
                </a:gridCol>
                <a:gridCol w="2032000">
                  <a:extLst>
                    <a:ext uri="{9D8B030D-6E8A-4147-A177-3AD203B41FA5}">
                      <a16:colId xmlns:a16="http://schemas.microsoft.com/office/drawing/2014/main" val="24289555"/>
                    </a:ext>
                  </a:extLst>
                </a:gridCol>
                <a:gridCol w="2032000">
                  <a:extLst>
                    <a:ext uri="{9D8B030D-6E8A-4147-A177-3AD203B41FA5}">
                      <a16:colId xmlns:a16="http://schemas.microsoft.com/office/drawing/2014/main" val="2141722475"/>
                    </a:ext>
                  </a:extLst>
                </a:gridCol>
              </a:tblGrid>
              <a:tr h="370840">
                <a:tc>
                  <a:txBody>
                    <a:bodyPr/>
                    <a:lstStyle/>
                    <a:p>
                      <a:pPr marL="0" marR="0" algn="ctr">
                        <a:lnSpc>
                          <a:spcPct val="115000"/>
                        </a:lnSpc>
                        <a:spcBef>
                          <a:spcPts val="0"/>
                        </a:spcBef>
                        <a:spcAft>
                          <a:spcPts val="0"/>
                        </a:spcAft>
                      </a:pPr>
                      <a:r>
                        <a:rPr lang="en-US" sz="1200" dirty="0">
                          <a:effectLst/>
                        </a:rPr>
                        <a:t>ID</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Monthly_Inhand_Salary</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Num_Credit_Inquiries</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Payment_Behaviour</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01922"/>
                  </a:ext>
                </a:extLst>
              </a:tr>
              <a:tr h="370840">
                <a:tc>
                  <a:txBody>
                    <a:bodyPr/>
                    <a:lstStyle/>
                    <a:p>
                      <a:pPr marL="0" marR="0" algn="ctr">
                        <a:lnSpc>
                          <a:spcPct val="115000"/>
                        </a:lnSpc>
                        <a:spcBef>
                          <a:spcPts val="0"/>
                        </a:spcBef>
                        <a:spcAft>
                          <a:spcPts val="0"/>
                        </a:spcAft>
                      </a:pPr>
                      <a:r>
                        <a:rPr lang="en-US" sz="1200" dirty="0" err="1">
                          <a:effectLst/>
                        </a:rPr>
                        <a:t>Customer_ID</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Num_Bank_Accounts</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Credit_Mix</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Monthly_Balance</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6010776"/>
                  </a:ext>
                </a:extLst>
              </a:tr>
              <a:tr h="370840">
                <a:tc>
                  <a:txBody>
                    <a:bodyPr/>
                    <a:lstStyle/>
                    <a:p>
                      <a:pPr marL="0" marR="0" algn="ctr">
                        <a:lnSpc>
                          <a:spcPct val="115000"/>
                        </a:lnSpc>
                        <a:spcBef>
                          <a:spcPts val="0"/>
                        </a:spcBef>
                        <a:spcAft>
                          <a:spcPts val="0"/>
                        </a:spcAft>
                      </a:pPr>
                      <a:r>
                        <a:rPr lang="en-US" sz="1200" dirty="0">
                          <a:effectLst/>
                        </a:rPr>
                        <a:t>Month</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Num_Credit_Card</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Outstanding_Debt</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solidFill>
                            <a:srgbClr val="FF0000"/>
                          </a:solidFill>
                          <a:effectLst/>
                        </a:rPr>
                        <a:t>Credit_Score</a:t>
                      </a:r>
                      <a:endParaRPr lang="en-US" sz="1100" dirty="0">
                        <a:solidFill>
                          <a:srgbClr val="FF0000"/>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0733042"/>
                  </a:ext>
                </a:extLst>
              </a:tr>
              <a:tr h="370840">
                <a:tc>
                  <a:txBody>
                    <a:bodyPr/>
                    <a:lstStyle/>
                    <a:p>
                      <a:pPr marL="0" marR="0" algn="ctr">
                        <a:lnSpc>
                          <a:spcPct val="115000"/>
                        </a:lnSpc>
                        <a:spcBef>
                          <a:spcPts val="0"/>
                        </a:spcBef>
                        <a:spcAft>
                          <a:spcPts val="0"/>
                        </a:spcAft>
                      </a:pPr>
                      <a:r>
                        <a:rPr lang="en-US" sz="1200" dirty="0">
                          <a:effectLst/>
                        </a:rPr>
                        <a:t>Name</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Interest_Rate</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Credit_Utilization_Ratio</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8980323"/>
                  </a:ext>
                </a:extLst>
              </a:tr>
              <a:tr h="370840">
                <a:tc>
                  <a:txBody>
                    <a:bodyPr/>
                    <a:lstStyle/>
                    <a:p>
                      <a:pPr marL="0" marR="0" algn="ctr">
                        <a:lnSpc>
                          <a:spcPct val="115000"/>
                        </a:lnSpc>
                        <a:spcBef>
                          <a:spcPts val="0"/>
                        </a:spcBef>
                        <a:spcAft>
                          <a:spcPts val="0"/>
                        </a:spcAft>
                      </a:pPr>
                      <a:r>
                        <a:rPr lang="en-US" sz="1200" dirty="0">
                          <a:effectLst/>
                        </a:rPr>
                        <a:t>Age</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Num_of_Loan</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Credit_History_Age</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133130"/>
                  </a:ext>
                </a:extLst>
              </a:tr>
              <a:tr h="370840">
                <a:tc>
                  <a:txBody>
                    <a:bodyPr/>
                    <a:lstStyle/>
                    <a:p>
                      <a:pPr marL="0" marR="0" algn="ctr">
                        <a:lnSpc>
                          <a:spcPct val="115000"/>
                        </a:lnSpc>
                        <a:spcBef>
                          <a:spcPts val="0"/>
                        </a:spcBef>
                        <a:spcAft>
                          <a:spcPts val="0"/>
                        </a:spcAft>
                      </a:pPr>
                      <a:r>
                        <a:rPr lang="en-US" sz="1200" dirty="0">
                          <a:effectLst/>
                        </a:rPr>
                        <a:t>SSN</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Type_of_Loan</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Payment_of_Min_Amount</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029371"/>
                  </a:ext>
                </a:extLst>
              </a:tr>
              <a:tr h="370840">
                <a:tc>
                  <a:txBody>
                    <a:bodyPr/>
                    <a:lstStyle/>
                    <a:p>
                      <a:pPr marL="0" marR="0" algn="ctr">
                        <a:lnSpc>
                          <a:spcPct val="115000"/>
                        </a:lnSpc>
                        <a:spcBef>
                          <a:spcPts val="0"/>
                        </a:spcBef>
                        <a:spcAft>
                          <a:spcPts val="0"/>
                        </a:spcAft>
                      </a:pPr>
                      <a:r>
                        <a:rPr lang="en-US" sz="1200" dirty="0">
                          <a:effectLst/>
                        </a:rPr>
                        <a:t>Occupation</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a:effectLst/>
                        </a:rPr>
                        <a:t>Delay_from_due_date</a:t>
                      </a:r>
                      <a:endParaRPr lang="en-US" sz="1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Total_EMI_per_month</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718793"/>
                  </a:ext>
                </a:extLst>
              </a:tr>
              <a:tr h="370840">
                <a:tc>
                  <a:txBody>
                    <a:bodyPr/>
                    <a:lstStyle/>
                    <a:p>
                      <a:pPr marL="0" marR="0" algn="ctr">
                        <a:lnSpc>
                          <a:spcPct val="115000"/>
                        </a:lnSpc>
                        <a:spcBef>
                          <a:spcPts val="0"/>
                        </a:spcBef>
                        <a:spcAft>
                          <a:spcPts val="0"/>
                        </a:spcAft>
                      </a:pPr>
                      <a:r>
                        <a:rPr lang="en-US" sz="1200" dirty="0" err="1">
                          <a:effectLst/>
                        </a:rPr>
                        <a:t>Annual_Income</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Num_of_Delayed_Payment</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err="1">
                          <a:effectLst/>
                        </a:rPr>
                        <a:t>Amount_invested_monthly</a:t>
                      </a:r>
                      <a:endParaRPr lang="en-US" sz="1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8456289"/>
                  </a:ext>
                </a:extLst>
              </a:tr>
            </a:tbl>
          </a:graphicData>
        </a:graphic>
      </p:graphicFrame>
      <p:sp>
        <p:nvSpPr>
          <p:cNvPr id="6" name="TextBox 5">
            <a:extLst>
              <a:ext uri="{FF2B5EF4-FFF2-40B4-BE49-F238E27FC236}">
                <a16:creationId xmlns:a16="http://schemas.microsoft.com/office/drawing/2014/main" id="{AA336DC1-9801-C5C7-A792-B8A2BA376193}"/>
              </a:ext>
            </a:extLst>
          </p:cNvPr>
          <p:cNvSpPr txBox="1"/>
          <p:nvPr/>
        </p:nvSpPr>
        <p:spPr>
          <a:xfrm>
            <a:off x="596900" y="1740438"/>
            <a:ext cx="10807700" cy="830997"/>
          </a:xfrm>
          <a:prstGeom prst="rect">
            <a:avLst/>
          </a:prstGeom>
          <a:noFill/>
        </p:spPr>
        <p:txBody>
          <a:bodyPr wrap="square">
            <a:spAutoFit/>
          </a:bodyPr>
          <a:lstStyle/>
          <a:p>
            <a:pPr marL="342900" indent="-342900">
              <a:buFont typeface="Arial" panose="020B0604020202020204" pitchFamily="34" charset="0"/>
              <a:buChar char="•"/>
            </a:pPr>
            <a:r>
              <a:rPr lang="en-US" sz="2400" dirty="0"/>
              <a:t>25 useful features</a:t>
            </a:r>
          </a:p>
          <a:p>
            <a:pPr marL="342900" indent="-342900">
              <a:buFont typeface="Arial" panose="020B0604020202020204" pitchFamily="34" charset="0"/>
              <a:buChar char="•"/>
            </a:pPr>
            <a:r>
              <a:rPr lang="en-US" sz="2400" dirty="0"/>
              <a:t>100 K Row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4" name="Picture 3" descr="A diagram of a company&#10;&#10;Description automatically generated">
            <a:extLst>
              <a:ext uri="{FF2B5EF4-FFF2-40B4-BE49-F238E27FC236}">
                <a16:creationId xmlns:a16="http://schemas.microsoft.com/office/drawing/2014/main" id="{B0DFECEE-0A47-BC3D-2FB9-ADE2D73D7F3E}"/>
              </a:ext>
            </a:extLst>
          </p:cNvPr>
          <p:cNvPicPr>
            <a:picLocks noChangeAspect="1"/>
          </p:cNvPicPr>
          <p:nvPr/>
        </p:nvPicPr>
        <p:blipFill rotWithShape="1">
          <a:blip r:embed="rId3">
            <a:extLst>
              <a:ext uri="{28A0092B-C50C-407E-A947-70E740481C1C}">
                <a14:useLocalDpi xmlns:a14="http://schemas.microsoft.com/office/drawing/2010/main" val="0"/>
              </a:ext>
            </a:extLst>
          </a:blip>
          <a:srcRect t="17044"/>
          <a:stretch/>
        </p:blipFill>
        <p:spPr bwMode="auto">
          <a:xfrm>
            <a:off x="621429" y="1663133"/>
            <a:ext cx="10949141" cy="4229612"/>
          </a:xfrm>
          <a:prstGeom prst="rect">
            <a:avLst/>
          </a:prstGeom>
          <a:noFill/>
          <a:ln>
            <a:noFill/>
          </a:ln>
          <a:extLst>
            <a:ext uri="{53640926-AAD7-44D8-BBD7-CCE9431645EC}">
              <a14:shadowObscured xmlns:a14="http://schemas.microsoft.com/office/drawing/2010/main"/>
            </a:ext>
          </a:extLst>
        </p:spPr>
      </p:pic>
      <p:sp>
        <p:nvSpPr>
          <p:cNvPr id="5" name="Google Shape;179;p19">
            <a:extLst>
              <a:ext uri="{FF2B5EF4-FFF2-40B4-BE49-F238E27FC236}">
                <a16:creationId xmlns:a16="http://schemas.microsoft.com/office/drawing/2014/main" id="{E5A0A10C-6C59-E2C1-5915-D097028AEB72}"/>
              </a:ext>
            </a:extLst>
          </p:cNvPr>
          <p:cNvSpPr txBox="1">
            <a:spLocks/>
          </p:cNvSpPr>
          <p:nvPr/>
        </p:nvSpPr>
        <p:spPr>
          <a:xfrm>
            <a:off x="2089938" y="741838"/>
            <a:ext cx="801212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2. Project Pipeline</a:t>
            </a:r>
          </a:p>
        </p:txBody>
      </p:sp>
    </p:spTree>
    <p:extLst>
      <p:ext uri="{BB962C8B-B14F-4D97-AF65-F5344CB8AC3E}">
        <p14:creationId xmlns:p14="http://schemas.microsoft.com/office/powerpoint/2010/main" val="414933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5" name="Google Shape;179;p19">
            <a:extLst>
              <a:ext uri="{FF2B5EF4-FFF2-40B4-BE49-F238E27FC236}">
                <a16:creationId xmlns:a16="http://schemas.microsoft.com/office/drawing/2014/main" id="{E5A0A10C-6C59-E2C1-5915-D097028AEB72}"/>
              </a:ext>
            </a:extLst>
          </p:cNvPr>
          <p:cNvSpPr txBox="1">
            <a:spLocks/>
          </p:cNvSpPr>
          <p:nvPr/>
        </p:nvSpPr>
        <p:spPr>
          <a:xfrm>
            <a:off x="581417" y="3848100"/>
            <a:ext cx="4181083" cy="696247"/>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pPr lvl="1"/>
            <a:endParaRPr lang="en-US" sz="2000" dirty="0"/>
          </a:p>
          <a:p>
            <a:pPr marL="571500" indent="-571500" algn="l">
              <a:buFont typeface="Wingdings" panose="05000000000000000000" pitchFamily="2" charset="2"/>
              <a:buChar char="§"/>
            </a:pPr>
            <a:r>
              <a:rPr lang="en-US" sz="3600" dirty="0"/>
              <a:t>Postprocessing:</a:t>
            </a:r>
          </a:p>
        </p:txBody>
      </p:sp>
      <p:sp>
        <p:nvSpPr>
          <p:cNvPr id="10" name="Google Shape;179;p19">
            <a:extLst>
              <a:ext uri="{FF2B5EF4-FFF2-40B4-BE49-F238E27FC236}">
                <a16:creationId xmlns:a16="http://schemas.microsoft.com/office/drawing/2014/main" id="{1FEC564F-6626-06FE-2678-5A5EEAD2ACF1}"/>
              </a:ext>
            </a:extLst>
          </p:cNvPr>
          <p:cNvSpPr txBox="1">
            <a:spLocks/>
          </p:cNvSpPr>
          <p:nvPr/>
        </p:nvSpPr>
        <p:spPr>
          <a:xfrm>
            <a:off x="1678577" y="360838"/>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3. Data Processing</a:t>
            </a:r>
          </a:p>
        </p:txBody>
      </p:sp>
      <p:sp>
        <p:nvSpPr>
          <p:cNvPr id="13" name="TextBox 12">
            <a:extLst>
              <a:ext uri="{FF2B5EF4-FFF2-40B4-BE49-F238E27FC236}">
                <a16:creationId xmlns:a16="http://schemas.microsoft.com/office/drawing/2014/main" id="{EA6FA05E-11B3-B262-8B04-2E937B92E9D7}"/>
              </a:ext>
            </a:extLst>
          </p:cNvPr>
          <p:cNvSpPr txBox="1"/>
          <p:nvPr/>
        </p:nvSpPr>
        <p:spPr>
          <a:xfrm>
            <a:off x="1031875" y="4665208"/>
            <a:ext cx="10832708" cy="1015663"/>
          </a:xfrm>
          <a:prstGeom prst="rect">
            <a:avLst/>
          </a:prstGeom>
          <a:noFill/>
        </p:spPr>
        <p:txBody>
          <a:bodyPr wrap="square">
            <a:spAutoFit/>
          </a:bodyPr>
          <a:lstStyle/>
          <a:p>
            <a:pPr algn="l"/>
            <a:r>
              <a:rPr lang="en-US" sz="2000" dirty="0">
                <a:latin typeface="+mn-lt"/>
                <a:ea typeface="+mn-ea"/>
                <a:cs typeface="+mn-cs"/>
              </a:rPr>
              <a:t>1. Further Cleaning for the data observed from visualizations </a:t>
            </a:r>
            <a:r>
              <a:rPr lang="en-US" sz="2000" dirty="0">
                <a:latin typeface="+mn-lt"/>
                <a:ea typeface="+mn-ea"/>
                <a:cs typeface="+mn-cs"/>
                <a:sym typeface="Segoe UI Emoji" panose="020B0502040204020203" pitchFamily="34" charset="0"/>
              </a:rPr>
              <a:t>😉</a:t>
            </a:r>
            <a:r>
              <a:rPr lang="en-US" sz="2000" dirty="0">
                <a:latin typeface="+mn-lt"/>
                <a:ea typeface="+mn-ea"/>
                <a:cs typeface="+mn-cs"/>
              </a:rPr>
              <a:t> (Global [Not per customer])</a:t>
            </a:r>
          </a:p>
          <a:p>
            <a:pPr algn="l"/>
            <a:r>
              <a:rPr lang="en-US" sz="2000" dirty="0">
                <a:latin typeface="+mn-lt"/>
                <a:ea typeface="+mn-ea"/>
                <a:cs typeface="+mn-cs"/>
              </a:rPr>
              <a:t>2. Remove Outliers using normal distribution of the feature [mean ± 3*std] </a:t>
            </a:r>
          </a:p>
          <a:p>
            <a:pPr algn="l"/>
            <a:r>
              <a:rPr lang="en-US" sz="2000" dirty="0">
                <a:latin typeface="+mn-lt"/>
                <a:ea typeface="+mn-ea"/>
                <a:cs typeface="+mn-cs"/>
              </a:rPr>
              <a:t>3. Split the type of </a:t>
            </a:r>
            <a:r>
              <a:rPr lang="en-US" sz="2000" dirty="0"/>
              <a:t>l</a:t>
            </a:r>
            <a:r>
              <a:rPr lang="en-US" sz="2000" dirty="0">
                <a:latin typeface="+mn-lt"/>
                <a:ea typeface="+mn-ea"/>
                <a:cs typeface="+mn-cs"/>
              </a:rPr>
              <a:t>oan column into 9(unique) columns </a:t>
            </a:r>
          </a:p>
        </p:txBody>
      </p:sp>
      <p:sp>
        <p:nvSpPr>
          <p:cNvPr id="15" name="TextBox 14">
            <a:extLst>
              <a:ext uri="{FF2B5EF4-FFF2-40B4-BE49-F238E27FC236}">
                <a16:creationId xmlns:a16="http://schemas.microsoft.com/office/drawing/2014/main" id="{E3B12987-ECEF-E76F-61DD-530A0E6ABE5D}"/>
              </a:ext>
            </a:extLst>
          </p:cNvPr>
          <p:cNvSpPr txBox="1"/>
          <p:nvPr/>
        </p:nvSpPr>
        <p:spPr>
          <a:xfrm>
            <a:off x="581417" y="1951672"/>
            <a:ext cx="11610583" cy="1631216"/>
          </a:xfrm>
          <a:prstGeom prst="rect">
            <a:avLst/>
          </a:prstGeom>
          <a:noFill/>
        </p:spPr>
        <p:txBody>
          <a:bodyPr wrap="square">
            <a:spAutoFit/>
          </a:bodyPr>
          <a:lstStyle/>
          <a:p>
            <a:pPr lvl="1"/>
            <a:r>
              <a:rPr lang="en-US" sz="2000" dirty="0"/>
              <a:t>1. Drop unimportant features such as (Customer ID – SSN – Name ..)</a:t>
            </a:r>
          </a:p>
          <a:p>
            <a:pPr lvl="1"/>
            <a:r>
              <a:rPr lang="en-US" sz="2000" dirty="0"/>
              <a:t>2. Correct and Cleaning of some values like age containing 29_ </a:t>
            </a:r>
          </a:p>
          <a:p>
            <a:pPr lvl="1"/>
            <a:r>
              <a:rPr lang="en-US" sz="2000" dirty="0"/>
              <a:t>3. Handling Missing Values based on series of 8 (Local [Per Customer])</a:t>
            </a:r>
          </a:p>
          <a:p>
            <a:pPr lvl="1"/>
            <a:r>
              <a:rPr lang="en-US" sz="2000" dirty="0"/>
              <a:t>4. Convert Categorial Data to One hot encoder or Label encoded [According to the model used]</a:t>
            </a:r>
          </a:p>
          <a:p>
            <a:pPr lvl="1"/>
            <a:r>
              <a:rPr lang="en-US" sz="2000" dirty="0"/>
              <a:t>5. Normalization (Kmeans) and Standardization (Predictive Models)</a:t>
            </a:r>
          </a:p>
        </p:txBody>
      </p:sp>
      <p:sp>
        <p:nvSpPr>
          <p:cNvPr id="16" name="Google Shape;179;p19">
            <a:extLst>
              <a:ext uri="{FF2B5EF4-FFF2-40B4-BE49-F238E27FC236}">
                <a16:creationId xmlns:a16="http://schemas.microsoft.com/office/drawing/2014/main" id="{7375FCEA-BCE3-08C8-375F-7044802E41EB}"/>
              </a:ext>
            </a:extLst>
          </p:cNvPr>
          <p:cNvSpPr txBox="1">
            <a:spLocks/>
          </p:cNvSpPr>
          <p:nvPr/>
        </p:nvSpPr>
        <p:spPr>
          <a:xfrm>
            <a:off x="581417" y="1222394"/>
            <a:ext cx="10307441" cy="921296"/>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pPr marL="571500" indent="-571500" algn="l">
              <a:buFont typeface="Wingdings" panose="05000000000000000000" pitchFamily="2" charset="2"/>
              <a:buChar char="§"/>
            </a:pPr>
            <a:r>
              <a:rPr lang="en-US" sz="3600" dirty="0"/>
              <a:t>Preprocessing:</a:t>
            </a:r>
          </a:p>
        </p:txBody>
      </p:sp>
    </p:spTree>
    <p:extLst>
      <p:ext uri="{BB962C8B-B14F-4D97-AF65-F5344CB8AC3E}">
        <p14:creationId xmlns:p14="http://schemas.microsoft.com/office/powerpoint/2010/main" val="52017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10" name="Google Shape;179;p19">
            <a:extLst>
              <a:ext uri="{FF2B5EF4-FFF2-40B4-BE49-F238E27FC236}">
                <a16:creationId xmlns:a16="http://schemas.microsoft.com/office/drawing/2014/main" id="{1FEC564F-6626-06FE-2678-5A5EEAD2ACF1}"/>
              </a:ext>
            </a:extLst>
          </p:cNvPr>
          <p:cNvSpPr txBox="1">
            <a:spLocks/>
          </p:cNvSpPr>
          <p:nvPr/>
        </p:nvSpPr>
        <p:spPr>
          <a:xfrm>
            <a:off x="1678577" y="360838"/>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5400" dirty="0"/>
              <a:t>4. EDA (Data Visualization)</a:t>
            </a:r>
          </a:p>
        </p:txBody>
      </p:sp>
      <p:pic>
        <p:nvPicPr>
          <p:cNvPr id="5" name="Picture 4" descr="A close-up of a graph&#10;&#10;Description automatically generated">
            <a:extLst>
              <a:ext uri="{FF2B5EF4-FFF2-40B4-BE49-F238E27FC236}">
                <a16:creationId xmlns:a16="http://schemas.microsoft.com/office/drawing/2014/main" id="{A8773DBB-4CE1-92C8-349E-F89BF9B5136E}"/>
              </a:ext>
            </a:extLst>
          </p:cNvPr>
          <p:cNvPicPr>
            <a:picLocks noChangeAspect="1"/>
          </p:cNvPicPr>
          <p:nvPr/>
        </p:nvPicPr>
        <p:blipFill>
          <a:blip r:embed="rId3"/>
          <a:stretch>
            <a:fillRect/>
          </a:stretch>
        </p:blipFill>
        <p:spPr>
          <a:xfrm>
            <a:off x="1079383" y="1497588"/>
            <a:ext cx="9757607" cy="3862823"/>
          </a:xfrm>
          <a:prstGeom prst="rect">
            <a:avLst/>
          </a:prstGeom>
        </p:spPr>
      </p:pic>
      <p:sp>
        <p:nvSpPr>
          <p:cNvPr id="7" name="TextBox 6">
            <a:extLst>
              <a:ext uri="{FF2B5EF4-FFF2-40B4-BE49-F238E27FC236}">
                <a16:creationId xmlns:a16="http://schemas.microsoft.com/office/drawing/2014/main" id="{FBAF35C0-F13D-FDAA-F803-F83B27813107}"/>
              </a:ext>
            </a:extLst>
          </p:cNvPr>
          <p:cNvSpPr txBox="1"/>
          <p:nvPr/>
        </p:nvSpPr>
        <p:spPr>
          <a:xfrm>
            <a:off x="730426" y="5714384"/>
            <a:ext cx="10731148" cy="908134"/>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Aptos" panose="020B0004020202020204" pitchFamily="34" charset="0"/>
                <a:ea typeface="Times New Roman" panose="02020603050405020304" pitchFamily="18" charset="0"/>
                <a:cs typeface="Times New Roman" panose="02020603050405020304" pitchFamily="18" charset="0"/>
              </a:rPr>
              <a:t>Same Distribution of credit Score across different occupation groups </a:t>
            </a:r>
          </a:p>
          <a:p>
            <a:pPr marL="0" marR="0">
              <a:lnSpc>
                <a:spcPct val="115000"/>
              </a:lnSpc>
              <a:spcBef>
                <a:spcPts val="0"/>
              </a:spcBef>
              <a:spcAft>
                <a:spcPts val="1000"/>
              </a:spcAft>
            </a:pPr>
            <a:r>
              <a:rPr lang="en-US" sz="2000" b="1"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000" b="1" dirty="0">
                <a:effectLst/>
                <a:latin typeface="Aptos" panose="020B0004020202020204" pitchFamily="34" charset="0"/>
                <a:ea typeface="Times New Roman" panose="02020603050405020304" pitchFamily="18" charset="0"/>
                <a:cs typeface="Times New Roman" panose="02020603050405020304" pitchFamily="18" charset="0"/>
              </a:rPr>
              <a:t> occupation isn’t an effective feature No need to consider occupation in the model.</a:t>
            </a:r>
            <a:endParaRPr lang="en-US" sz="2400" dirty="0">
              <a:effectLst/>
              <a:latin typeface="Aptos" panose="020B0004020202020204" pitchFamily="34" charset="0"/>
              <a:ea typeface="Aptos" panose="020B0004020202020204" pitchFamily="34" charset="0"/>
              <a:cs typeface="Arial" panose="020B0604020202020204" pitchFamily="34" charset="0"/>
            </a:endParaRPr>
          </a:p>
        </p:txBody>
      </p:sp>
      <p:pic>
        <p:nvPicPr>
          <p:cNvPr id="12" name="Picture 11" descr="A cartoon of a child&#10;&#10;Description automatically generated">
            <a:extLst>
              <a:ext uri="{FF2B5EF4-FFF2-40B4-BE49-F238E27FC236}">
                <a16:creationId xmlns:a16="http://schemas.microsoft.com/office/drawing/2014/main" id="{38CC5EBB-E7D4-9850-362F-429BC2007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3331" y="4632153"/>
            <a:ext cx="2476170" cy="2476170"/>
          </a:xfrm>
          <a:prstGeom prst="rect">
            <a:avLst/>
          </a:prstGeom>
        </p:spPr>
      </p:pic>
    </p:spTree>
    <p:extLst>
      <p:ext uri="{BB962C8B-B14F-4D97-AF65-F5344CB8AC3E}">
        <p14:creationId xmlns:p14="http://schemas.microsoft.com/office/powerpoint/2010/main" val="20589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10" name="Google Shape;179;p19">
            <a:extLst>
              <a:ext uri="{FF2B5EF4-FFF2-40B4-BE49-F238E27FC236}">
                <a16:creationId xmlns:a16="http://schemas.microsoft.com/office/drawing/2014/main" id="{1FEC564F-6626-06FE-2678-5A5EEAD2ACF1}"/>
              </a:ext>
            </a:extLst>
          </p:cNvPr>
          <p:cNvSpPr txBox="1">
            <a:spLocks/>
          </p:cNvSpPr>
          <p:nvPr/>
        </p:nvSpPr>
        <p:spPr>
          <a:xfrm>
            <a:off x="1678577" y="360838"/>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5400" dirty="0"/>
              <a:t>4. EDA (Data Visualization)</a:t>
            </a:r>
          </a:p>
        </p:txBody>
      </p:sp>
      <p:pic>
        <p:nvPicPr>
          <p:cNvPr id="2" name="Picture 1" descr="A close-up of a graph&#10;&#10;Description automatically generated">
            <a:extLst>
              <a:ext uri="{FF2B5EF4-FFF2-40B4-BE49-F238E27FC236}">
                <a16:creationId xmlns:a16="http://schemas.microsoft.com/office/drawing/2014/main" id="{27B8D1D9-D891-C562-0944-CB9CC0016EB0}"/>
              </a:ext>
            </a:extLst>
          </p:cNvPr>
          <p:cNvPicPr>
            <a:picLocks noChangeAspect="1"/>
          </p:cNvPicPr>
          <p:nvPr/>
        </p:nvPicPr>
        <p:blipFill>
          <a:blip r:embed="rId3"/>
          <a:stretch>
            <a:fillRect/>
          </a:stretch>
        </p:blipFill>
        <p:spPr>
          <a:xfrm>
            <a:off x="1596544" y="1591067"/>
            <a:ext cx="9277715" cy="3675865"/>
          </a:xfrm>
          <a:prstGeom prst="rect">
            <a:avLst/>
          </a:prstGeom>
        </p:spPr>
      </p:pic>
      <p:sp>
        <p:nvSpPr>
          <p:cNvPr id="5" name="TextBox 4">
            <a:extLst>
              <a:ext uri="{FF2B5EF4-FFF2-40B4-BE49-F238E27FC236}">
                <a16:creationId xmlns:a16="http://schemas.microsoft.com/office/drawing/2014/main" id="{F1C52AAE-F225-4352-6360-E7C4BA506AFC}"/>
              </a:ext>
            </a:extLst>
          </p:cNvPr>
          <p:cNvSpPr txBox="1"/>
          <p:nvPr/>
        </p:nvSpPr>
        <p:spPr>
          <a:xfrm>
            <a:off x="830553" y="5714384"/>
            <a:ext cx="10809696" cy="782778"/>
          </a:xfrm>
          <a:prstGeom prst="rect">
            <a:avLst/>
          </a:prstGeom>
          <a:noFill/>
        </p:spPr>
        <p:txBody>
          <a:bodyPr wrap="square">
            <a:spAutoFit/>
          </a:bodyPr>
          <a:lstStyle/>
          <a:p>
            <a:pPr marL="0" marR="0">
              <a:lnSpc>
                <a:spcPct val="115000"/>
              </a:lnSpc>
              <a:spcBef>
                <a:spcPts val="0"/>
              </a:spcBef>
              <a:spcAft>
                <a:spcPts val="1000"/>
              </a:spcAft>
            </a:pPr>
            <a:r>
              <a:rPr lang="en-US" sz="2000" b="1" dirty="0">
                <a:latin typeface="Aptos" panose="020B0004020202020204" pitchFamily="34" charset="0"/>
                <a:ea typeface="Aptos" panose="020B0004020202020204" pitchFamily="34" charset="0"/>
                <a:cs typeface="Times New Roman" panose="02020603050405020304" pitchFamily="18" charset="0"/>
              </a:rPr>
              <a:t>At outstanding debts more than 1800 the customer probability to be of good credit score is very small </a:t>
            </a:r>
            <a:endParaRPr lang="en-US" sz="24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7049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179;p19">
            <a:extLst>
              <a:ext uri="{FF2B5EF4-FFF2-40B4-BE49-F238E27FC236}">
                <a16:creationId xmlns:a16="http://schemas.microsoft.com/office/drawing/2014/main" id="{DDA85272-DA72-D635-CEE1-03D55EC9FA34}"/>
              </a:ext>
            </a:extLst>
          </p:cNvPr>
          <p:cNvSpPr txBox="1">
            <a:spLocks/>
          </p:cNvSpPr>
          <p:nvPr/>
        </p:nvSpPr>
        <p:spPr>
          <a:xfrm>
            <a:off x="1548795" y="54524"/>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4. EDA (Data Visualization)</a:t>
            </a:r>
          </a:p>
        </p:txBody>
      </p:sp>
      <p:sp>
        <p:nvSpPr>
          <p:cNvPr id="5" name="Rectangle 4">
            <a:extLst>
              <a:ext uri="{FF2B5EF4-FFF2-40B4-BE49-F238E27FC236}">
                <a16:creationId xmlns:a16="http://schemas.microsoft.com/office/drawing/2014/main" id="{974F2F4D-9235-C6E2-F766-EE983FFB63A4}"/>
              </a:ext>
            </a:extLst>
          </p:cNvPr>
          <p:cNvSpPr>
            <a:spLocks noChangeArrowheads="1"/>
          </p:cNvSpPr>
          <p:nvPr/>
        </p:nvSpPr>
        <p:spPr bwMode="auto">
          <a:xfrm>
            <a:off x="0" y="2463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DA3289E-8A45-DB6E-6A90-B6232ACE3A70}"/>
              </a:ext>
            </a:extLst>
          </p:cNvPr>
          <p:cNvPicPr>
            <a:picLocks noChangeAspect="1"/>
          </p:cNvPicPr>
          <p:nvPr/>
        </p:nvPicPr>
        <p:blipFill>
          <a:blip r:embed="rId3"/>
          <a:stretch>
            <a:fillRect/>
          </a:stretch>
        </p:blipFill>
        <p:spPr>
          <a:xfrm>
            <a:off x="1513491" y="1085746"/>
            <a:ext cx="9428961" cy="4947186"/>
          </a:xfrm>
          <a:prstGeom prst="rect">
            <a:avLst/>
          </a:prstGeom>
        </p:spPr>
      </p:pic>
      <p:sp>
        <p:nvSpPr>
          <p:cNvPr id="12" name="Rectangle 11">
            <a:extLst>
              <a:ext uri="{FF2B5EF4-FFF2-40B4-BE49-F238E27FC236}">
                <a16:creationId xmlns:a16="http://schemas.microsoft.com/office/drawing/2014/main" id="{576B9A86-DF19-703A-047D-0AA26BBC2A9C}"/>
              </a:ext>
            </a:extLst>
          </p:cNvPr>
          <p:cNvSpPr/>
          <p:nvPr/>
        </p:nvSpPr>
        <p:spPr>
          <a:xfrm>
            <a:off x="1345330" y="1902939"/>
            <a:ext cx="1964267" cy="12291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8311E0-8594-8858-B0C1-81321E27798A}"/>
              </a:ext>
            </a:extLst>
          </p:cNvPr>
          <p:cNvSpPr/>
          <p:nvPr/>
        </p:nvSpPr>
        <p:spPr>
          <a:xfrm>
            <a:off x="1303282" y="3854088"/>
            <a:ext cx="1964267" cy="1968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86EF62-8326-36BE-8DE9-5475338878B4}"/>
              </a:ext>
            </a:extLst>
          </p:cNvPr>
          <p:cNvSpPr txBox="1"/>
          <p:nvPr/>
        </p:nvSpPr>
        <p:spPr>
          <a:xfrm>
            <a:off x="684472" y="6003988"/>
            <a:ext cx="11086998" cy="779893"/>
          </a:xfrm>
          <a:prstGeom prst="rect">
            <a:avLst/>
          </a:prstGeom>
          <a:noFill/>
        </p:spPr>
        <p:txBody>
          <a:bodyPr wrap="square">
            <a:spAutoFit/>
          </a:bodyPr>
          <a:lstStyle/>
          <a:p>
            <a:pPr marL="0" marR="0">
              <a:lnSpc>
                <a:spcPct val="115000"/>
              </a:lnSpc>
              <a:spcBef>
                <a:spcPts val="0"/>
              </a:spcBef>
              <a:spcAft>
                <a:spcPts val="1000"/>
              </a:spcAft>
            </a:pPr>
            <a:r>
              <a:rPr lang="en-US" sz="2000" b="1" dirty="0">
                <a:latin typeface="Segoe UI Emoji" panose="020B0502040204020203" pitchFamily="34" charset="0"/>
                <a:ea typeface="Times New Roman" panose="02020603050405020304" pitchFamily="18" charset="0"/>
                <a:cs typeface="Segoe UI Emoji" panose="020B0502040204020203" pitchFamily="34" charset="0"/>
              </a:rPr>
              <a:t>The </a:t>
            </a:r>
            <a:r>
              <a:rPr lang="en-US" sz="2000" b="1" dirty="0" err="1">
                <a:latin typeface="Segoe UI Emoji" panose="020B0502040204020203" pitchFamily="34" charset="0"/>
                <a:ea typeface="Times New Roman" panose="02020603050405020304" pitchFamily="18" charset="0"/>
                <a:cs typeface="Segoe UI Emoji" panose="020B0502040204020203" pitchFamily="34" charset="0"/>
              </a:rPr>
              <a:t>n</a:t>
            </a:r>
            <a:r>
              <a:rPr lang="en-US" sz="2000" b="1" dirty="0" err="1">
                <a:effectLst/>
                <a:latin typeface="Segoe UI Emoji" panose="020B0502040204020203" pitchFamily="34" charset="0"/>
                <a:ea typeface="Times New Roman" panose="02020603050405020304" pitchFamily="18" charset="0"/>
                <a:cs typeface="Segoe UI Emoji" panose="020B0502040204020203" pitchFamily="34" charset="0"/>
              </a:rPr>
              <a:t>um_of_bank_accounts</a:t>
            </a:r>
            <a:r>
              <a:rPr lang="en-US" sz="2000" b="1" dirty="0">
                <a:effectLst/>
                <a:latin typeface="Segoe UI Emoji" panose="020B0502040204020203" pitchFamily="34" charset="0"/>
                <a:ea typeface="Times New Roman" panose="02020603050405020304" pitchFamily="18" charset="0"/>
                <a:cs typeface="Segoe UI Emoji" panose="020B0502040204020203" pitchFamily="34" charset="0"/>
              </a:rPr>
              <a:t>, </a:t>
            </a:r>
            <a:r>
              <a:rPr lang="en-US" sz="2000" b="1" dirty="0" err="1">
                <a:effectLst/>
                <a:latin typeface="Segoe UI Emoji" panose="020B0502040204020203" pitchFamily="34" charset="0"/>
                <a:ea typeface="Times New Roman" panose="02020603050405020304" pitchFamily="18" charset="0"/>
                <a:cs typeface="Segoe UI Emoji" panose="020B0502040204020203" pitchFamily="34" charset="0"/>
              </a:rPr>
              <a:t>num_of_credit_cards</a:t>
            </a:r>
            <a:r>
              <a:rPr lang="en-US" sz="2000" b="1" dirty="0">
                <a:effectLst/>
                <a:latin typeface="Segoe UI Emoji" panose="020B0502040204020203" pitchFamily="34" charset="0"/>
                <a:ea typeface="Times New Roman" panose="02020603050405020304" pitchFamily="18" charset="0"/>
                <a:cs typeface="Segoe UI Emoji" panose="020B0502040204020203" pitchFamily="34" charset="0"/>
              </a:rPr>
              <a:t> , </a:t>
            </a:r>
            <a:r>
              <a:rPr lang="en-US" sz="2000" b="1" dirty="0" err="1">
                <a:effectLst/>
                <a:latin typeface="Segoe UI Emoji" panose="020B0502040204020203" pitchFamily="34" charset="0"/>
                <a:ea typeface="Times New Roman" panose="02020603050405020304" pitchFamily="18" charset="0"/>
                <a:cs typeface="Segoe UI Emoji" panose="020B0502040204020203" pitchFamily="34" charset="0"/>
              </a:rPr>
              <a:t>interest_rate</a:t>
            </a:r>
            <a:r>
              <a:rPr lang="en-US" sz="2000" b="1" dirty="0">
                <a:effectLst/>
                <a:latin typeface="Segoe UI Emoji" panose="020B0502040204020203" pitchFamily="34" charset="0"/>
                <a:ea typeface="Times New Roman" panose="02020603050405020304" pitchFamily="18" charset="0"/>
                <a:cs typeface="Segoe UI Emoji" panose="020B0502040204020203" pitchFamily="34" charset="0"/>
              </a:rPr>
              <a:t> and </a:t>
            </a:r>
            <a:r>
              <a:rPr lang="en-US" sz="2000" b="1" dirty="0" err="1">
                <a:effectLst/>
                <a:latin typeface="Segoe UI Emoji" panose="020B0502040204020203" pitchFamily="34" charset="0"/>
                <a:ea typeface="Times New Roman" panose="02020603050405020304" pitchFamily="18" charset="0"/>
                <a:cs typeface="Segoe UI Emoji" panose="020B0502040204020203" pitchFamily="34" charset="0"/>
              </a:rPr>
              <a:t>delay_from_due_date</a:t>
            </a:r>
            <a:r>
              <a:rPr lang="en-US" sz="2000" b="1" dirty="0">
                <a:effectLst/>
                <a:latin typeface="Segoe UI Emoji" panose="020B0502040204020203" pitchFamily="34" charset="0"/>
                <a:ea typeface="Times New Roman" panose="02020603050405020304" pitchFamily="18" charset="0"/>
                <a:cs typeface="Segoe UI Emoji" panose="020B0502040204020203" pitchFamily="34" charset="0"/>
              </a:rPr>
              <a:t> are the most features correlated with each other than other features.</a:t>
            </a:r>
            <a:endParaRPr lang="en-US" sz="24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873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179;p19">
            <a:extLst>
              <a:ext uri="{FF2B5EF4-FFF2-40B4-BE49-F238E27FC236}">
                <a16:creationId xmlns:a16="http://schemas.microsoft.com/office/drawing/2014/main" id="{DDA85272-DA72-D635-CEE1-03D55EC9FA34}"/>
              </a:ext>
            </a:extLst>
          </p:cNvPr>
          <p:cNvSpPr txBox="1">
            <a:spLocks/>
          </p:cNvSpPr>
          <p:nvPr/>
        </p:nvSpPr>
        <p:spPr>
          <a:xfrm>
            <a:off x="1548795" y="54524"/>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4. EDA (Data Visualization)</a:t>
            </a:r>
          </a:p>
        </p:txBody>
      </p:sp>
      <p:sp>
        <p:nvSpPr>
          <p:cNvPr id="5" name="Rectangle 4">
            <a:extLst>
              <a:ext uri="{FF2B5EF4-FFF2-40B4-BE49-F238E27FC236}">
                <a16:creationId xmlns:a16="http://schemas.microsoft.com/office/drawing/2014/main" id="{974F2F4D-9235-C6E2-F766-EE983FFB63A4}"/>
              </a:ext>
            </a:extLst>
          </p:cNvPr>
          <p:cNvSpPr>
            <a:spLocks noChangeArrowheads="1"/>
          </p:cNvSpPr>
          <p:nvPr/>
        </p:nvSpPr>
        <p:spPr bwMode="auto">
          <a:xfrm>
            <a:off x="0" y="2463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6BDD9CC-33C6-1622-82EF-39CDCC1EE6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695" y="1208099"/>
            <a:ext cx="4741667" cy="3793334"/>
          </a:xfrm>
          <a:prstGeom prst="rect">
            <a:avLst/>
          </a:prstGeom>
          <a:noFill/>
          <a:ln>
            <a:noFill/>
          </a:ln>
        </p:spPr>
      </p:pic>
      <p:pic>
        <p:nvPicPr>
          <p:cNvPr id="7" name="Picture 6" descr="A diagram of a brain&#10;&#10;Description automatically generated">
            <a:extLst>
              <a:ext uri="{FF2B5EF4-FFF2-40B4-BE49-F238E27FC236}">
                <a16:creationId xmlns:a16="http://schemas.microsoft.com/office/drawing/2014/main" id="{078EC889-FA08-516E-C04C-D313A80C91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260" r="5350" b="5232"/>
          <a:stretch/>
        </p:blipFill>
        <p:spPr bwMode="auto">
          <a:xfrm>
            <a:off x="6393057" y="1562618"/>
            <a:ext cx="4300343" cy="3216841"/>
          </a:xfrm>
          <a:prstGeom prst="rect">
            <a:avLst/>
          </a:prstGeom>
          <a:noFill/>
          <a:ln>
            <a:noFill/>
          </a:ln>
        </p:spPr>
      </p:pic>
      <p:sp>
        <p:nvSpPr>
          <p:cNvPr id="8" name="TextBox 7">
            <a:extLst>
              <a:ext uri="{FF2B5EF4-FFF2-40B4-BE49-F238E27FC236}">
                <a16:creationId xmlns:a16="http://schemas.microsoft.com/office/drawing/2014/main" id="{25190F18-F68A-C5BE-F344-AC99DD922F60}"/>
              </a:ext>
            </a:extLst>
          </p:cNvPr>
          <p:cNvSpPr txBox="1"/>
          <p:nvPr/>
        </p:nvSpPr>
        <p:spPr>
          <a:xfrm>
            <a:off x="587765" y="890085"/>
            <a:ext cx="11610583" cy="461665"/>
          </a:xfrm>
          <a:prstGeom prst="rect">
            <a:avLst/>
          </a:prstGeom>
          <a:noFill/>
        </p:spPr>
        <p:txBody>
          <a:bodyPr wrap="square">
            <a:spAutoFit/>
          </a:bodyPr>
          <a:lstStyle/>
          <a:p>
            <a:pPr lvl="1" algn="ctr"/>
            <a:r>
              <a:rPr lang="en-US" sz="2400" kern="0" dirty="0">
                <a:effectLst/>
                <a:latin typeface="+mj-lt"/>
                <a:ea typeface="Aptos" panose="020B0004020202020204" pitchFamily="34" charset="0"/>
                <a:cs typeface="Arial" panose="020B0604020202020204" pitchFamily="34" charset="0"/>
              </a:rPr>
              <a:t>T-SNE on the 3 clusters of the data (good-standard-poor) </a:t>
            </a:r>
            <a:endParaRPr lang="en-US" sz="2800" dirty="0">
              <a:latin typeface="+mj-lt"/>
            </a:endParaRPr>
          </a:p>
        </p:txBody>
      </p:sp>
      <p:sp>
        <p:nvSpPr>
          <p:cNvPr id="9" name="TextBox 8">
            <a:extLst>
              <a:ext uri="{FF2B5EF4-FFF2-40B4-BE49-F238E27FC236}">
                <a16:creationId xmlns:a16="http://schemas.microsoft.com/office/drawing/2014/main" id="{9AE82F79-D21D-7C3C-517D-4366A226B552}"/>
              </a:ext>
            </a:extLst>
          </p:cNvPr>
          <p:cNvSpPr txBox="1"/>
          <p:nvPr/>
        </p:nvSpPr>
        <p:spPr>
          <a:xfrm>
            <a:off x="1513476" y="5103033"/>
            <a:ext cx="3071223" cy="369322"/>
          </a:xfrm>
          <a:prstGeom prst="rect">
            <a:avLst/>
          </a:prstGeom>
          <a:noFill/>
        </p:spPr>
        <p:txBody>
          <a:bodyPr wrap="square">
            <a:spAutoFit/>
          </a:bodyPr>
          <a:lstStyle/>
          <a:p>
            <a:pPr lvl="1" algn="ctr"/>
            <a:r>
              <a:rPr lang="en-US" sz="1800" kern="0" dirty="0">
                <a:effectLst/>
                <a:latin typeface="Aptos" panose="020B0004020202020204" pitchFamily="34" charset="0"/>
                <a:ea typeface="Aptos" panose="020B0004020202020204" pitchFamily="34" charset="0"/>
                <a:cs typeface="Arial" panose="020B0604020202020204" pitchFamily="34" charset="0"/>
              </a:rPr>
              <a:t>With Most of Features</a:t>
            </a:r>
            <a:endParaRPr lang="en-US" sz="2000" dirty="0"/>
          </a:p>
        </p:txBody>
      </p:sp>
      <p:sp>
        <p:nvSpPr>
          <p:cNvPr id="10" name="TextBox 9">
            <a:extLst>
              <a:ext uri="{FF2B5EF4-FFF2-40B4-BE49-F238E27FC236}">
                <a16:creationId xmlns:a16="http://schemas.microsoft.com/office/drawing/2014/main" id="{804AE940-AC0D-276E-ADE4-C9978EC19AD0}"/>
              </a:ext>
            </a:extLst>
          </p:cNvPr>
          <p:cNvSpPr txBox="1"/>
          <p:nvPr/>
        </p:nvSpPr>
        <p:spPr>
          <a:xfrm>
            <a:off x="6263276" y="4760574"/>
            <a:ext cx="4543424" cy="369332"/>
          </a:xfrm>
          <a:prstGeom prst="rect">
            <a:avLst/>
          </a:prstGeom>
          <a:noFill/>
        </p:spPr>
        <p:txBody>
          <a:bodyPr wrap="square">
            <a:spAutoFit/>
          </a:bodyPr>
          <a:lstStyle/>
          <a:p>
            <a:pPr lvl="1" algn="ctr"/>
            <a:r>
              <a:rPr lang="en-US" kern="0" dirty="0">
                <a:latin typeface="Aptos" panose="020B0004020202020204" pitchFamily="34" charset="0"/>
                <a:cs typeface="Arial" panose="020B0604020202020204" pitchFamily="34" charset="0"/>
              </a:rPr>
              <a:t>Dropping</a:t>
            </a:r>
            <a:r>
              <a:rPr lang="en-US" sz="1800" kern="0" dirty="0">
                <a:effectLst/>
                <a:latin typeface="Aptos" panose="020B0004020202020204" pitchFamily="34" charset="0"/>
                <a:ea typeface="Aptos" panose="020B0004020202020204" pitchFamily="34" charset="0"/>
                <a:cs typeface="Arial" panose="020B0604020202020204" pitchFamily="34" charset="0"/>
              </a:rPr>
              <a:t> features of importance &lt; 0.04</a:t>
            </a:r>
            <a:endParaRPr lang="en-US" sz="2000" dirty="0"/>
          </a:p>
        </p:txBody>
      </p:sp>
      <p:sp>
        <p:nvSpPr>
          <p:cNvPr id="11" name="TextBox 10">
            <a:extLst>
              <a:ext uri="{FF2B5EF4-FFF2-40B4-BE49-F238E27FC236}">
                <a16:creationId xmlns:a16="http://schemas.microsoft.com/office/drawing/2014/main" id="{0F97C5A0-FCEB-246F-B55B-E5CD98616702}"/>
              </a:ext>
            </a:extLst>
          </p:cNvPr>
          <p:cNvSpPr txBox="1"/>
          <p:nvPr/>
        </p:nvSpPr>
        <p:spPr>
          <a:xfrm>
            <a:off x="3950485" y="5942363"/>
            <a:ext cx="7771616" cy="584775"/>
          </a:xfrm>
          <a:prstGeom prst="rect">
            <a:avLst/>
          </a:prstGeom>
          <a:noFill/>
        </p:spPr>
        <p:txBody>
          <a:bodyPr wrap="square">
            <a:spAutoFit/>
          </a:bodyPr>
          <a:lstStyle/>
          <a:p>
            <a:pPr lvl="1" algn="ctr"/>
            <a:r>
              <a:rPr lang="en-US" sz="3200" kern="0" dirty="0">
                <a:solidFill>
                  <a:srgbClr val="FF0000"/>
                </a:solidFill>
                <a:latin typeface="+mj-lt"/>
                <a:cs typeface="Arial" panose="020B0604020202020204" pitchFamily="34" charset="0"/>
              </a:rPr>
              <a:t>Overlapping Clusters !!</a:t>
            </a:r>
            <a:endParaRPr lang="en-US" sz="3600" dirty="0">
              <a:solidFill>
                <a:srgbClr val="FF0000"/>
              </a:solidFill>
              <a:latin typeface="+mj-lt"/>
            </a:endParaRPr>
          </a:p>
        </p:txBody>
      </p:sp>
      <p:pic>
        <p:nvPicPr>
          <p:cNvPr id="13" name="Picture 12">
            <a:extLst>
              <a:ext uri="{FF2B5EF4-FFF2-40B4-BE49-F238E27FC236}">
                <a16:creationId xmlns:a16="http://schemas.microsoft.com/office/drawing/2014/main" id="{C6503B7B-C0C8-2F04-948E-FDC72F0C50F6}"/>
              </a:ext>
            </a:extLst>
          </p:cNvPr>
          <p:cNvPicPr>
            <a:picLocks noChangeAspect="1"/>
          </p:cNvPicPr>
          <p:nvPr/>
        </p:nvPicPr>
        <p:blipFill rotWithShape="1">
          <a:blip r:embed="rId5">
            <a:extLst>
              <a:ext uri="{28A0092B-C50C-407E-A947-70E740481C1C}">
                <a14:useLocalDpi xmlns:a14="http://schemas.microsoft.com/office/drawing/2010/main" val="0"/>
              </a:ext>
            </a:extLst>
          </a:blip>
          <a:srcRect l="4897" t="7778" r="58232" b="14589"/>
          <a:stretch/>
        </p:blipFill>
        <p:spPr>
          <a:xfrm>
            <a:off x="4796691" y="4885777"/>
            <a:ext cx="1113571" cy="1930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2" name="Google Shape;179;p19">
            <a:extLst>
              <a:ext uri="{FF2B5EF4-FFF2-40B4-BE49-F238E27FC236}">
                <a16:creationId xmlns:a16="http://schemas.microsoft.com/office/drawing/2014/main" id="{3C77EB58-53B0-9FAD-4C63-2A32C5F50B07}"/>
              </a:ext>
            </a:extLst>
          </p:cNvPr>
          <p:cNvSpPr txBox="1">
            <a:spLocks/>
          </p:cNvSpPr>
          <p:nvPr/>
        </p:nvSpPr>
        <p:spPr>
          <a:xfrm>
            <a:off x="1601346" y="306772"/>
            <a:ext cx="9428962" cy="921295"/>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SzPts val="2400"/>
              <a:buNone/>
              <a:defRPr sz="3733" kern="1200">
                <a:solidFill>
                  <a:schemeClr val="tx1"/>
                </a:solidFill>
                <a:latin typeface="+mj-lt"/>
                <a:ea typeface="+mj-ea"/>
                <a:cs typeface="+mj-c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sz="4800" dirty="0"/>
              <a:t>5.Insights (Technical) </a:t>
            </a:r>
          </a:p>
        </p:txBody>
      </p:sp>
      <p:sp>
        <p:nvSpPr>
          <p:cNvPr id="4" name="TextBox 3">
            <a:extLst>
              <a:ext uri="{FF2B5EF4-FFF2-40B4-BE49-F238E27FC236}">
                <a16:creationId xmlns:a16="http://schemas.microsoft.com/office/drawing/2014/main" id="{B278C878-2DD4-C472-92ED-2F33048EC021}"/>
              </a:ext>
            </a:extLst>
          </p:cNvPr>
          <p:cNvSpPr txBox="1"/>
          <p:nvPr/>
        </p:nvSpPr>
        <p:spPr>
          <a:xfrm>
            <a:off x="499241" y="1745548"/>
            <a:ext cx="11193518" cy="1770293"/>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US" sz="2400" dirty="0">
                <a:latin typeface="Aptos" panose="020B0004020202020204" pitchFamily="34" charset="0"/>
                <a:ea typeface="Aptos" panose="020B0004020202020204" pitchFamily="34" charset="0"/>
                <a:cs typeface="Arial" panose="020B0604020202020204" pitchFamily="34" charset="0"/>
              </a:rPr>
              <a:t>We Got insights as insights below each distribution for the features [Refer to the Report]</a:t>
            </a:r>
            <a:endParaRPr lang="en-US" sz="24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Bef>
                <a:spcPts val="0"/>
              </a:spcBef>
              <a:spcAft>
                <a:spcPts val="1000"/>
              </a:spcAft>
              <a:buFont typeface="Wingdings" panose="05000000000000000000" pitchFamily="2" charset="2"/>
              <a:buChar char=""/>
            </a:pPr>
            <a:r>
              <a:rPr lang="en-US" sz="2400" dirty="0">
                <a:effectLst/>
                <a:latin typeface="Aptos" panose="020B0004020202020204" pitchFamily="34" charset="0"/>
                <a:ea typeface="Aptos" panose="020B0004020202020204" pitchFamily="34" charset="0"/>
                <a:cs typeface="Arial" panose="020B0604020202020204" pitchFamily="34" charset="0"/>
              </a:rPr>
              <a:t>No Correlation between Continuous Features [Insight from the correlation Matrix of between all features]</a:t>
            </a:r>
          </a:p>
        </p:txBody>
      </p:sp>
    </p:spTree>
    <p:extLst>
      <p:ext uri="{BB962C8B-B14F-4D97-AF65-F5344CB8AC3E}">
        <p14:creationId xmlns:p14="http://schemas.microsoft.com/office/powerpoint/2010/main" val="1983644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TotalTime>
  <Words>834</Words>
  <Application>Microsoft Office PowerPoint</Application>
  <PresentationFormat>Widescreen</PresentationFormat>
  <Paragraphs>145</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Open Sans</vt:lpstr>
      <vt:lpstr>Rajdhani Medium</vt:lpstr>
      <vt:lpstr>Segoe UI Emoji</vt:lpstr>
      <vt:lpstr>Segoe UI Symbol</vt:lpstr>
      <vt:lpstr>Wingdings</vt:lpstr>
      <vt:lpstr>Office Theme</vt:lpstr>
      <vt:lpstr>Credit Score Classification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Creidt Score Classification &amp; Analysis</dc:title>
  <dc:creator>Basma Elhoseny</dc:creator>
  <cp:lastModifiedBy>Basma Elhoseny</cp:lastModifiedBy>
  <cp:revision>3</cp:revision>
  <dcterms:created xsi:type="dcterms:W3CDTF">2024-05-09T18:42:37Z</dcterms:created>
  <dcterms:modified xsi:type="dcterms:W3CDTF">2024-05-09T22:45:40Z</dcterms:modified>
</cp:coreProperties>
</file>