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3" r:id="rId4"/>
    <p:sldId id="282" r:id="rId5"/>
    <p:sldId id="294" r:id="rId6"/>
    <p:sldId id="284" r:id="rId7"/>
    <p:sldId id="291" r:id="rId8"/>
    <p:sldId id="262" r:id="rId9"/>
    <p:sldId id="288" r:id="rId10"/>
    <p:sldId id="287" r:id="rId11"/>
    <p:sldId id="295" r:id="rId12"/>
    <p:sldId id="289" r:id="rId13"/>
    <p:sldId id="292" r:id="rId14"/>
    <p:sldId id="286" r:id="rId15"/>
    <p:sldId id="290" r:id="rId16"/>
    <p:sldId id="293" r:id="rId17"/>
    <p:sldId id="269" r:id="rId18"/>
    <p:sldId id="29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9" autoAdjust="0"/>
    <p:restoredTop sz="83179" autoAdjust="0"/>
  </p:normalViewPr>
  <p:slideViewPr>
    <p:cSldViewPr snapToGrid="0">
      <p:cViewPr varScale="1">
        <p:scale>
          <a:sx n="53" d="100"/>
          <a:sy n="53" d="100"/>
        </p:scale>
        <p:origin x="1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29C6-F107-4AEF-8C89-E9B6A5F88C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3D78-6D30-4993-B73F-9AC5A783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33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5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7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21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</a:rPr>
              <a:t>(Cases of all features used we got 0.09 </a:t>
            </a:r>
            <a:r>
              <a:rPr lang="en-US" sz="1200" dirty="0">
                <a:solidFill>
                  <a:schemeClr val="tx1"/>
                </a:solidFill>
                <a:effectLst/>
                <a:sym typeface="Segoe UI Emoji" panose="020B0502040204020203" pitchFamily="34" charset="0"/>
              </a:rPr>
              <a:t>🙂</a:t>
            </a:r>
            <a:r>
              <a:rPr lang="en-US" sz="1200" dirty="0">
                <a:solidFill>
                  <a:schemeClr val="tx1"/>
                </a:solidFill>
                <a:effectLst/>
              </a:rPr>
              <a:t>)</a:t>
            </a:r>
            <a:endParaRPr lang="en-US" sz="12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10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35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012bf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012bf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012bf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012bf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09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e012bf7f6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e012bf7f6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4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21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Draw the Kernel Density Estimate (KDE) plot of a continuous feature in the dataset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58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3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8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B1A-27D9-E63F-275D-ED9CD771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B2A8-B38A-8E6A-0FC5-47FDB50B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8EF8-E26A-5F5B-906B-65A05147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6716-32D5-1DD7-5C1E-4023AF89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E962-CCB3-269B-D1E1-8F80FE7C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6BA7-0A1E-F59E-E9E7-43010C69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0FD9-0D20-28C0-6A9C-25DF4261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69C8-2A0E-1C1C-64B3-17A3D009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ED3B-68FD-5F90-BEB1-E0AFCB2F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F60C-5E07-C3AB-760C-3E71920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4D0B-B52C-7B2B-BBCD-5A4E244B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2D4E-A678-247D-F874-ED5938F6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7044-3339-28BF-754E-06D073F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7E4A-158E-6ADF-2491-C8E48ED9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2157-E941-A23E-49A2-C33277A7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1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5400000">
            <a:off x="-435664" y="6288735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13"/>
          <p:cNvGrpSpPr/>
          <p:nvPr/>
        </p:nvGrpSpPr>
        <p:grpSpPr>
          <a:xfrm rot="10800000">
            <a:off x="-13" y="-13"/>
            <a:ext cx="1301607" cy="1325817"/>
            <a:chOff x="8135935" y="2091762"/>
            <a:chExt cx="973188" cy="972958"/>
          </a:xfrm>
        </p:grpSpPr>
        <p:sp>
          <p:nvSpPr>
            <p:cNvPr id="61" name="Google Shape;61;p13"/>
            <p:cNvSpPr/>
            <p:nvPr/>
          </p:nvSpPr>
          <p:spPr>
            <a:xfrm>
              <a:off x="8985318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903421" y="2863573"/>
              <a:ext cx="51437" cy="46867"/>
            </a:xfrm>
            <a:custGeom>
              <a:avLst/>
              <a:gdLst/>
              <a:ahLst/>
              <a:cxnLst/>
              <a:rect l="l" t="t" r="r" b="b"/>
              <a:pathLst>
                <a:path w="4513" h="4112" extrusionOk="0">
                  <a:moveTo>
                    <a:pt x="2039" y="1"/>
                  </a:moveTo>
                  <a:cubicBezTo>
                    <a:pt x="1070" y="1"/>
                    <a:pt x="1" y="936"/>
                    <a:pt x="1" y="2039"/>
                  </a:cubicBezTo>
                  <a:cubicBezTo>
                    <a:pt x="1" y="3175"/>
                    <a:pt x="1070" y="4111"/>
                    <a:pt x="2039" y="4111"/>
                  </a:cubicBezTo>
                  <a:lnTo>
                    <a:pt x="2474" y="4111"/>
                  </a:lnTo>
                  <a:cubicBezTo>
                    <a:pt x="3577" y="4111"/>
                    <a:pt x="4513" y="3175"/>
                    <a:pt x="4513" y="2039"/>
                  </a:cubicBezTo>
                  <a:cubicBezTo>
                    <a:pt x="4513" y="936"/>
                    <a:pt x="3610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903421" y="2554625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53350" y="2396526"/>
              <a:ext cx="46867" cy="50297"/>
            </a:xfrm>
            <a:custGeom>
              <a:avLst/>
              <a:gdLst/>
              <a:ahLst/>
              <a:cxnLst/>
              <a:rect l="l" t="t" r="r" b="b"/>
              <a:pathLst>
                <a:path w="4112" h="4413" extrusionOk="0">
                  <a:moveTo>
                    <a:pt x="2039" y="0"/>
                  </a:moveTo>
                  <a:cubicBezTo>
                    <a:pt x="937" y="0"/>
                    <a:pt x="1" y="1070"/>
                    <a:pt x="1" y="2039"/>
                  </a:cubicBezTo>
                  <a:lnTo>
                    <a:pt x="1" y="2240"/>
                  </a:lnTo>
                  <a:lnTo>
                    <a:pt x="1" y="2407"/>
                  </a:lnTo>
                  <a:cubicBezTo>
                    <a:pt x="34" y="3376"/>
                    <a:pt x="703" y="4212"/>
                    <a:pt x="1638" y="4379"/>
                  </a:cubicBezTo>
                  <a:cubicBezTo>
                    <a:pt x="1772" y="4412"/>
                    <a:pt x="1872" y="4412"/>
                    <a:pt x="2039" y="4412"/>
                  </a:cubicBezTo>
                  <a:cubicBezTo>
                    <a:pt x="2173" y="4412"/>
                    <a:pt x="2340" y="4412"/>
                    <a:pt x="2474" y="4379"/>
                  </a:cubicBezTo>
                  <a:cubicBezTo>
                    <a:pt x="3009" y="4245"/>
                    <a:pt x="3477" y="3978"/>
                    <a:pt x="3777" y="3543"/>
                  </a:cubicBezTo>
                  <a:cubicBezTo>
                    <a:pt x="3844" y="3409"/>
                    <a:pt x="3878" y="3343"/>
                    <a:pt x="3944" y="3209"/>
                  </a:cubicBezTo>
                  <a:cubicBezTo>
                    <a:pt x="4011" y="3042"/>
                    <a:pt x="4011" y="2908"/>
                    <a:pt x="4078" y="2741"/>
                  </a:cubicBezTo>
                  <a:cubicBezTo>
                    <a:pt x="4078" y="2708"/>
                    <a:pt x="4078" y="2607"/>
                    <a:pt x="4112" y="2507"/>
                  </a:cubicBezTo>
                  <a:lnTo>
                    <a:pt x="4112" y="2407"/>
                  </a:lnTo>
                  <a:lnTo>
                    <a:pt x="4112" y="2373"/>
                  </a:lnTo>
                  <a:lnTo>
                    <a:pt x="4112" y="2039"/>
                  </a:lnTo>
                  <a:cubicBezTo>
                    <a:pt x="4112" y="1070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985318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3"/>
                    <a:pt x="0" y="2039"/>
                  </a:cubicBezTo>
                  <a:cubicBezTo>
                    <a:pt x="0" y="3175"/>
                    <a:pt x="903" y="4078"/>
                    <a:pt x="2039" y="4078"/>
                  </a:cubicBezTo>
                  <a:cubicBezTo>
                    <a:pt x="3175" y="4078"/>
                    <a:pt x="4078" y="3175"/>
                    <a:pt x="4078" y="2039"/>
                  </a:cubicBezTo>
                  <a:cubicBezTo>
                    <a:pt x="4078" y="903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985318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243"/>
                    <a:pt x="903" y="4111"/>
                    <a:pt x="2039" y="4111"/>
                  </a:cubicBezTo>
                  <a:cubicBezTo>
                    <a:pt x="3175" y="4111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903421" y="2246053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83067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70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830677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34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83067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34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753350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3" y="1"/>
                  </a:moveTo>
                  <a:cubicBezTo>
                    <a:pt x="937" y="1"/>
                    <a:pt x="1" y="903"/>
                    <a:pt x="1" y="2039"/>
                  </a:cubicBezTo>
                  <a:cubicBezTo>
                    <a:pt x="1" y="3176"/>
                    <a:pt x="937" y="4111"/>
                    <a:pt x="2073" y="4111"/>
                  </a:cubicBezTo>
                  <a:cubicBezTo>
                    <a:pt x="3176" y="4111"/>
                    <a:pt x="4112" y="3176"/>
                    <a:pt x="4112" y="2039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83067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34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830677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1036" y="1"/>
                    <a:pt x="234" y="736"/>
                    <a:pt x="34" y="1638"/>
                  </a:cubicBezTo>
                  <a:cubicBezTo>
                    <a:pt x="0" y="1772"/>
                    <a:pt x="0" y="1906"/>
                    <a:pt x="0" y="2073"/>
                  </a:cubicBezTo>
                  <a:cubicBezTo>
                    <a:pt x="0" y="2173"/>
                    <a:pt x="0" y="2340"/>
                    <a:pt x="34" y="2474"/>
                  </a:cubicBezTo>
                  <a:cubicBezTo>
                    <a:pt x="234" y="3443"/>
                    <a:pt x="1070" y="4111"/>
                    <a:pt x="2039" y="4111"/>
                  </a:cubicBezTo>
                  <a:cubicBezTo>
                    <a:pt x="3008" y="4111"/>
                    <a:pt x="3844" y="3410"/>
                    <a:pt x="4044" y="2474"/>
                  </a:cubicBezTo>
                  <a:cubicBezTo>
                    <a:pt x="4078" y="2340"/>
                    <a:pt x="4078" y="2240"/>
                    <a:pt x="4078" y="2073"/>
                  </a:cubicBezTo>
                  <a:cubicBezTo>
                    <a:pt x="4078" y="1939"/>
                    <a:pt x="4078" y="1772"/>
                    <a:pt x="4044" y="1638"/>
                  </a:cubicBezTo>
                  <a:cubicBezTo>
                    <a:pt x="3844" y="736"/>
                    <a:pt x="3042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985318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0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062257" y="2396150"/>
              <a:ext cx="46867" cy="50673"/>
            </a:xfrm>
            <a:custGeom>
              <a:avLst/>
              <a:gdLst/>
              <a:ahLst/>
              <a:cxnLst/>
              <a:rect l="l" t="t" r="r" b="b"/>
              <a:pathLst>
                <a:path w="4112" h="4446" extrusionOk="0">
                  <a:moveTo>
                    <a:pt x="2072" y="0"/>
                  </a:moveTo>
                  <a:cubicBezTo>
                    <a:pt x="936" y="0"/>
                    <a:pt x="0" y="1070"/>
                    <a:pt x="0" y="2039"/>
                  </a:cubicBezTo>
                  <a:lnTo>
                    <a:pt x="0" y="2239"/>
                  </a:lnTo>
                  <a:lnTo>
                    <a:pt x="0" y="2406"/>
                  </a:lnTo>
                  <a:cubicBezTo>
                    <a:pt x="34" y="3409"/>
                    <a:pt x="736" y="4245"/>
                    <a:pt x="1638" y="4412"/>
                  </a:cubicBezTo>
                  <a:cubicBezTo>
                    <a:pt x="1772" y="4445"/>
                    <a:pt x="1905" y="4445"/>
                    <a:pt x="2072" y="4445"/>
                  </a:cubicBezTo>
                  <a:cubicBezTo>
                    <a:pt x="2173" y="4445"/>
                    <a:pt x="2340" y="4445"/>
                    <a:pt x="2473" y="4412"/>
                  </a:cubicBezTo>
                  <a:cubicBezTo>
                    <a:pt x="3409" y="4211"/>
                    <a:pt x="4111" y="3409"/>
                    <a:pt x="4111" y="2406"/>
                  </a:cubicBezTo>
                  <a:lnTo>
                    <a:pt x="4111" y="2239"/>
                  </a:lnTo>
                  <a:lnTo>
                    <a:pt x="4111" y="2039"/>
                  </a:lnTo>
                  <a:cubicBezTo>
                    <a:pt x="4111" y="1070"/>
                    <a:pt x="3175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062257" y="2246053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2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72" y="4078"/>
                  </a:cubicBezTo>
                  <a:cubicBezTo>
                    <a:pt x="3209" y="4078"/>
                    <a:pt x="4111" y="3175"/>
                    <a:pt x="4111" y="2039"/>
                  </a:cubicBezTo>
                  <a:cubicBezTo>
                    <a:pt x="4111" y="903"/>
                    <a:pt x="320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908755" y="2400721"/>
              <a:ext cx="46103" cy="47243"/>
            </a:xfrm>
            <a:custGeom>
              <a:avLst/>
              <a:gdLst/>
              <a:ahLst/>
              <a:cxnLst/>
              <a:rect l="l" t="t" r="r" b="b"/>
              <a:pathLst>
                <a:path w="4045" h="4145" extrusionOk="0">
                  <a:moveTo>
                    <a:pt x="1605" y="0"/>
                  </a:moveTo>
                  <a:cubicBezTo>
                    <a:pt x="669" y="0"/>
                    <a:pt x="1" y="702"/>
                    <a:pt x="1" y="1671"/>
                  </a:cubicBezTo>
                  <a:lnTo>
                    <a:pt x="1" y="1939"/>
                  </a:lnTo>
                  <a:lnTo>
                    <a:pt x="1" y="2106"/>
                  </a:lnTo>
                  <a:cubicBezTo>
                    <a:pt x="1" y="3041"/>
                    <a:pt x="702" y="3877"/>
                    <a:pt x="1605" y="4111"/>
                  </a:cubicBezTo>
                  <a:lnTo>
                    <a:pt x="1605" y="4144"/>
                  </a:lnTo>
                  <a:lnTo>
                    <a:pt x="2006" y="4144"/>
                  </a:lnTo>
                  <a:cubicBezTo>
                    <a:pt x="2106" y="4144"/>
                    <a:pt x="2273" y="4144"/>
                    <a:pt x="2407" y="4111"/>
                  </a:cubicBezTo>
                  <a:cubicBezTo>
                    <a:pt x="3343" y="3877"/>
                    <a:pt x="4045" y="3108"/>
                    <a:pt x="4045" y="2106"/>
                  </a:cubicBezTo>
                  <a:lnTo>
                    <a:pt x="4045" y="1872"/>
                  </a:lnTo>
                  <a:lnTo>
                    <a:pt x="4045" y="1705"/>
                  </a:lnTo>
                  <a:cubicBezTo>
                    <a:pt x="4011" y="869"/>
                    <a:pt x="3610" y="301"/>
                    <a:pt x="2541" y="67"/>
                  </a:cubicBezTo>
                  <a:cubicBezTo>
                    <a:pt x="2373" y="34"/>
                    <a:pt x="2173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907992" y="2709293"/>
              <a:ext cx="46867" cy="46091"/>
            </a:xfrm>
            <a:custGeom>
              <a:avLst/>
              <a:gdLst/>
              <a:ahLst/>
              <a:cxnLst/>
              <a:rect l="l" t="t" r="r" b="b"/>
              <a:pathLst>
                <a:path w="4112" h="4044" extrusionOk="0">
                  <a:moveTo>
                    <a:pt x="1638" y="0"/>
                  </a:moveTo>
                  <a:cubicBezTo>
                    <a:pt x="669" y="0"/>
                    <a:pt x="1" y="869"/>
                    <a:pt x="1" y="1838"/>
                  </a:cubicBezTo>
                  <a:lnTo>
                    <a:pt x="1" y="1972"/>
                  </a:lnTo>
                  <a:lnTo>
                    <a:pt x="1" y="2039"/>
                  </a:lnTo>
                  <a:cubicBezTo>
                    <a:pt x="1" y="2607"/>
                    <a:pt x="235" y="3108"/>
                    <a:pt x="602" y="3442"/>
                  </a:cubicBezTo>
                  <a:lnTo>
                    <a:pt x="803" y="3643"/>
                  </a:lnTo>
                  <a:lnTo>
                    <a:pt x="836" y="3676"/>
                  </a:lnTo>
                  <a:cubicBezTo>
                    <a:pt x="1070" y="3843"/>
                    <a:pt x="1304" y="3977"/>
                    <a:pt x="1605" y="4011"/>
                  </a:cubicBezTo>
                  <a:lnTo>
                    <a:pt x="1638" y="4044"/>
                  </a:lnTo>
                  <a:lnTo>
                    <a:pt x="2073" y="4044"/>
                  </a:lnTo>
                  <a:cubicBezTo>
                    <a:pt x="2173" y="4044"/>
                    <a:pt x="2340" y="4044"/>
                    <a:pt x="2474" y="4011"/>
                  </a:cubicBezTo>
                  <a:cubicBezTo>
                    <a:pt x="3410" y="3810"/>
                    <a:pt x="4112" y="3008"/>
                    <a:pt x="4112" y="2005"/>
                  </a:cubicBezTo>
                  <a:lnTo>
                    <a:pt x="4112" y="1938"/>
                  </a:lnTo>
                  <a:lnTo>
                    <a:pt x="4112" y="1838"/>
                  </a:lnTo>
                  <a:cubicBezTo>
                    <a:pt x="4078" y="1170"/>
                    <a:pt x="3777" y="501"/>
                    <a:pt x="2842" y="167"/>
                  </a:cubicBezTo>
                  <a:cubicBezTo>
                    <a:pt x="2608" y="33"/>
                    <a:pt x="2307" y="0"/>
                    <a:pt x="2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908755" y="3018240"/>
              <a:ext cx="46103" cy="46479"/>
            </a:xfrm>
            <a:custGeom>
              <a:avLst/>
              <a:gdLst/>
              <a:ahLst/>
              <a:cxnLst/>
              <a:rect l="l" t="t" r="r" b="b"/>
              <a:pathLst>
                <a:path w="4045" h="4078" extrusionOk="0">
                  <a:moveTo>
                    <a:pt x="1605" y="0"/>
                  </a:moveTo>
                  <a:cubicBezTo>
                    <a:pt x="836" y="0"/>
                    <a:pt x="201" y="769"/>
                    <a:pt x="34" y="1605"/>
                  </a:cubicBezTo>
                  <a:lnTo>
                    <a:pt x="34" y="1671"/>
                  </a:lnTo>
                  <a:cubicBezTo>
                    <a:pt x="1" y="1805"/>
                    <a:pt x="1" y="1939"/>
                    <a:pt x="1" y="2072"/>
                  </a:cubicBezTo>
                  <a:cubicBezTo>
                    <a:pt x="1" y="2975"/>
                    <a:pt x="502" y="3844"/>
                    <a:pt x="1404" y="4011"/>
                  </a:cubicBezTo>
                  <a:cubicBezTo>
                    <a:pt x="1538" y="4078"/>
                    <a:pt x="1605" y="4078"/>
                    <a:pt x="1605" y="4078"/>
                  </a:cubicBezTo>
                  <a:lnTo>
                    <a:pt x="2407" y="4078"/>
                  </a:lnTo>
                  <a:cubicBezTo>
                    <a:pt x="3343" y="3844"/>
                    <a:pt x="4045" y="3075"/>
                    <a:pt x="4045" y="2072"/>
                  </a:cubicBezTo>
                  <a:cubicBezTo>
                    <a:pt x="4011" y="1437"/>
                    <a:pt x="3777" y="802"/>
                    <a:pt x="3176" y="401"/>
                  </a:cubicBezTo>
                  <a:cubicBezTo>
                    <a:pt x="2841" y="134"/>
                    <a:pt x="2407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9062257" y="2091762"/>
              <a:ext cx="46867" cy="48599"/>
            </a:xfrm>
            <a:custGeom>
              <a:avLst/>
              <a:gdLst/>
              <a:ahLst/>
              <a:cxnLst/>
              <a:rect l="l" t="t" r="r" b="b"/>
              <a:pathLst>
                <a:path w="4112" h="4264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lnTo>
                    <a:pt x="0" y="2207"/>
                  </a:lnTo>
                  <a:lnTo>
                    <a:pt x="0" y="2407"/>
                  </a:lnTo>
                  <a:cubicBezTo>
                    <a:pt x="34" y="3343"/>
                    <a:pt x="736" y="4045"/>
                    <a:pt x="1638" y="4212"/>
                  </a:cubicBezTo>
                  <a:cubicBezTo>
                    <a:pt x="1665" y="4219"/>
                    <a:pt x="1691" y="4221"/>
                    <a:pt x="1718" y="4221"/>
                  </a:cubicBezTo>
                  <a:cubicBezTo>
                    <a:pt x="1826" y="4221"/>
                    <a:pt x="1939" y="4178"/>
                    <a:pt x="2072" y="4178"/>
                  </a:cubicBezTo>
                  <a:cubicBezTo>
                    <a:pt x="2153" y="4178"/>
                    <a:pt x="2276" y="4264"/>
                    <a:pt x="2390" y="4264"/>
                  </a:cubicBezTo>
                  <a:cubicBezTo>
                    <a:pt x="2419" y="4264"/>
                    <a:pt x="2447" y="4259"/>
                    <a:pt x="2473" y="4245"/>
                  </a:cubicBezTo>
                  <a:cubicBezTo>
                    <a:pt x="3409" y="4045"/>
                    <a:pt x="4111" y="3343"/>
                    <a:pt x="4111" y="2407"/>
                  </a:cubicBezTo>
                  <a:lnTo>
                    <a:pt x="4111" y="2207"/>
                  </a:lnTo>
                  <a:lnTo>
                    <a:pt x="4111" y="2039"/>
                  </a:ln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985318" y="2168714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176"/>
                    <a:pt x="903" y="4112"/>
                    <a:pt x="2039" y="4112"/>
                  </a:cubicBezTo>
                  <a:cubicBezTo>
                    <a:pt x="3175" y="4112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9062257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cubicBezTo>
                    <a:pt x="0" y="3176"/>
                    <a:pt x="936" y="4111"/>
                    <a:pt x="2072" y="4111"/>
                  </a:cubicBezTo>
                  <a:cubicBezTo>
                    <a:pt x="3209" y="4111"/>
                    <a:pt x="4111" y="3176"/>
                    <a:pt x="4111" y="2039"/>
                  </a:cubicBezTo>
                  <a:cubicBezTo>
                    <a:pt x="4111" y="903"/>
                    <a:pt x="3209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062633" y="3017853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73" y="1"/>
                  </a:moveTo>
                  <a:cubicBezTo>
                    <a:pt x="2006" y="1"/>
                    <a:pt x="1906" y="1"/>
                    <a:pt x="1839" y="34"/>
                  </a:cubicBezTo>
                  <a:cubicBezTo>
                    <a:pt x="836" y="168"/>
                    <a:pt x="68" y="1004"/>
                    <a:pt x="68" y="2006"/>
                  </a:cubicBezTo>
                  <a:lnTo>
                    <a:pt x="68" y="2040"/>
                  </a:lnTo>
                  <a:cubicBezTo>
                    <a:pt x="1" y="3042"/>
                    <a:pt x="703" y="3878"/>
                    <a:pt x="1605" y="4045"/>
                  </a:cubicBezTo>
                  <a:cubicBezTo>
                    <a:pt x="1739" y="4112"/>
                    <a:pt x="1872" y="4112"/>
                    <a:pt x="2039" y="4112"/>
                  </a:cubicBezTo>
                  <a:cubicBezTo>
                    <a:pt x="2140" y="4112"/>
                    <a:pt x="2307" y="4112"/>
                    <a:pt x="2440" y="4045"/>
                  </a:cubicBezTo>
                  <a:cubicBezTo>
                    <a:pt x="3376" y="3844"/>
                    <a:pt x="4078" y="3042"/>
                    <a:pt x="4078" y="2040"/>
                  </a:cubicBezTo>
                  <a:lnTo>
                    <a:pt x="4078" y="2006"/>
                  </a:lnTo>
                  <a:cubicBezTo>
                    <a:pt x="4078" y="1004"/>
                    <a:pt x="3276" y="168"/>
                    <a:pt x="2307" y="34"/>
                  </a:cubicBezTo>
                  <a:cubicBezTo>
                    <a:pt x="2240" y="34"/>
                    <a:pt x="2140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9062257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34" y="3175"/>
                    <a:pt x="936" y="4111"/>
                    <a:pt x="2072" y="4111"/>
                  </a:cubicBezTo>
                  <a:cubicBezTo>
                    <a:pt x="3175" y="4111"/>
                    <a:pt x="4111" y="3175"/>
                    <a:pt x="4111" y="2039"/>
                  </a:cubicBezTo>
                  <a:cubicBezTo>
                    <a:pt x="4111" y="936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062257" y="2707378"/>
              <a:ext cx="46867" cy="48770"/>
            </a:xfrm>
            <a:custGeom>
              <a:avLst/>
              <a:gdLst/>
              <a:ahLst/>
              <a:cxnLst/>
              <a:rect l="l" t="t" r="r" b="b"/>
              <a:pathLst>
                <a:path w="4112" h="4279" extrusionOk="0">
                  <a:moveTo>
                    <a:pt x="2072" y="1"/>
                  </a:moveTo>
                  <a:cubicBezTo>
                    <a:pt x="936" y="1"/>
                    <a:pt x="0" y="1104"/>
                    <a:pt x="0" y="2040"/>
                  </a:cubicBezTo>
                  <a:lnTo>
                    <a:pt x="0" y="2140"/>
                  </a:lnTo>
                  <a:lnTo>
                    <a:pt x="0" y="2207"/>
                  </a:lnTo>
                  <a:cubicBezTo>
                    <a:pt x="34" y="3209"/>
                    <a:pt x="736" y="4011"/>
                    <a:pt x="1638" y="4212"/>
                  </a:cubicBezTo>
                  <a:cubicBezTo>
                    <a:pt x="1772" y="4279"/>
                    <a:pt x="1905" y="4279"/>
                    <a:pt x="2072" y="4279"/>
                  </a:cubicBezTo>
                  <a:cubicBezTo>
                    <a:pt x="2173" y="4279"/>
                    <a:pt x="2340" y="4279"/>
                    <a:pt x="2473" y="4212"/>
                  </a:cubicBezTo>
                  <a:cubicBezTo>
                    <a:pt x="3409" y="4011"/>
                    <a:pt x="4111" y="3209"/>
                    <a:pt x="4111" y="2207"/>
                  </a:cubicBezTo>
                  <a:lnTo>
                    <a:pt x="4111" y="2140"/>
                  </a:lnTo>
                  <a:lnTo>
                    <a:pt x="4111" y="2040"/>
                  </a:lnTo>
                  <a:cubicBezTo>
                    <a:pt x="4111" y="1104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985318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444831" y="3018240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106" y="0"/>
                  </a:moveTo>
                  <a:cubicBezTo>
                    <a:pt x="2006" y="0"/>
                    <a:pt x="1939" y="0"/>
                    <a:pt x="1839" y="67"/>
                  </a:cubicBezTo>
                  <a:cubicBezTo>
                    <a:pt x="836" y="167"/>
                    <a:pt x="101" y="1003"/>
                    <a:pt x="101" y="2006"/>
                  </a:cubicBezTo>
                  <a:lnTo>
                    <a:pt x="101" y="2072"/>
                  </a:lnTo>
                  <a:cubicBezTo>
                    <a:pt x="1" y="3008"/>
                    <a:pt x="703" y="3844"/>
                    <a:pt x="1638" y="4011"/>
                  </a:cubicBezTo>
                  <a:cubicBezTo>
                    <a:pt x="1772" y="4078"/>
                    <a:pt x="1906" y="4078"/>
                    <a:pt x="2039" y="4078"/>
                  </a:cubicBezTo>
                  <a:cubicBezTo>
                    <a:pt x="2173" y="4078"/>
                    <a:pt x="2340" y="4078"/>
                    <a:pt x="2474" y="4011"/>
                  </a:cubicBezTo>
                  <a:cubicBezTo>
                    <a:pt x="3009" y="3911"/>
                    <a:pt x="3477" y="3610"/>
                    <a:pt x="3777" y="3175"/>
                  </a:cubicBezTo>
                  <a:cubicBezTo>
                    <a:pt x="3844" y="3075"/>
                    <a:pt x="3911" y="2975"/>
                    <a:pt x="3944" y="2841"/>
                  </a:cubicBezTo>
                  <a:cubicBezTo>
                    <a:pt x="4011" y="2607"/>
                    <a:pt x="4112" y="2340"/>
                    <a:pt x="4112" y="2072"/>
                  </a:cubicBezTo>
                  <a:lnTo>
                    <a:pt x="4112" y="2006"/>
                  </a:lnTo>
                  <a:cubicBezTo>
                    <a:pt x="4112" y="1003"/>
                    <a:pt x="3309" y="167"/>
                    <a:pt x="2340" y="67"/>
                  </a:cubicBezTo>
                  <a:cubicBezTo>
                    <a:pt x="2273" y="67"/>
                    <a:pt x="2173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444831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1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367128" y="2786621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3" y="0"/>
                  </a:moveTo>
                  <a:cubicBezTo>
                    <a:pt x="937" y="0"/>
                    <a:pt x="1" y="903"/>
                    <a:pt x="1" y="2039"/>
                  </a:cubicBezTo>
                  <a:cubicBezTo>
                    <a:pt x="68" y="3175"/>
                    <a:pt x="970" y="4078"/>
                    <a:pt x="2073" y="4078"/>
                  </a:cubicBezTo>
                  <a:cubicBezTo>
                    <a:pt x="3176" y="4078"/>
                    <a:pt x="4112" y="3175"/>
                    <a:pt x="4112" y="2039"/>
                  </a:cubicBezTo>
                  <a:cubicBezTo>
                    <a:pt x="4112" y="903"/>
                    <a:pt x="3176" y="0"/>
                    <a:pt x="2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367128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3" y="1"/>
                  </a:moveTo>
                  <a:cubicBezTo>
                    <a:pt x="937" y="1"/>
                    <a:pt x="1" y="903"/>
                    <a:pt x="1" y="2040"/>
                  </a:cubicBezTo>
                  <a:cubicBezTo>
                    <a:pt x="68" y="3176"/>
                    <a:pt x="970" y="4078"/>
                    <a:pt x="2073" y="4078"/>
                  </a:cubicBezTo>
                  <a:cubicBezTo>
                    <a:pt x="3176" y="4078"/>
                    <a:pt x="4112" y="3176"/>
                    <a:pt x="4112" y="2040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444831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1" y="3175"/>
                    <a:pt x="703" y="3977"/>
                    <a:pt x="1638" y="4178"/>
                  </a:cubicBezTo>
                  <a:cubicBezTo>
                    <a:pt x="1772" y="4245"/>
                    <a:pt x="1906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911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52215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135935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2006" y="0"/>
                    <a:pt x="1905" y="0"/>
                    <a:pt x="1838" y="67"/>
                  </a:cubicBezTo>
                  <a:cubicBezTo>
                    <a:pt x="836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702" y="3844"/>
                    <a:pt x="1638" y="4011"/>
                  </a:cubicBezTo>
                  <a:cubicBezTo>
                    <a:pt x="1738" y="4078"/>
                    <a:pt x="1872" y="4078"/>
                    <a:pt x="2039" y="4078"/>
                  </a:cubicBezTo>
                  <a:cubicBezTo>
                    <a:pt x="2173" y="4078"/>
                    <a:pt x="2340" y="4078"/>
                    <a:pt x="2473" y="4011"/>
                  </a:cubicBezTo>
                  <a:cubicBezTo>
                    <a:pt x="2841" y="3944"/>
                    <a:pt x="3209" y="3744"/>
                    <a:pt x="3509" y="3476"/>
                  </a:cubicBezTo>
                  <a:cubicBezTo>
                    <a:pt x="3677" y="3309"/>
                    <a:pt x="3844" y="3075"/>
                    <a:pt x="3911" y="2841"/>
                  </a:cubicBezTo>
                  <a:cubicBezTo>
                    <a:pt x="4011" y="2641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309" y="167"/>
                    <a:pt x="2340" y="67"/>
                  </a:cubicBezTo>
                  <a:cubicBezTo>
                    <a:pt x="2239" y="67"/>
                    <a:pt x="2173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52215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36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290577" y="3018240"/>
              <a:ext cx="46855" cy="46479"/>
            </a:xfrm>
            <a:custGeom>
              <a:avLst/>
              <a:gdLst/>
              <a:ahLst/>
              <a:cxnLst/>
              <a:rect l="l" t="t" r="r" b="b"/>
              <a:pathLst>
                <a:path w="4111" h="4078" extrusionOk="0">
                  <a:moveTo>
                    <a:pt x="2072" y="0"/>
                  </a:moveTo>
                  <a:cubicBezTo>
                    <a:pt x="936" y="0"/>
                    <a:pt x="67" y="936"/>
                    <a:pt x="0" y="2006"/>
                  </a:cubicBezTo>
                  <a:cubicBezTo>
                    <a:pt x="0" y="3008"/>
                    <a:pt x="669" y="3844"/>
                    <a:pt x="1638" y="4011"/>
                  </a:cubicBezTo>
                  <a:cubicBezTo>
                    <a:pt x="1772" y="4078"/>
                    <a:pt x="1905" y="4078"/>
                    <a:pt x="2072" y="4078"/>
                  </a:cubicBezTo>
                  <a:lnTo>
                    <a:pt x="2239" y="4078"/>
                  </a:lnTo>
                  <a:cubicBezTo>
                    <a:pt x="2239" y="4078"/>
                    <a:pt x="2440" y="4078"/>
                    <a:pt x="2574" y="4011"/>
                  </a:cubicBezTo>
                  <a:cubicBezTo>
                    <a:pt x="3342" y="3844"/>
                    <a:pt x="3944" y="3175"/>
                    <a:pt x="4078" y="2407"/>
                  </a:cubicBezTo>
                  <a:cubicBezTo>
                    <a:pt x="4078" y="2306"/>
                    <a:pt x="4111" y="2173"/>
                    <a:pt x="4111" y="2106"/>
                  </a:cubicBezTo>
                  <a:lnTo>
                    <a:pt x="4111" y="2072"/>
                  </a:lnTo>
                  <a:lnTo>
                    <a:pt x="4111" y="2006"/>
                  </a:lnTo>
                  <a:cubicBezTo>
                    <a:pt x="4111" y="1270"/>
                    <a:pt x="3643" y="602"/>
                    <a:pt x="3008" y="268"/>
                  </a:cubicBezTo>
                  <a:cubicBezTo>
                    <a:pt x="2774" y="101"/>
                    <a:pt x="250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290189" y="2863573"/>
              <a:ext cx="48394" cy="46867"/>
            </a:xfrm>
            <a:custGeom>
              <a:avLst/>
              <a:gdLst/>
              <a:ahLst/>
              <a:cxnLst/>
              <a:rect l="l" t="t" r="r" b="b"/>
              <a:pathLst>
                <a:path w="4246" h="4112" extrusionOk="0">
                  <a:moveTo>
                    <a:pt x="2039" y="1"/>
                  </a:moveTo>
                  <a:cubicBezTo>
                    <a:pt x="903" y="1"/>
                    <a:pt x="1" y="936"/>
                    <a:pt x="1" y="2039"/>
                  </a:cubicBezTo>
                  <a:cubicBezTo>
                    <a:pt x="34" y="3175"/>
                    <a:pt x="903" y="4111"/>
                    <a:pt x="2039" y="4111"/>
                  </a:cubicBezTo>
                  <a:lnTo>
                    <a:pt x="2207" y="4111"/>
                  </a:lnTo>
                  <a:cubicBezTo>
                    <a:pt x="3176" y="4111"/>
                    <a:pt x="4245" y="3175"/>
                    <a:pt x="4245" y="2039"/>
                  </a:cubicBezTo>
                  <a:cubicBezTo>
                    <a:pt x="4245" y="936"/>
                    <a:pt x="3176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212874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2" y="1"/>
                  </a:moveTo>
                  <a:cubicBezTo>
                    <a:pt x="936" y="1"/>
                    <a:pt x="0" y="903"/>
                    <a:pt x="0" y="2040"/>
                  </a:cubicBezTo>
                  <a:cubicBezTo>
                    <a:pt x="67" y="3176"/>
                    <a:pt x="936" y="4078"/>
                    <a:pt x="2072" y="4078"/>
                  </a:cubicBezTo>
                  <a:cubicBezTo>
                    <a:pt x="3175" y="4078"/>
                    <a:pt x="4111" y="3176"/>
                    <a:pt x="4111" y="2040"/>
                  </a:cubicBez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753350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34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676411" y="2477285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39" y="1"/>
                  </a:moveTo>
                  <a:cubicBezTo>
                    <a:pt x="903" y="1"/>
                    <a:pt x="1" y="937"/>
                    <a:pt x="1" y="2073"/>
                  </a:cubicBezTo>
                  <a:cubicBezTo>
                    <a:pt x="1" y="3243"/>
                    <a:pt x="903" y="4111"/>
                    <a:pt x="2039" y="4111"/>
                  </a:cubicBezTo>
                  <a:cubicBezTo>
                    <a:pt x="3176" y="4111"/>
                    <a:pt x="4078" y="3176"/>
                    <a:pt x="4078" y="2073"/>
                  </a:cubicBezTo>
                  <a:cubicBezTo>
                    <a:pt x="4078" y="937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676411" y="263234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2"/>
                    <a:pt x="1" y="2039"/>
                  </a:cubicBezTo>
                  <a:cubicBezTo>
                    <a:pt x="1" y="3175"/>
                    <a:pt x="903" y="4077"/>
                    <a:pt x="2039" y="4077"/>
                  </a:cubicBezTo>
                  <a:cubicBezTo>
                    <a:pt x="3176" y="4077"/>
                    <a:pt x="4078" y="3175"/>
                    <a:pt x="4078" y="2039"/>
                  </a:cubicBezTo>
                  <a:cubicBezTo>
                    <a:pt x="4078" y="902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53350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34" y="3175"/>
                    <a:pt x="703" y="3977"/>
                    <a:pt x="1638" y="4178"/>
                  </a:cubicBezTo>
                  <a:cubicBezTo>
                    <a:pt x="1772" y="4245"/>
                    <a:pt x="1872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878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753738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1972" y="0"/>
                    <a:pt x="1905" y="0"/>
                    <a:pt x="1805" y="67"/>
                  </a:cubicBezTo>
                  <a:cubicBezTo>
                    <a:pt x="802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669" y="3844"/>
                    <a:pt x="1604" y="4011"/>
                  </a:cubicBezTo>
                  <a:cubicBezTo>
                    <a:pt x="1738" y="4078"/>
                    <a:pt x="1838" y="4078"/>
                    <a:pt x="2005" y="4078"/>
                  </a:cubicBezTo>
                  <a:cubicBezTo>
                    <a:pt x="2139" y="4078"/>
                    <a:pt x="2306" y="4078"/>
                    <a:pt x="2440" y="4011"/>
                  </a:cubicBezTo>
                  <a:cubicBezTo>
                    <a:pt x="2975" y="3911"/>
                    <a:pt x="3443" y="3610"/>
                    <a:pt x="3743" y="3175"/>
                  </a:cubicBezTo>
                  <a:cubicBezTo>
                    <a:pt x="3810" y="3075"/>
                    <a:pt x="3844" y="2975"/>
                    <a:pt x="3910" y="2841"/>
                  </a:cubicBezTo>
                  <a:cubicBezTo>
                    <a:pt x="3977" y="2607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275" y="167"/>
                    <a:pt x="2306" y="67"/>
                  </a:cubicBezTo>
                  <a:cubicBezTo>
                    <a:pt x="2239" y="67"/>
                    <a:pt x="213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52215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676411" y="278662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3"/>
                    <a:pt x="1" y="2039"/>
                  </a:cubicBezTo>
                  <a:cubicBezTo>
                    <a:pt x="1" y="3175"/>
                    <a:pt x="903" y="4078"/>
                    <a:pt x="2039" y="4078"/>
                  </a:cubicBezTo>
                  <a:cubicBezTo>
                    <a:pt x="3176" y="4078"/>
                    <a:pt x="4078" y="3175"/>
                    <a:pt x="4078" y="2039"/>
                  </a:cubicBezTo>
                  <a:cubicBezTo>
                    <a:pt x="4078" y="9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599096" y="2863573"/>
              <a:ext cx="50673" cy="46867"/>
            </a:xfrm>
            <a:custGeom>
              <a:avLst/>
              <a:gdLst/>
              <a:ahLst/>
              <a:cxnLst/>
              <a:rect l="l" t="t" r="r" b="b"/>
              <a:pathLst>
                <a:path w="4446" h="4112" extrusionOk="0">
                  <a:moveTo>
                    <a:pt x="2039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0" y="3175"/>
                    <a:pt x="936" y="4111"/>
                    <a:pt x="2039" y="4111"/>
                  </a:cubicBezTo>
                  <a:lnTo>
                    <a:pt x="2373" y="4111"/>
                  </a:lnTo>
                  <a:cubicBezTo>
                    <a:pt x="3342" y="4111"/>
                    <a:pt x="4445" y="3175"/>
                    <a:pt x="4445" y="2039"/>
                  </a:cubicBezTo>
                  <a:cubicBezTo>
                    <a:pt x="4445" y="936"/>
                    <a:pt x="3342" y="1"/>
                    <a:pt x="2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599096" y="3017853"/>
              <a:ext cx="46103" cy="46103"/>
            </a:xfrm>
            <a:custGeom>
              <a:avLst/>
              <a:gdLst/>
              <a:ahLst/>
              <a:cxnLst/>
              <a:rect l="l" t="t" r="r" b="b"/>
              <a:pathLst>
                <a:path w="4045" h="4045" extrusionOk="0">
                  <a:moveTo>
                    <a:pt x="2006" y="1"/>
                  </a:moveTo>
                  <a:cubicBezTo>
                    <a:pt x="1604" y="1"/>
                    <a:pt x="1170" y="135"/>
                    <a:pt x="903" y="335"/>
                  </a:cubicBezTo>
                  <a:cubicBezTo>
                    <a:pt x="234" y="703"/>
                    <a:pt x="0" y="1371"/>
                    <a:pt x="0" y="2006"/>
                  </a:cubicBezTo>
                  <a:cubicBezTo>
                    <a:pt x="0" y="3042"/>
                    <a:pt x="702" y="3878"/>
                    <a:pt x="1638" y="4045"/>
                  </a:cubicBezTo>
                  <a:lnTo>
                    <a:pt x="2340" y="4045"/>
                  </a:lnTo>
                  <a:cubicBezTo>
                    <a:pt x="2340" y="4045"/>
                    <a:pt x="2440" y="4045"/>
                    <a:pt x="2607" y="4011"/>
                  </a:cubicBezTo>
                  <a:cubicBezTo>
                    <a:pt x="3509" y="3811"/>
                    <a:pt x="4011" y="2975"/>
                    <a:pt x="4044" y="2040"/>
                  </a:cubicBezTo>
                  <a:cubicBezTo>
                    <a:pt x="4044" y="1939"/>
                    <a:pt x="4044" y="1806"/>
                    <a:pt x="4011" y="1672"/>
                  </a:cubicBezTo>
                  <a:cubicBezTo>
                    <a:pt x="4011" y="1639"/>
                    <a:pt x="3977" y="1605"/>
                    <a:pt x="3977" y="1505"/>
                  </a:cubicBezTo>
                  <a:cubicBezTo>
                    <a:pt x="3944" y="1438"/>
                    <a:pt x="3944" y="1338"/>
                    <a:pt x="3911" y="1271"/>
                  </a:cubicBezTo>
                  <a:lnTo>
                    <a:pt x="3911" y="1204"/>
                  </a:lnTo>
                  <a:cubicBezTo>
                    <a:pt x="3643" y="536"/>
                    <a:pt x="3075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599096" y="2709293"/>
              <a:ext cx="46103" cy="46855"/>
            </a:xfrm>
            <a:custGeom>
              <a:avLst/>
              <a:gdLst/>
              <a:ahLst/>
              <a:cxnLst/>
              <a:rect l="l" t="t" r="r" b="b"/>
              <a:pathLst>
                <a:path w="4045" h="4111" extrusionOk="0">
                  <a:moveTo>
                    <a:pt x="2039" y="0"/>
                  </a:moveTo>
                  <a:cubicBezTo>
                    <a:pt x="1805" y="0"/>
                    <a:pt x="1604" y="33"/>
                    <a:pt x="1337" y="134"/>
                  </a:cubicBezTo>
                  <a:cubicBezTo>
                    <a:pt x="334" y="435"/>
                    <a:pt x="0" y="1103"/>
                    <a:pt x="0" y="1838"/>
                  </a:cubicBezTo>
                  <a:lnTo>
                    <a:pt x="0" y="1938"/>
                  </a:lnTo>
                  <a:lnTo>
                    <a:pt x="0" y="2005"/>
                  </a:lnTo>
                  <a:cubicBezTo>
                    <a:pt x="0" y="3041"/>
                    <a:pt x="702" y="3843"/>
                    <a:pt x="1638" y="4044"/>
                  </a:cubicBezTo>
                  <a:cubicBezTo>
                    <a:pt x="1772" y="4111"/>
                    <a:pt x="1872" y="4111"/>
                    <a:pt x="2039" y="4111"/>
                  </a:cubicBezTo>
                  <a:lnTo>
                    <a:pt x="2373" y="4111"/>
                  </a:lnTo>
                  <a:lnTo>
                    <a:pt x="2440" y="4044"/>
                  </a:lnTo>
                  <a:cubicBezTo>
                    <a:pt x="3342" y="3843"/>
                    <a:pt x="4044" y="3041"/>
                    <a:pt x="4044" y="2039"/>
                  </a:cubicBezTo>
                  <a:lnTo>
                    <a:pt x="4044" y="1972"/>
                  </a:lnTo>
                  <a:lnTo>
                    <a:pt x="4044" y="1838"/>
                  </a:lnTo>
                  <a:cubicBezTo>
                    <a:pt x="4044" y="869"/>
                    <a:pt x="3309" y="0"/>
                    <a:pt x="2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599096" y="2554625"/>
              <a:ext cx="50673" cy="46479"/>
            </a:xfrm>
            <a:custGeom>
              <a:avLst/>
              <a:gdLst/>
              <a:ahLst/>
              <a:cxnLst/>
              <a:rect l="l" t="t" r="r" b="b"/>
              <a:pathLst>
                <a:path w="4446" h="4078" extrusionOk="0">
                  <a:moveTo>
                    <a:pt x="2039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39" y="4078"/>
                  </a:cubicBezTo>
                  <a:lnTo>
                    <a:pt x="2373" y="4078"/>
                  </a:lnTo>
                  <a:cubicBezTo>
                    <a:pt x="3342" y="4078"/>
                    <a:pt x="4445" y="3175"/>
                    <a:pt x="4445" y="2039"/>
                  </a:cubicBezTo>
                  <a:cubicBezTo>
                    <a:pt x="4445" y="903"/>
                    <a:pt x="3342" y="0"/>
                    <a:pt x="2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676411" y="2940901"/>
              <a:ext cx="46490" cy="46490"/>
            </a:xfrm>
            <a:custGeom>
              <a:avLst/>
              <a:gdLst/>
              <a:ahLst/>
              <a:cxnLst/>
              <a:rect l="l" t="t" r="r" b="b"/>
              <a:pathLst>
                <a:path w="4079" h="4079" extrusionOk="0">
                  <a:moveTo>
                    <a:pt x="2039" y="1"/>
                  </a:moveTo>
                  <a:cubicBezTo>
                    <a:pt x="903" y="1"/>
                    <a:pt x="1" y="903"/>
                    <a:pt x="1" y="2040"/>
                  </a:cubicBezTo>
                  <a:cubicBezTo>
                    <a:pt x="1" y="3176"/>
                    <a:pt x="903" y="4078"/>
                    <a:pt x="2039" y="4078"/>
                  </a:cubicBezTo>
                  <a:cubicBezTo>
                    <a:pt x="3176" y="4078"/>
                    <a:pt x="4078" y="3176"/>
                    <a:pt x="4078" y="2040"/>
                  </a:cubicBezTo>
                  <a:cubicBezTo>
                    <a:pt x="4078" y="903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13"/>
          <p:cNvSpPr/>
          <p:nvPr/>
        </p:nvSpPr>
        <p:spPr>
          <a:xfrm rot="-5400000">
            <a:off x="11164479" y="1088768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09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1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508904" y="6139436"/>
            <a:ext cx="683473" cy="682445"/>
          </a:xfrm>
          <a:custGeom>
            <a:avLst/>
            <a:gdLst/>
            <a:ahLst/>
            <a:cxnLst/>
            <a:rect l="l" t="t" r="r" b="b"/>
            <a:pathLst>
              <a:path w="44584" h="44517" extrusionOk="0">
                <a:moveTo>
                  <a:pt x="0" y="0"/>
                </a:moveTo>
                <a:lnTo>
                  <a:pt x="0" y="44517"/>
                </a:lnTo>
                <a:lnTo>
                  <a:pt x="445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4"/>
          <p:cNvSpPr/>
          <p:nvPr/>
        </p:nvSpPr>
        <p:spPr>
          <a:xfrm rot="5400000">
            <a:off x="11509149" y="5456252"/>
            <a:ext cx="682983" cy="682445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4"/>
          <p:cNvSpPr/>
          <p:nvPr/>
        </p:nvSpPr>
        <p:spPr>
          <a:xfrm>
            <a:off x="3" y="-2466"/>
            <a:ext cx="832443" cy="832443"/>
          </a:xfrm>
          <a:custGeom>
            <a:avLst/>
            <a:gdLst/>
            <a:ahLst/>
            <a:cxnLst/>
            <a:rect l="l" t="t" r="r" b="b"/>
            <a:pathLst>
              <a:path w="54778" h="54778" extrusionOk="0">
                <a:moveTo>
                  <a:pt x="0" y="0"/>
                </a:moveTo>
                <a:lnTo>
                  <a:pt x="0" y="54777"/>
                </a:lnTo>
                <a:lnTo>
                  <a:pt x="28609" y="54777"/>
                </a:lnTo>
                <a:cubicBezTo>
                  <a:pt x="43080" y="54777"/>
                  <a:pt x="54778" y="43080"/>
                  <a:pt x="54778" y="28609"/>
                </a:cubicBezTo>
                <a:lnTo>
                  <a:pt x="547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4"/>
          <p:cNvSpPr/>
          <p:nvPr/>
        </p:nvSpPr>
        <p:spPr>
          <a:xfrm rot="10800000">
            <a:off x="8128003" y="1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14"/>
          <p:cNvGrpSpPr/>
          <p:nvPr/>
        </p:nvGrpSpPr>
        <p:grpSpPr>
          <a:xfrm rot="5400000">
            <a:off x="-101613" y="5645888"/>
            <a:ext cx="1301607" cy="1325817"/>
            <a:chOff x="8135935" y="2091762"/>
            <a:chExt cx="973188" cy="972958"/>
          </a:xfrm>
        </p:grpSpPr>
        <p:sp>
          <p:nvSpPr>
            <p:cNvPr id="118" name="Google Shape;118;p14"/>
            <p:cNvSpPr/>
            <p:nvPr/>
          </p:nvSpPr>
          <p:spPr>
            <a:xfrm>
              <a:off x="8985318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903421" y="2863573"/>
              <a:ext cx="51437" cy="46867"/>
            </a:xfrm>
            <a:custGeom>
              <a:avLst/>
              <a:gdLst/>
              <a:ahLst/>
              <a:cxnLst/>
              <a:rect l="l" t="t" r="r" b="b"/>
              <a:pathLst>
                <a:path w="4513" h="4112" extrusionOk="0">
                  <a:moveTo>
                    <a:pt x="2039" y="1"/>
                  </a:moveTo>
                  <a:cubicBezTo>
                    <a:pt x="1070" y="1"/>
                    <a:pt x="1" y="936"/>
                    <a:pt x="1" y="2039"/>
                  </a:cubicBezTo>
                  <a:cubicBezTo>
                    <a:pt x="1" y="3175"/>
                    <a:pt x="1070" y="4111"/>
                    <a:pt x="2039" y="4111"/>
                  </a:cubicBezTo>
                  <a:lnTo>
                    <a:pt x="2474" y="4111"/>
                  </a:lnTo>
                  <a:cubicBezTo>
                    <a:pt x="3577" y="4111"/>
                    <a:pt x="4513" y="3175"/>
                    <a:pt x="4513" y="2039"/>
                  </a:cubicBezTo>
                  <a:cubicBezTo>
                    <a:pt x="4513" y="936"/>
                    <a:pt x="3610" y="1"/>
                    <a:pt x="2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903421" y="2554625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753350" y="2396526"/>
              <a:ext cx="46867" cy="50297"/>
            </a:xfrm>
            <a:custGeom>
              <a:avLst/>
              <a:gdLst/>
              <a:ahLst/>
              <a:cxnLst/>
              <a:rect l="l" t="t" r="r" b="b"/>
              <a:pathLst>
                <a:path w="4112" h="4413" extrusionOk="0">
                  <a:moveTo>
                    <a:pt x="2039" y="0"/>
                  </a:moveTo>
                  <a:cubicBezTo>
                    <a:pt x="937" y="0"/>
                    <a:pt x="1" y="1070"/>
                    <a:pt x="1" y="2039"/>
                  </a:cubicBezTo>
                  <a:lnTo>
                    <a:pt x="1" y="2240"/>
                  </a:lnTo>
                  <a:lnTo>
                    <a:pt x="1" y="2407"/>
                  </a:lnTo>
                  <a:cubicBezTo>
                    <a:pt x="34" y="3376"/>
                    <a:pt x="703" y="4212"/>
                    <a:pt x="1638" y="4379"/>
                  </a:cubicBezTo>
                  <a:cubicBezTo>
                    <a:pt x="1772" y="4412"/>
                    <a:pt x="1872" y="4412"/>
                    <a:pt x="2039" y="4412"/>
                  </a:cubicBezTo>
                  <a:cubicBezTo>
                    <a:pt x="2173" y="4412"/>
                    <a:pt x="2340" y="4412"/>
                    <a:pt x="2474" y="4379"/>
                  </a:cubicBezTo>
                  <a:cubicBezTo>
                    <a:pt x="3009" y="4245"/>
                    <a:pt x="3477" y="3978"/>
                    <a:pt x="3777" y="3543"/>
                  </a:cubicBezTo>
                  <a:cubicBezTo>
                    <a:pt x="3844" y="3409"/>
                    <a:pt x="3878" y="3343"/>
                    <a:pt x="3944" y="3209"/>
                  </a:cubicBezTo>
                  <a:cubicBezTo>
                    <a:pt x="4011" y="3042"/>
                    <a:pt x="4011" y="2908"/>
                    <a:pt x="4078" y="2741"/>
                  </a:cubicBezTo>
                  <a:cubicBezTo>
                    <a:pt x="4078" y="2708"/>
                    <a:pt x="4078" y="2607"/>
                    <a:pt x="4112" y="2507"/>
                  </a:cubicBezTo>
                  <a:lnTo>
                    <a:pt x="4112" y="2407"/>
                  </a:lnTo>
                  <a:lnTo>
                    <a:pt x="4112" y="2373"/>
                  </a:lnTo>
                  <a:lnTo>
                    <a:pt x="4112" y="2039"/>
                  </a:lnTo>
                  <a:cubicBezTo>
                    <a:pt x="4112" y="1070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985318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3"/>
                    <a:pt x="0" y="2039"/>
                  </a:cubicBezTo>
                  <a:cubicBezTo>
                    <a:pt x="0" y="3175"/>
                    <a:pt x="903" y="4078"/>
                    <a:pt x="2039" y="4078"/>
                  </a:cubicBezTo>
                  <a:cubicBezTo>
                    <a:pt x="3175" y="4078"/>
                    <a:pt x="4078" y="3175"/>
                    <a:pt x="4078" y="2039"/>
                  </a:cubicBezTo>
                  <a:cubicBezTo>
                    <a:pt x="4078" y="903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985318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243"/>
                    <a:pt x="903" y="4111"/>
                    <a:pt x="2039" y="4111"/>
                  </a:cubicBezTo>
                  <a:cubicBezTo>
                    <a:pt x="3175" y="4111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903421" y="2246053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83067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70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830677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34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83067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34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753350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3" y="1"/>
                  </a:moveTo>
                  <a:cubicBezTo>
                    <a:pt x="937" y="1"/>
                    <a:pt x="1" y="903"/>
                    <a:pt x="1" y="2039"/>
                  </a:cubicBezTo>
                  <a:cubicBezTo>
                    <a:pt x="1" y="3176"/>
                    <a:pt x="937" y="4111"/>
                    <a:pt x="2073" y="4111"/>
                  </a:cubicBezTo>
                  <a:cubicBezTo>
                    <a:pt x="3176" y="4111"/>
                    <a:pt x="4112" y="3176"/>
                    <a:pt x="4112" y="2039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83067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34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830677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1036" y="1"/>
                    <a:pt x="234" y="736"/>
                    <a:pt x="34" y="1638"/>
                  </a:cubicBezTo>
                  <a:cubicBezTo>
                    <a:pt x="0" y="1772"/>
                    <a:pt x="0" y="1906"/>
                    <a:pt x="0" y="2073"/>
                  </a:cubicBezTo>
                  <a:cubicBezTo>
                    <a:pt x="0" y="2173"/>
                    <a:pt x="0" y="2340"/>
                    <a:pt x="34" y="2474"/>
                  </a:cubicBezTo>
                  <a:cubicBezTo>
                    <a:pt x="234" y="3443"/>
                    <a:pt x="1070" y="4111"/>
                    <a:pt x="2039" y="4111"/>
                  </a:cubicBezTo>
                  <a:cubicBezTo>
                    <a:pt x="3008" y="4111"/>
                    <a:pt x="3844" y="3410"/>
                    <a:pt x="4044" y="2474"/>
                  </a:cubicBezTo>
                  <a:cubicBezTo>
                    <a:pt x="4078" y="2340"/>
                    <a:pt x="4078" y="2240"/>
                    <a:pt x="4078" y="2073"/>
                  </a:cubicBezTo>
                  <a:cubicBezTo>
                    <a:pt x="4078" y="1939"/>
                    <a:pt x="4078" y="1772"/>
                    <a:pt x="4044" y="1638"/>
                  </a:cubicBezTo>
                  <a:cubicBezTo>
                    <a:pt x="3844" y="736"/>
                    <a:pt x="3042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985318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0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062257" y="2396150"/>
              <a:ext cx="46867" cy="50673"/>
            </a:xfrm>
            <a:custGeom>
              <a:avLst/>
              <a:gdLst/>
              <a:ahLst/>
              <a:cxnLst/>
              <a:rect l="l" t="t" r="r" b="b"/>
              <a:pathLst>
                <a:path w="4112" h="4446" extrusionOk="0">
                  <a:moveTo>
                    <a:pt x="2072" y="0"/>
                  </a:moveTo>
                  <a:cubicBezTo>
                    <a:pt x="936" y="0"/>
                    <a:pt x="0" y="1070"/>
                    <a:pt x="0" y="2039"/>
                  </a:cubicBezTo>
                  <a:lnTo>
                    <a:pt x="0" y="2239"/>
                  </a:lnTo>
                  <a:lnTo>
                    <a:pt x="0" y="2406"/>
                  </a:lnTo>
                  <a:cubicBezTo>
                    <a:pt x="34" y="3409"/>
                    <a:pt x="736" y="4245"/>
                    <a:pt x="1638" y="4412"/>
                  </a:cubicBezTo>
                  <a:cubicBezTo>
                    <a:pt x="1772" y="4445"/>
                    <a:pt x="1905" y="4445"/>
                    <a:pt x="2072" y="4445"/>
                  </a:cubicBezTo>
                  <a:cubicBezTo>
                    <a:pt x="2173" y="4445"/>
                    <a:pt x="2340" y="4445"/>
                    <a:pt x="2473" y="4412"/>
                  </a:cubicBezTo>
                  <a:cubicBezTo>
                    <a:pt x="3409" y="4211"/>
                    <a:pt x="4111" y="3409"/>
                    <a:pt x="4111" y="2406"/>
                  </a:cubicBezTo>
                  <a:lnTo>
                    <a:pt x="4111" y="2239"/>
                  </a:lnTo>
                  <a:lnTo>
                    <a:pt x="4111" y="2039"/>
                  </a:lnTo>
                  <a:cubicBezTo>
                    <a:pt x="4111" y="1070"/>
                    <a:pt x="3175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9062257" y="2246053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2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72" y="4078"/>
                  </a:cubicBezTo>
                  <a:cubicBezTo>
                    <a:pt x="3209" y="4078"/>
                    <a:pt x="4111" y="3175"/>
                    <a:pt x="4111" y="2039"/>
                  </a:cubicBezTo>
                  <a:cubicBezTo>
                    <a:pt x="4111" y="903"/>
                    <a:pt x="3209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8908755" y="2400721"/>
              <a:ext cx="46103" cy="47243"/>
            </a:xfrm>
            <a:custGeom>
              <a:avLst/>
              <a:gdLst/>
              <a:ahLst/>
              <a:cxnLst/>
              <a:rect l="l" t="t" r="r" b="b"/>
              <a:pathLst>
                <a:path w="4045" h="4145" extrusionOk="0">
                  <a:moveTo>
                    <a:pt x="1605" y="0"/>
                  </a:moveTo>
                  <a:cubicBezTo>
                    <a:pt x="669" y="0"/>
                    <a:pt x="1" y="702"/>
                    <a:pt x="1" y="1671"/>
                  </a:cubicBezTo>
                  <a:lnTo>
                    <a:pt x="1" y="1939"/>
                  </a:lnTo>
                  <a:lnTo>
                    <a:pt x="1" y="2106"/>
                  </a:lnTo>
                  <a:cubicBezTo>
                    <a:pt x="1" y="3041"/>
                    <a:pt x="702" y="3877"/>
                    <a:pt x="1605" y="4111"/>
                  </a:cubicBezTo>
                  <a:lnTo>
                    <a:pt x="1605" y="4144"/>
                  </a:lnTo>
                  <a:lnTo>
                    <a:pt x="2006" y="4144"/>
                  </a:lnTo>
                  <a:cubicBezTo>
                    <a:pt x="2106" y="4144"/>
                    <a:pt x="2273" y="4144"/>
                    <a:pt x="2407" y="4111"/>
                  </a:cubicBezTo>
                  <a:cubicBezTo>
                    <a:pt x="3343" y="3877"/>
                    <a:pt x="4045" y="3108"/>
                    <a:pt x="4045" y="2106"/>
                  </a:cubicBezTo>
                  <a:lnTo>
                    <a:pt x="4045" y="1872"/>
                  </a:lnTo>
                  <a:lnTo>
                    <a:pt x="4045" y="1705"/>
                  </a:lnTo>
                  <a:cubicBezTo>
                    <a:pt x="4011" y="869"/>
                    <a:pt x="3610" y="301"/>
                    <a:pt x="2541" y="67"/>
                  </a:cubicBezTo>
                  <a:cubicBezTo>
                    <a:pt x="2373" y="34"/>
                    <a:pt x="2173" y="0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8907992" y="2709293"/>
              <a:ext cx="46867" cy="46091"/>
            </a:xfrm>
            <a:custGeom>
              <a:avLst/>
              <a:gdLst/>
              <a:ahLst/>
              <a:cxnLst/>
              <a:rect l="l" t="t" r="r" b="b"/>
              <a:pathLst>
                <a:path w="4112" h="4044" extrusionOk="0">
                  <a:moveTo>
                    <a:pt x="1638" y="0"/>
                  </a:moveTo>
                  <a:cubicBezTo>
                    <a:pt x="669" y="0"/>
                    <a:pt x="1" y="869"/>
                    <a:pt x="1" y="1838"/>
                  </a:cubicBezTo>
                  <a:lnTo>
                    <a:pt x="1" y="1972"/>
                  </a:lnTo>
                  <a:lnTo>
                    <a:pt x="1" y="2039"/>
                  </a:lnTo>
                  <a:cubicBezTo>
                    <a:pt x="1" y="2607"/>
                    <a:pt x="235" y="3108"/>
                    <a:pt x="602" y="3442"/>
                  </a:cubicBezTo>
                  <a:lnTo>
                    <a:pt x="803" y="3643"/>
                  </a:lnTo>
                  <a:lnTo>
                    <a:pt x="836" y="3676"/>
                  </a:lnTo>
                  <a:cubicBezTo>
                    <a:pt x="1070" y="3843"/>
                    <a:pt x="1304" y="3977"/>
                    <a:pt x="1605" y="4011"/>
                  </a:cubicBezTo>
                  <a:lnTo>
                    <a:pt x="1638" y="4044"/>
                  </a:lnTo>
                  <a:lnTo>
                    <a:pt x="2073" y="4044"/>
                  </a:lnTo>
                  <a:cubicBezTo>
                    <a:pt x="2173" y="4044"/>
                    <a:pt x="2340" y="4044"/>
                    <a:pt x="2474" y="4011"/>
                  </a:cubicBezTo>
                  <a:cubicBezTo>
                    <a:pt x="3410" y="3810"/>
                    <a:pt x="4112" y="3008"/>
                    <a:pt x="4112" y="2005"/>
                  </a:cubicBezTo>
                  <a:lnTo>
                    <a:pt x="4112" y="1938"/>
                  </a:lnTo>
                  <a:lnTo>
                    <a:pt x="4112" y="1838"/>
                  </a:lnTo>
                  <a:cubicBezTo>
                    <a:pt x="4078" y="1170"/>
                    <a:pt x="3777" y="501"/>
                    <a:pt x="2842" y="167"/>
                  </a:cubicBezTo>
                  <a:cubicBezTo>
                    <a:pt x="2608" y="33"/>
                    <a:pt x="2307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8908755" y="3018240"/>
              <a:ext cx="46103" cy="46479"/>
            </a:xfrm>
            <a:custGeom>
              <a:avLst/>
              <a:gdLst/>
              <a:ahLst/>
              <a:cxnLst/>
              <a:rect l="l" t="t" r="r" b="b"/>
              <a:pathLst>
                <a:path w="4045" h="4078" extrusionOk="0">
                  <a:moveTo>
                    <a:pt x="1605" y="0"/>
                  </a:moveTo>
                  <a:cubicBezTo>
                    <a:pt x="836" y="0"/>
                    <a:pt x="201" y="769"/>
                    <a:pt x="34" y="1605"/>
                  </a:cubicBezTo>
                  <a:lnTo>
                    <a:pt x="34" y="1671"/>
                  </a:lnTo>
                  <a:cubicBezTo>
                    <a:pt x="1" y="1805"/>
                    <a:pt x="1" y="1939"/>
                    <a:pt x="1" y="2072"/>
                  </a:cubicBezTo>
                  <a:cubicBezTo>
                    <a:pt x="1" y="2975"/>
                    <a:pt x="502" y="3844"/>
                    <a:pt x="1404" y="4011"/>
                  </a:cubicBezTo>
                  <a:cubicBezTo>
                    <a:pt x="1538" y="4078"/>
                    <a:pt x="1605" y="4078"/>
                    <a:pt x="1605" y="4078"/>
                  </a:cubicBezTo>
                  <a:lnTo>
                    <a:pt x="2407" y="4078"/>
                  </a:lnTo>
                  <a:cubicBezTo>
                    <a:pt x="3343" y="3844"/>
                    <a:pt x="4045" y="3075"/>
                    <a:pt x="4045" y="2072"/>
                  </a:cubicBezTo>
                  <a:cubicBezTo>
                    <a:pt x="4011" y="1437"/>
                    <a:pt x="3777" y="802"/>
                    <a:pt x="3176" y="401"/>
                  </a:cubicBezTo>
                  <a:cubicBezTo>
                    <a:pt x="2841" y="134"/>
                    <a:pt x="2407" y="0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9062257" y="2091762"/>
              <a:ext cx="46867" cy="48599"/>
            </a:xfrm>
            <a:custGeom>
              <a:avLst/>
              <a:gdLst/>
              <a:ahLst/>
              <a:cxnLst/>
              <a:rect l="l" t="t" r="r" b="b"/>
              <a:pathLst>
                <a:path w="4112" h="4264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lnTo>
                    <a:pt x="0" y="2207"/>
                  </a:lnTo>
                  <a:lnTo>
                    <a:pt x="0" y="2407"/>
                  </a:lnTo>
                  <a:cubicBezTo>
                    <a:pt x="34" y="3343"/>
                    <a:pt x="736" y="4045"/>
                    <a:pt x="1638" y="4212"/>
                  </a:cubicBezTo>
                  <a:cubicBezTo>
                    <a:pt x="1665" y="4219"/>
                    <a:pt x="1691" y="4221"/>
                    <a:pt x="1718" y="4221"/>
                  </a:cubicBezTo>
                  <a:cubicBezTo>
                    <a:pt x="1826" y="4221"/>
                    <a:pt x="1939" y="4178"/>
                    <a:pt x="2072" y="4178"/>
                  </a:cubicBezTo>
                  <a:cubicBezTo>
                    <a:pt x="2153" y="4178"/>
                    <a:pt x="2276" y="4264"/>
                    <a:pt x="2390" y="4264"/>
                  </a:cubicBezTo>
                  <a:cubicBezTo>
                    <a:pt x="2419" y="4264"/>
                    <a:pt x="2447" y="4259"/>
                    <a:pt x="2473" y="4245"/>
                  </a:cubicBezTo>
                  <a:cubicBezTo>
                    <a:pt x="3409" y="4045"/>
                    <a:pt x="4111" y="3343"/>
                    <a:pt x="4111" y="2407"/>
                  </a:cubicBezTo>
                  <a:lnTo>
                    <a:pt x="4111" y="2207"/>
                  </a:lnTo>
                  <a:lnTo>
                    <a:pt x="4111" y="2039"/>
                  </a:ln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8985318" y="2168714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176"/>
                    <a:pt x="903" y="4112"/>
                    <a:pt x="2039" y="4112"/>
                  </a:cubicBezTo>
                  <a:cubicBezTo>
                    <a:pt x="3175" y="4112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062257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cubicBezTo>
                    <a:pt x="0" y="3176"/>
                    <a:pt x="936" y="4111"/>
                    <a:pt x="2072" y="4111"/>
                  </a:cubicBezTo>
                  <a:cubicBezTo>
                    <a:pt x="3209" y="4111"/>
                    <a:pt x="4111" y="3176"/>
                    <a:pt x="4111" y="2039"/>
                  </a:cubicBezTo>
                  <a:cubicBezTo>
                    <a:pt x="4111" y="903"/>
                    <a:pt x="3209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62633" y="3017853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73" y="1"/>
                  </a:moveTo>
                  <a:cubicBezTo>
                    <a:pt x="2006" y="1"/>
                    <a:pt x="1906" y="1"/>
                    <a:pt x="1839" y="34"/>
                  </a:cubicBezTo>
                  <a:cubicBezTo>
                    <a:pt x="836" y="168"/>
                    <a:pt x="68" y="1004"/>
                    <a:pt x="68" y="2006"/>
                  </a:cubicBezTo>
                  <a:lnTo>
                    <a:pt x="68" y="2040"/>
                  </a:lnTo>
                  <a:cubicBezTo>
                    <a:pt x="1" y="3042"/>
                    <a:pt x="703" y="3878"/>
                    <a:pt x="1605" y="4045"/>
                  </a:cubicBezTo>
                  <a:cubicBezTo>
                    <a:pt x="1739" y="4112"/>
                    <a:pt x="1872" y="4112"/>
                    <a:pt x="2039" y="4112"/>
                  </a:cubicBezTo>
                  <a:cubicBezTo>
                    <a:pt x="2140" y="4112"/>
                    <a:pt x="2307" y="4112"/>
                    <a:pt x="2440" y="4045"/>
                  </a:cubicBezTo>
                  <a:cubicBezTo>
                    <a:pt x="3376" y="3844"/>
                    <a:pt x="4078" y="3042"/>
                    <a:pt x="4078" y="2040"/>
                  </a:cubicBezTo>
                  <a:lnTo>
                    <a:pt x="4078" y="2006"/>
                  </a:lnTo>
                  <a:cubicBezTo>
                    <a:pt x="4078" y="1004"/>
                    <a:pt x="3276" y="168"/>
                    <a:pt x="2307" y="34"/>
                  </a:cubicBezTo>
                  <a:cubicBezTo>
                    <a:pt x="2240" y="34"/>
                    <a:pt x="2140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062257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34" y="3175"/>
                    <a:pt x="936" y="4111"/>
                    <a:pt x="2072" y="4111"/>
                  </a:cubicBezTo>
                  <a:cubicBezTo>
                    <a:pt x="3175" y="4111"/>
                    <a:pt x="4111" y="3175"/>
                    <a:pt x="4111" y="2039"/>
                  </a:cubicBezTo>
                  <a:cubicBezTo>
                    <a:pt x="4111" y="936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062257" y="2707378"/>
              <a:ext cx="46867" cy="48770"/>
            </a:xfrm>
            <a:custGeom>
              <a:avLst/>
              <a:gdLst/>
              <a:ahLst/>
              <a:cxnLst/>
              <a:rect l="l" t="t" r="r" b="b"/>
              <a:pathLst>
                <a:path w="4112" h="4279" extrusionOk="0">
                  <a:moveTo>
                    <a:pt x="2072" y="1"/>
                  </a:moveTo>
                  <a:cubicBezTo>
                    <a:pt x="936" y="1"/>
                    <a:pt x="0" y="1104"/>
                    <a:pt x="0" y="2040"/>
                  </a:cubicBezTo>
                  <a:lnTo>
                    <a:pt x="0" y="2140"/>
                  </a:lnTo>
                  <a:lnTo>
                    <a:pt x="0" y="2207"/>
                  </a:lnTo>
                  <a:cubicBezTo>
                    <a:pt x="34" y="3209"/>
                    <a:pt x="736" y="4011"/>
                    <a:pt x="1638" y="4212"/>
                  </a:cubicBezTo>
                  <a:cubicBezTo>
                    <a:pt x="1772" y="4279"/>
                    <a:pt x="1905" y="4279"/>
                    <a:pt x="2072" y="4279"/>
                  </a:cubicBezTo>
                  <a:cubicBezTo>
                    <a:pt x="2173" y="4279"/>
                    <a:pt x="2340" y="4279"/>
                    <a:pt x="2473" y="4212"/>
                  </a:cubicBezTo>
                  <a:cubicBezTo>
                    <a:pt x="3409" y="4011"/>
                    <a:pt x="4111" y="3209"/>
                    <a:pt x="4111" y="2207"/>
                  </a:cubicBezTo>
                  <a:lnTo>
                    <a:pt x="4111" y="2140"/>
                  </a:lnTo>
                  <a:lnTo>
                    <a:pt x="4111" y="2040"/>
                  </a:lnTo>
                  <a:cubicBezTo>
                    <a:pt x="4111" y="1104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985318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444831" y="3018240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106" y="0"/>
                  </a:moveTo>
                  <a:cubicBezTo>
                    <a:pt x="2006" y="0"/>
                    <a:pt x="1939" y="0"/>
                    <a:pt x="1839" y="67"/>
                  </a:cubicBezTo>
                  <a:cubicBezTo>
                    <a:pt x="836" y="167"/>
                    <a:pt x="101" y="1003"/>
                    <a:pt x="101" y="2006"/>
                  </a:cubicBezTo>
                  <a:lnTo>
                    <a:pt x="101" y="2072"/>
                  </a:lnTo>
                  <a:cubicBezTo>
                    <a:pt x="1" y="3008"/>
                    <a:pt x="703" y="3844"/>
                    <a:pt x="1638" y="4011"/>
                  </a:cubicBezTo>
                  <a:cubicBezTo>
                    <a:pt x="1772" y="4078"/>
                    <a:pt x="1906" y="4078"/>
                    <a:pt x="2039" y="4078"/>
                  </a:cubicBezTo>
                  <a:cubicBezTo>
                    <a:pt x="2173" y="4078"/>
                    <a:pt x="2340" y="4078"/>
                    <a:pt x="2474" y="4011"/>
                  </a:cubicBezTo>
                  <a:cubicBezTo>
                    <a:pt x="3009" y="3911"/>
                    <a:pt x="3477" y="3610"/>
                    <a:pt x="3777" y="3175"/>
                  </a:cubicBezTo>
                  <a:cubicBezTo>
                    <a:pt x="3844" y="3075"/>
                    <a:pt x="3911" y="2975"/>
                    <a:pt x="3944" y="2841"/>
                  </a:cubicBezTo>
                  <a:cubicBezTo>
                    <a:pt x="4011" y="2607"/>
                    <a:pt x="4112" y="2340"/>
                    <a:pt x="4112" y="2072"/>
                  </a:cubicBezTo>
                  <a:lnTo>
                    <a:pt x="4112" y="2006"/>
                  </a:lnTo>
                  <a:cubicBezTo>
                    <a:pt x="4112" y="1003"/>
                    <a:pt x="3309" y="167"/>
                    <a:pt x="2340" y="67"/>
                  </a:cubicBezTo>
                  <a:cubicBezTo>
                    <a:pt x="2273" y="67"/>
                    <a:pt x="2173" y="0"/>
                    <a:pt x="2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444831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1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367128" y="2786621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3" y="0"/>
                  </a:moveTo>
                  <a:cubicBezTo>
                    <a:pt x="937" y="0"/>
                    <a:pt x="1" y="903"/>
                    <a:pt x="1" y="2039"/>
                  </a:cubicBezTo>
                  <a:cubicBezTo>
                    <a:pt x="68" y="3175"/>
                    <a:pt x="970" y="4078"/>
                    <a:pt x="2073" y="4078"/>
                  </a:cubicBezTo>
                  <a:cubicBezTo>
                    <a:pt x="3176" y="4078"/>
                    <a:pt x="4112" y="3175"/>
                    <a:pt x="4112" y="2039"/>
                  </a:cubicBezTo>
                  <a:cubicBezTo>
                    <a:pt x="4112" y="903"/>
                    <a:pt x="3176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367128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3" y="1"/>
                  </a:moveTo>
                  <a:cubicBezTo>
                    <a:pt x="937" y="1"/>
                    <a:pt x="1" y="903"/>
                    <a:pt x="1" y="2040"/>
                  </a:cubicBezTo>
                  <a:cubicBezTo>
                    <a:pt x="68" y="3176"/>
                    <a:pt x="970" y="4078"/>
                    <a:pt x="2073" y="4078"/>
                  </a:cubicBezTo>
                  <a:cubicBezTo>
                    <a:pt x="3176" y="4078"/>
                    <a:pt x="4112" y="3176"/>
                    <a:pt x="4112" y="2040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444831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1" y="3175"/>
                    <a:pt x="703" y="3977"/>
                    <a:pt x="1638" y="4178"/>
                  </a:cubicBezTo>
                  <a:cubicBezTo>
                    <a:pt x="1772" y="4245"/>
                    <a:pt x="1906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911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52215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135935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2006" y="0"/>
                    <a:pt x="1905" y="0"/>
                    <a:pt x="1838" y="67"/>
                  </a:cubicBezTo>
                  <a:cubicBezTo>
                    <a:pt x="836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702" y="3844"/>
                    <a:pt x="1638" y="4011"/>
                  </a:cubicBezTo>
                  <a:cubicBezTo>
                    <a:pt x="1738" y="4078"/>
                    <a:pt x="1872" y="4078"/>
                    <a:pt x="2039" y="4078"/>
                  </a:cubicBezTo>
                  <a:cubicBezTo>
                    <a:pt x="2173" y="4078"/>
                    <a:pt x="2340" y="4078"/>
                    <a:pt x="2473" y="4011"/>
                  </a:cubicBezTo>
                  <a:cubicBezTo>
                    <a:pt x="2841" y="3944"/>
                    <a:pt x="3209" y="3744"/>
                    <a:pt x="3509" y="3476"/>
                  </a:cubicBezTo>
                  <a:cubicBezTo>
                    <a:pt x="3677" y="3309"/>
                    <a:pt x="3844" y="3075"/>
                    <a:pt x="3911" y="2841"/>
                  </a:cubicBezTo>
                  <a:cubicBezTo>
                    <a:pt x="4011" y="2641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309" y="167"/>
                    <a:pt x="2340" y="67"/>
                  </a:cubicBezTo>
                  <a:cubicBezTo>
                    <a:pt x="2239" y="67"/>
                    <a:pt x="2173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52215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36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290577" y="3018240"/>
              <a:ext cx="46855" cy="46479"/>
            </a:xfrm>
            <a:custGeom>
              <a:avLst/>
              <a:gdLst/>
              <a:ahLst/>
              <a:cxnLst/>
              <a:rect l="l" t="t" r="r" b="b"/>
              <a:pathLst>
                <a:path w="4111" h="4078" extrusionOk="0">
                  <a:moveTo>
                    <a:pt x="2072" y="0"/>
                  </a:moveTo>
                  <a:cubicBezTo>
                    <a:pt x="936" y="0"/>
                    <a:pt x="67" y="936"/>
                    <a:pt x="0" y="2006"/>
                  </a:cubicBezTo>
                  <a:cubicBezTo>
                    <a:pt x="0" y="3008"/>
                    <a:pt x="669" y="3844"/>
                    <a:pt x="1638" y="4011"/>
                  </a:cubicBezTo>
                  <a:cubicBezTo>
                    <a:pt x="1772" y="4078"/>
                    <a:pt x="1905" y="4078"/>
                    <a:pt x="2072" y="4078"/>
                  </a:cubicBezTo>
                  <a:lnTo>
                    <a:pt x="2239" y="4078"/>
                  </a:lnTo>
                  <a:cubicBezTo>
                    <a:pt x="2239" y="4078"/>
                    <a:pt x="2440" y="4078"/>
                    <a:pt x="2574" y="4011"/>
                  </a:cubicBezTo>
                  <a:cubicBezTo>
                    <a:pt x="3342" y="3844"/>
                    <a:pt x="3944" y="3175"/>
                    <a:pt x="4078" y="2407"/>
                  </a:cubicBezTo>
                  <a:cubicBezTo>
                    <a:pt x="4078" y="2306"/>
                    <a:pt x="4111" y="2173"/>
                    <a:pt x="4111" y="2106"/>
                  </a:cubicBezTo>
                  <a:lnTo>
                    <a:pt x="4111" y="2072"/>
                  </a:lnTo>
                  <a:lnTo>
                    <a:pt x="4111" y="2006"/>
                  </a:lnTo>
                  <a:cubicBezTo>
                    <a:pt x="4111" y="1270"/>
                    <a:pt x="3643" y="602"/>
                    <a:pt x="3008" y="268"/>
                  </a:cubicBezTo>
                  <a:cubicBezTo>
                    <a:pt x="2774" y="101"/>
                    <a:pt x="250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290189" y="2863573"/>
              <a:ext cx="48394" cy="46867"/>
            </a:xfrm>
            <a:custGeom>
              <a:avLst/>
              <a:gdLst/>
              <a:ahLst/>
              <a:cxnLst/>
              <a:rect l="l" t="t" r="r" b="b"/>
              <a:pathLst>
                <a:path w="4246" h="4112" extrusionOk="0">
                  <a:moveTo>
                    <a:pt x="2039" y="1"/>
                  </a:moveTo>
                  <a:cubicBezTo>
                    <a:pt x="903" y="1"/>
                    <a:pt x="1" y="936"/>
                    <a:pt x="1" y="2039"/>
                  </a:cubicBezTo>
                  <a:cubicBezTo>
                    <a:pt x="34" y="3175"/>
                    <a:pt x="903" y="4111"/>
                    <a:pt x="2039" y="4111"/>
                  </a:cubicBezTo>
                  <a:lnTo>
                    <a:pt x="2207" y="4111"/>
                  </a:lnTo>
                  <a:cubicBezTo>
                    <a:pt x="3176" y="4111"/>
                    <a:pt x="4245" y="3175"/>
                    <a:pt x="4245" y="2039"/>
                  </a:cubicBezTo>
                  <a:cubicBezTo>
                    <a:pt x="4245" y="936"/>
                    <a:pt x="3176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8212874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2" y="1"/>
                  </a:moveTo>
                  <a:cubicBezTo>
                    <a:pt x="936" y="1"/>
                    <a:pt x="0" y="903"/>
                    <a:pt x="0" y="2040"/>
                  </a:cubicBezTo>
                  <a:cubicBezTo>
                    <a:pt x="67" y="3176"/>
                    <a:pt x="936" y="4078"/>
                    <a:pt x="2072" y="4078"/>
                  </a:cubicBezTo>
                  <a:cubicBezTo>
                    <a:pt x="3175" y="4078"/>
                    <a:pt x="4111" y="3176"/>
                    <a:pt x="4111" y="2040"/>
                  </a:cubicBez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8753350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34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676411" y="2477285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39" y="1"/>
                  </a:moveTo>
                  <a:cubicBezTo>
                    <a:pt x="903" y="1"/>
                    <a:pt x="1" y="937"/>
                    <a:pt x="1" y="2073"/>
                  </a:cubicBezTo>
                  <a:cubicBezTo>
                    <a:pt x="1" y="3243"/>
                    <a:pt x="903" y="4111"/>
                    <a:pt x="2039" y="4111"/>
                  </a:cubicBezTo>
                  <a:cubicBezTo>
                    <a:pt x="3176" y="4111"/>
                    <a:pt x="4078" y="3176"/>
                    <a:pt x="4078" y="2073"/>
                  </a:cubicBezTo>
                  <a:cubicBezTo>
                    <a:pt x="4078" y="937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676411" y="263234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2"/>
                    <a:pt x="1" y="2039"/>
                  </a:cubicBezTo>
                  <a:cubicBezTo>
                    <a:pt x="1" y="3175"/>
                    <a:pt x="903" y="4077"/>
                    <a:pt x="2039" y="4077"/>
                  </a:cubicBezTo>
                  <a:cubicBezTo>
                    <a:pt x="3176" y="4077"/>
                    <a:pt x="4078" y="3175"/>
                    <a:pt x="4078" y="2039"/>
                  </a:cubicBezTo>
                  <a:cubicBezTo>
                    <a:pt x="4078" y="902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753350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34" y="3175"/>
                    <a:pt x="703" y="3977"/>
                    <a:pt x="1638" y="4178"/>
                  </a:cubicBezTo>
                  <a:cubicBezTo>
                    <a:pt x="1772" y="4245"/>
                    <a:pt x="1872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878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53738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1972" y="0"/>
                    <a:pt x="1905" y="0"/>
                    <a:pt x="1805" y="67"/>
                  </a:cubicBezTo>
                  <a:cubicBezTo>
                    <a:pt x="802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669" y="3844"/>
                    <a:pt x="1604" y="4011"/>
                  </a:cubicBezTo>
                  <a:cubicBezTo>
                    <a:pt x="1738" y="4078"/>
                    <a:pt x="1838" y="4078"/>
                    <a:pt x="2005" y="4078"/>
                  </a:cubicBezTo>
                  <a:cubicBezTo>
                    <a:pt x="2139" y="4078"/>
                    <a:pt x="2306" y="4078"/>
                    <a:pt x="2440" y="4011"/>
                  </a:cubicBezTo>
                  <a:cubicBezTo>
                    <a:pt x="2975" y="3911"/>
                    <a:pt x="3443" y="3610"/>
                    <a:pt x="3743" y="3175"/>
                  </a:cubicBezTo>
                  <a:cubicBezTo>
                    <a:pt x="3810" y="3075"/>
                    <a:pt x="3844" y="2975"/>
                    <a:pt x="3910" y="2841"/>
                  </a:cubicBezTo>
                  <a:cubicBezTo>
                    <a:pt x="3977" y="2607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275" y="167"/>
                    <a:pt x="2306" y="67"/>
                  </a:cubicBezTo>
                  <a:cubicBezTo>
                    <a:pt x="2239" y="67"/>
                    <a:pt x="2139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852215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676411" y="278662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3"/>
                    <a:pt x="1" y="2039"/>
                  </a:cubicBezTo>
                  <a:cubicBezTo>
                    <a:pt x="1" y="3175"/>
                    <a:pt x="903" y="4078"/>
                    <a:pt x="2039" y="4078"/>
                  </a:cubicBezTo>
                  <a:cubicBezTo>
                    <a:pt x="3176" y="4078"/>
                    <a:pt x="4078" y="3175"/>
                    <a:pt x="4078" y="2039"/>
                  </a:cubicBezTo>
                  <a:cubicBezTo>
                    <a:pt x="4078" y="9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599096" y="2863573"/>
              <a:ext cx="50673" cy="46867"/>
            </a:xfrm>
            <a:custGeom>
              <a:avLst/>
              <a:gdLst/>
              <a:ahLst/>
              <a:cxnLst/>
              <a:rect l="l" t="t" r="r" b="b"/>
              <a:pathLst>
                <a:path w="4446" h="4112" extrusionOk="0">
                  <a:moveTo>
                    <a:pt x="2039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0" y="3175"/>
                    <a:pt x="936" y="4111"/>
                    <a:pt x="2039" y="4111"/>
                  </a:cubicBezTo>
                  <a:lnTo>
                    <a:pt x="2373" y="4111"/>
                  </a:lnTo>
                  <a:cubicBezTo>
                    <a:pt x="3342" y="4111"/>
                    <a:pt x="4445" y="3175"/>
                    <a:pt x="4445" y="2039"/>
                  </a:cubicBezTo>
                  <a:cubicBezTo>
                    <a:pt x="4445" y="936"/>
                    <a:pt x="3342" y="1"/>
                    <a:pt x="23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599096" y="3017853"/>
              <a:ext cx="46103" cy="46103"/>
            </a:xfrm>
            <a:custGeom>
              <a:avLst/>
              <a:gdLst/>
              <a:ahLst/>
              <a:cxnLst/>
              <a:rect l="l" t="t" r="r" b="b"/>
              <a:pathLst>
                <a:path w="4045" h="4045" extrusionOk="0">
                  <a:moveTo>
                    <a:pt x="2006" y="1"/>
                  </a:moveTo>
                  <a:cubicBezTo>
                    <a:pt x="1604" y="1"/>
                    <a:pt x="1170" y="135"/>
                    <a:pt x="903" y="335"/>
                  </a:cubicBezTo>
                  <a:cubicBezTo>
                    <a:pt x="234" y="703"/>
                    <a:pt x="0" y="1371"/>
                    <a:pt x="0" y="2006"/>
                  </a:cubicBezTo>
                  <a:cubicBezTo>
                    <a:pt x="0" y="3042"/>
                    <a:pt x="702" y="3878"/>
                    <a:pt x="1638" y="4045"/>
                  </a:cubicBezTo>
                  <a:lnTo>
                    <a:pt x="2340" y="4045"/>
                  </a:lnTo>
                  <a:cubicBezTo>
                    <a:pt x="2340" y="4045"/>
                    <a:pt x="2440" y="4045"/>
                    <a:pt x="2607" y="4011"/>
                  </a:cubicBezTo>
                  <a:cubicBezTo>
                    <a:pt x="3509" y="3811"/>
                    <a:pt x="4011" y="2975"/>
                    <a:pt x="4044" y="2040"/>
                  </a:cubicBezTo>
                  <a:cubicBezTo>
                    <a:pt x="4044" y="1939"/>
                    <a:pt x="4044" y="1806"/>
                    <a:pt x="4011" y="1672"/>
                  </a:cubicBezTo>
                  <a:cubicBezTo>
                    <a:pt x="4011" y="1639"/>
                    <a:pt x="3977" y="1605"/>
                    <a:pt x="3977" y="1505"/>
                  </a:cubicBezTo>
                  <a:cubicBezTo>
                    <a:pt x="3944" y="1438"/>
                    <a:pt x="3944" y="1338"/>
                    <a:pt x="3911" y="1271"/>
                  </a:cubicBezTo>
                  <a:lnTo>
                    <a:pt x="3911" y="1204"/>
                  </a:lnTo>
                  <a:cubicBezTo>
                    <a:pt x="3643" y="536"/>
                    <a:pt x="3075" y="1"/>
                    <a:pt x="2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599096" y="2709293"/>
              <a:ext cx="46103" cy="46855"/>
            </a:xfrm>
            <a:custGeom>
              <a:avLst/>
              <a:gdLst/>
              <a:ahLst/>
              <a:cxnLst/>
              <a:rect l="l" t="t" r="r" b="b"/>
              <a:pathLst>
                <a:path w="4045" h="4111" extrusionOk="0">
                  <a:moveTo>
                    <a:pt x="2039" y="0"/>
                  </a:moveTo>
                  <a:cubicBezTo>
                    <a:pt x="1805" y="0"/>
                    <a:pt x="1604" y="33"/>
                    <a:pt x="1337" y="134"/>
                  </a:cubicBezTo>
                  <a:cubicBezTo>
                    <a:pt x="334" y="435"/>
                    <a:pt x="0" y="1103"/>
                    <a:pt x="0" y="1838"/>
                  </a:cubicBezTo>
                  <a:lnTo>
                    <a:pt x="0" y="1938"/>
                  </a:lnTo>
                  <a:lnTo>
                    <a:pt x="0" y="2005"/>
                  </a:lnTo>
                  <a:cubicBezTo>
                    <a:pt x="0" y="3041"/>
                    <a:pt x="702" y="3843"/>
                    <a:pt x="1638" y="4044"/>
                  </a:cubicBezTo>
                  <a:cubicBezTo>
                    <a:pt x="1772" y="4111"/>
                    <a:pt x="1872" y="4111"/>
                    <a:pt x="2039" y="4111"/>
                  </a:cubicBezTo>
                  <a:lnTo>
                    <a:pt x="2373" y="4111"/>
                  </a:lnTo>
                  <a:lnTo>
                    <a:pt x="2440" y="4044"/>
                  </a:lnTo>
                  <a:cubicBezTo>
                    <a:pt x="3342" y="3843"/>
                    <a:pt x="4044" y="3041"/>
                    <a:pt x="4044" y="2039"/>
                  </a:cubicBezTo>
                  <a:lnTo>
                    <a:pt x="4044" y="1972"/>
                  </a:lnTo>
                  <a:lnTo>
                    <a:pt x="4044" y="1838"/>
                  </a:lnTo>
                  <a:cubicBezTo>
                    <a:pt x="4044" y="869"/>
                    <a:pt x="3309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599096" y="2554625"/>
              <a:ext cx="50673" cy="46479"/>
            </a:xfrm>
            <a:custGeom>
              <a:avLst/>
              <a:gdLst/>
              <a:ahLst/>
              <a:cxnLst/>
              <a:rect l="l" t="t" r="r" b="b"/>
              <a:pathLst>
                <a:path w="4446" h="4078" extrusionOk="0">
                  <a:moveTo>
                    <a:pt x="2039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39" y="4078"/>
                  </a:cubicBezTo>
                  <a:lnTo>
                    <a:pt x="2373" y="4078"/>
                  </a:lnTo>
                  <a:cubicBezTo>
                    <a:pt x="3342" y="4078"/>
                    <a:pt x="4445" y="3175"/>
                    <a:pt x="4445" y="2039"/>
                  </a:cubicBezTo>
                  <a:cubicBezTo>
                    <a:pt x="4445" y="903"/>
                    <a:pt x="3342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676411" y="2940901"/>
              <a:ext cx="46490" cy="46490"/>
            </a:xfrm>
            <a:custGeom>
              <a:avLst/>
              <a:gdLst/>
              <a:ahLst/>
              <a:cxnLst/>
              <a:rect l="l" t="t" r="r" b="b"/>
              <a:pathLst>
                <a:path w="4079" h="4079" extrusionOk="0">
                  <a:moveTo>
                    <a:pt x="2039" y="1"/>
                  </a:moveTo>
                  <a:cubicBezTo>
                    <a:pt x="903" y="1"/>
                    <a:pt x="1" y="903"/>
                    <a:pt x="1" y="2040"/>
                  </a:cubicBezTo>
                  <a:cubicBezTo>
                    <a:pt x="1" y="3176"/>
                    <a:pt x="903" y="4078"/>
                    <a:pt x="2039" y="4078"/>
                  </a:cubicBezTo>
                  <a:cubicBezTo>
                    <a:pt x="3176" y="4078"/>
                    <a:pt x="4078" y="3176"/>
                    <a:pt x="4078" y="2040"/>
                  </a:cubicBezTo>
                  <a:cubicBezTo>
                    <a:pt x="4078" y="903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80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BB6-98B0-53AA-1091-6468407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3CAE-1E89-EFAC-77C8-68273F90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E774-A361-F612-F46D-E8E3408D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446F-0019-C895-EADA-969BE081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A08A-A767-8BC3-7564-2A038908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51A9-FDD8-E99B-E627-7B2BE442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3C2F-D397-A642-D4E7-BA209FF7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FA89-9A49-9B15-8DD3-DCF87F7C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8D79-E218-A9B3-074E-3508B7DD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3C68-FAE8-A69D-7187-2D21A6B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583-A998-0966-5EB4-4CF56172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0DBC-14C0-372D-CDC9-23496A46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D2CCC-7641-5728-E8EA-1AA7F224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61E3-07E2-6C9B-9ECD-703BA425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3E9C-AEC7-4D78-42B3-55FD2C5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944F-EDB1-0D2E-8721-6579A21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F888-A480-581E-CD16-5E910C1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26A5-E137-F2E3-4A2B-7A2FAC6F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8BFBE-7301-6127-022B-6ADA2E87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4F9BD-AEB6-D2FF-2DB6-9ABFEBA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B4962-0C82-C505-4867-F7E1247C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A49AE-99D2-3777-A6A5-7FDBE6EA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F379D-90DB-00A6-4B02-4433607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BEE5-00B2-F9AE-37AC-0F5E4202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4241-5C00-A11E-1EF2-EB457B8B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C0F82-40E4-942E-E7F0-0EA65191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7A92C-8769-C2EA-468A-268EDBF8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3F6C-4C8A-6FD8-EC31-87D98189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5FD-A3CF-AE7F-0A21-47D4AC4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CB38F-C09D-AC1A-4574-FC0EFC0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93AFA-533C-A6F9-2FC3-8FC836D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A625-6405-B86D-7081-A16B60B6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0371-8D73-5C89-A2FF-CAF6B3E5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4072-2051-29E3-E5A9-3A7C67C7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C19C-9850-A3B1-0D2E-D6664734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B6BE4-C750-760A-25BA-A87C04E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F4C1-C5C1-0B89-A19C-6D41CF2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64C3-00FF-59DA-3E41-C57AEB73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A0E07-6305-F0C3-F974-83E1DC480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4FE7-91E7-3E4D-B004-ABAD0543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1AB2-CB56-B056-F28A-EA535868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CF05-0301-4924-DF0D-4DC9EA24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D0E1-EC11-E9E3-421E-5AE952C8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7C27-B8FD-3804-87F5-8248EA10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CAB8-9B66-07B1-3149-1A949511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3B4C-2DBF-135D-4898-2CB8102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C60C-E600-62F3-5A5B-D38371474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A75B-CD04-D1BC-455B-2ACF5A96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risrohan/credit-score-class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ctrTitle"/>
          </p:nvPr>
        </p:nvSpPr>
        <p:spPr>
          <a:xfrm>
            <a:off x="4053559" y="336005"/>
            <a:ext cx="8012122" cy="25540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00" dirty="0"/>
              <a:t>Credit Score</a:t>
            </a:r>
            <a:br>
              <a:rPr lang="en" sz="5400" dirty="0"/>
            </a:br>
            <a:r>
              <a:rPr lang="en" sz="5400" dirty="0"/>
              <a:t>Classification &amp; Analysis</a:t>
            </a:r>
            <a:endParaRPr sz="5400"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4184157" y="3801933"/>
            <a:ext cx="3588924" cy="23233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" sz="2800" b="1" dirty="0">
                <a:latin typeface="Rajdhani Medium"/>
                <a:ea typeface="Rajdhani Medium"/>
                <a:cs typeface="Rajdhani Medium"/>
                <a:sym typeface="Rajdhani Medium"/>
              </a:rPr>
              <a:t>Prepared By:</a:t>
            </a:r>
          </a:p>
          <a:p>
            <a:pPr marL="457200" indent="-457200" algn="l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Ahmed Hosny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Ahmed Sabry</a:t>
            </a:r>
            <a:endParaRPr lang="en" dirty="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Basma Elhoseny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Zeinab </a:t>
            </a:r>
            <a:r>
              <a:rPr lang="en-US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Moawad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endParaRPr dirty="0"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316037" y="4"/>
            <a:ext cx="2159376" cy="2180589"/>
            <a:chOff x="-6019350" y="-1109166"/>
            <a:chExt cx="1016209" cy="1026192"/>
          </a:xfrm>
        </p:grpSpPr>
        <p:sp>
          <p:nvSpPr>
            <p:cNvPr id="182" name="Google Shape;182;p19"/>
            <p:cNvSpPr/>
            <p:nvPr/>
          </p:nvSpPr>
          <p:spPr>
            <a:xfrm>
              <a:off x="-6019350" y="-1109166"/>
              <a:ext cx="253321" cy="1026192"/>
            </a:xfrm>
            <a:custGeom>
              <a:avLst/>
              <a:gdLst/>
              <a:ahLst/>
              <a:cxnLst/>
              <a:rect l="l" t="t" r="r" b="b"/>
              <a:pathLst>
                <a:path w="22226" h="88867" extrusionOk="0">
                  <a:moveTo>
                    <a:pt x="0" y="1"/>
                  </a:moveTo>
                  <a:lnTo>
                    <a:pt x="0" y="88867"/>
                  </a:lnTo>
                  <a:lnTo>
                    <a:pt x="22225" y="88867"/>
                  </a:lnTo>
                  <a:lnTo>
                    <a:pt x="2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5256451" y="-1109166"/>
              <a:ext cx="253309" cy="1026192"/>
            </a:xfrm>
            <a:custGeom>
              <a:avLst/>
              <a:gdLst/>
              <a:ahLst/>
              <a:cxnLst/>
              <a:rect l="l" t="t" r="r" b="b"/>
              <a:pathLst>
                <a:path w="22225" h="88867" extrusionOk="0">
                  <a:moveTo>
                    <a:pt x="0" y="1"/>
                  </a:moveTo>
                  <a:lnTo>
                    <a:pt x="0" y="88867"/>
                  </a:lnTo>
                  <a:lnTo>
                    <a:pt x="22225" y="88867"/>
                  </a:lnTo>
                  <a:lnTo>
                    <a:pt x="2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-5639224" y="-1109166"/>
              <a:ext cx="253321" cy="1026192"/>
            </a:xfrm>
            <a:custGeom>
              <a:avLst/>
              <a:gdLst/>
              <a:ahLst/>
              <a:cxnLst/>
              <a:rect l="l" t="t" r="r" b="b"/>
              <a:pathLst>
                <a:path w="22226" h="88867" extrusionOk="0">
                  <a:moveTo>
                    <a:pt x="1" y="1"/>
                  </a:moveTo>
                  <a:lnTo>
                    <a:pt x="1" y="88867"/>
                  </a:lnTo>
                  <a:lnTo>
                    <a:pt x="22226" y="88867"/>
                  </a:lnTo>
                  <a:lnTo>
                    <a:pt x="22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Google Shape;185;p19"/>
          <p:cNvSpPr/>
          <p:nvPr/>
        </p:nvSpPr>
        <p:spPr>
          <a:xfrm rot="5400000">
            <a:off x="1166556" y="2932220"/>
            <a:ext cx="2323387" cy="2321561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19"/>
          <p:cNvSpPr/>
          <p:nvPr/>
        </p:nvSpPr>
        <p:spPr>
          <a:xfrm rot="5400000">
            <a:off x="-546640" y="3092888"/>
            <a:ext cx="2227063" cy="1133749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19"/>
          <p:cNvSpPr/>
          <p:nvPr/>
        </p:nvSpPr>
        <p:spPr>
          <a:xfrm rot="10800000">
            <a:off x="-5" y="5108210"/>
            <a:ext cx="2087855" cy="1751447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9"/>
          <p:cNvSpPr/>
          <p:nvPr/>
        </p:nvSpPr>
        <p:spPr>
          <a:xfrm rot="-5400000">
            <a:off x="2173552" y="1370990"/>
            <a:ext cx="2331827" cy="1187129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19"/>
          <p:cNvSpPr/>
          <p:nvPr/>
        </p:nvSpPr>
        <p:spPr>
          <a:xfrm>
            <a:off x="1693735" y="3480546"/>
            <a:ext cx="642775" cy="642775"/>
          </a:xfrm>
          <a:custGeom>
            <a:avLst/>
            <a:gdLst/>
            <a:ahLst/>
            <a:cxnLst/>
            <a:rect l="l" t="t" r="r" b="b"/>
            <a:pathLst>
              <a:path w="26069" h="26069" extrusionOk="0">
                <a:moveTo>
                  <a:pt x="13035" y="0"/>
                </a:moveTo>
                <a:cubicBezTo>
                  <a:pt x="5816" y="0"/>
                  <a:pt x="1" y="5849"/>
                  <a:pt x="1" y="13034"/>
                </a:cubicBezTo>
                <a:cubicBezTo>
                  <a:pt x="1" y="20253"/>
                  <a:pt x="5816" y="26068"/>
                  <a:pt x="13035" y="26068"/>
                </a:cubicBezTo>
                <a:cubicBezTo>
                  <a:pt x="20220" y="26068"/>
                  <a:pt x="26069" y="20253"/>
                  <a:pt x="26069" y="13034"/>
                </a:cubicBezTo>
                <a:cubicBezTo>
                  <a:pt x="26069" y="5849"/>
                  <a:pt x="20220" y="0"/>
                  <a:pt x="130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9DC5-269D-5ED6-653D-3C8B6F6EE9C6}"/>
              </a:ext>
            </a:extLst>
          </p:cNvPr>
          <p:cNvSpPr txBox="1"/>
          <p:nvPr/>
        </p:nvSpPr>
        <p:spPr>
          <a:xfrm>
            <a:off x="4610962" y="2368869"/>
            <a:ext cx="6931175" cy="551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buNone/>
              <a:defRPr sz="5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CMP4011 Big Data and Cloud Computing</a:t>
            </a:r>
          </a:p>
        </p:txBody>
      </p:sp>
      <p:sp>
        <p:nvSpPr>
          <p:cNvPr id="5" name="Google Shape;180;p19">
            <a:extLst>
              <a:ext uri="{FF2B5EF4-FFF2-40B4-BE49-F238E27FC236}">
                <a16:creationId xmlns:a16="http://schemas.microsoft.com/office/drawing/2014/main" id="{42AF8E7D-27EB-35B4-3E87-45CB7D6DC967}"/>
              </a:ext>
            </a:extLst>
          </p:cNvPr>
          <p:cNvSpPr txBox="1">
            <a:spLocks/>
          </p:cNvSpPr>
          <p:nvPr/>
        </p:nvSpPr>
        <p:spPr>
          <a:xfrm>
            <a:off x="7807023" y="3967988"/>
            <a:ext cx="4134684" cy="16106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Rajdhani Medium"/>
                <a:ea typeface="Rajdhani Medium"/>
                <a:cs typeface="Rajdhani Medium"/>
                <a:sym typeface="Rajdhani Medium"/>
              </a:rPr>
              <a:t>Under Supervision of:</a:t>
            </a:r>
            <a:endParaRPr lang="en-US" sz="2800" dirty="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Rajdhani Medium"/>
                <a:ea typeface="Rajdhani Medium"/>
                <a:cs typeface="Rajdhani Medium"/>
                <a:sym typeface="Rajdhani Medium"/>
              </a:rPr>
              <a:t>Dr. Lydia Wahid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Rajdhani Medium"/>
                <a:ea typeface="Rajdhani Medium"/>
                <a:cs typeface="Rajdhani Medium"/>
                <a:sym typeface="Rajdhani Medium"/>
              </a:rPr>
              <a:t>Eng. Omar Samir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27774" y="34881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5. Insights (Business)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15FC7-B255-1921-B52D-9E75A37E833D}"/>
              </a:ext>
            </a:extLst>
          </p:cNvPr>
          <p:cNvSpPr txBox="1"/>
          <p:nvPr/>
        </p:nvSpPr>
        <p:spPr>
          <a:xfrm>
            <a:off x="299544" y="1270109"/>
            <a:ext cx="11592911" cy="474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Occupation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Age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aren’t and effective features   [insight from EDA histogram]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Num of banks accounts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credit cards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are correlated together    [Insight from EDA &amp; Features correlation matrix]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customers of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good credit score 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are mostly the ones with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high delay from due date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this might be due to the types of their payments which is thought to be high [Insight from EDA]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most important feature in the credit score decision is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outstanding debt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giving loan to a customer who has a many outstanding loans is risky </a:t>
            </a:r>
            <a:r>
              <a:rPr lang="en-US" sz="24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😃 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[insight from important feature diagram of random forest]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Bank should know the following important features that affect the credit score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86337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27774" y="34881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5. Insights (Business) </a:t>
            </a:r>
          </a:p>
        </p:txBody>
      </p:sp>
      <p:pic>
        <p:nvPicPr>
          <p:cNvPr id="3" name="Picture 2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5D52E270-BEBD-230F-2438-E2FB7F3C3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13" y="1314455"/>
            <a:ext cx="7598573" cy="5194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1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32779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6. Predictive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AB5195-0952-1B83-9510-2A460455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63820"/>
              </p:ext>
            </p:extLst>
          </p:nvPr>
        </p:nvGraphicFramePr>
        <p:xfrm>
          <a:off x="966952" y="1481959"/>
          <a:ext cx="10741571" cy="4761183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607752">
                  <a:extLst>
                    <a:ext uri="{9D8B030D-6E8A-4147-A177-3AD203B41FA5}">
                      <a16:colId xmlns:a16="http://schemas.microsoft.com/office/drawing/2014/main" val="3674612154"/>
                    </a:ext>
                  </a:extLst>
                </a:gridCol>
                <a:gridCol w="3044274">
                  <a:extLst>
                    <a:ext uri="{9D8B030D-6E8A-4147-A177-3AD203B41FA5}">
                      <a16:colId xmlns:a16="http://schemas.microsoft.com/office/drawing/2014/main" val="473659915"/>
                    </a:ext>
                  </a:extLst>
                </a:gridCol>
                <a:gridCol w="3044274">
                  <a:extLst>
                    <a:ext uri="{9D8B030D-6E8A-4147-A177-3AD203B41FA5}">
                      <a16:colId xmlns:a16="http://schemas.microsoft.com/office/drawing/2014/main" val="3508095624"/>
                    </a:ext>
                  </a:extLst>
                </a:gridCol>
                <a:gridCol w="3045271">
                  <a:extLst>
                    <a:ext uri="{9D8B030D-6E8A-4147-A177-3AD203B41FA5}">
                      <a16:colId xmlns:a16="http://schemas.microsoft.com/office/drawing/2014/main" val="26992970"/>
                    </a:ext>
                  </a:extLst>
                </a:gridCol>
              </a:tblGrid>
              <a:tr h="358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Metric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>
                          <a:effectLst/>
                        </a:rPr>
                        <a:t>SVM</a:t>
                      </a:r>
                      <a:endParaRPr lang="en-US" sz="20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Random Forest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XgBoost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323972"/>
                  </a:ext>
                </a:extLst>
              </a:tr>
              <a:tr h="35849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Train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38836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Accuracy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0.787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71814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Recall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0.758 0.777 0.802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1.0 1.0 1.0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0656460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Precision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0.679 0.797 0.823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79397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F1-score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0.716 0.789 0.812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1802662"/>
                  </a:ext>
                </a:extLst>
              </a:tr>
              <a:tr h="35849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Test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0605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Accuracy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0.7546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0.804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0.791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206854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Recall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0.710 0.743  0.777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0.758 0.835  0.802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0.738 0.803 0.803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816965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Precision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0.641 0.772 0.790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0.775 0.786 0.825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0.767 0.783 0.803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6210176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F1-score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0.674 0.757 0.783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0.766 0.810 0.813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0.752 0.793 0.803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71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87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-47076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6. Predictive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248E9-DE9B-2834-7282-5C9F08568884}"/>
              </a:ext>
            </a:extLst>
          </p:cNvPr>
          <p:cNvSpPr txBox="1"/>
          <p:nvPr/>
        </p:nvSpPr>
        <p:spPr>
          <a:xfrm>
            <a:off x="290708" y="643386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Feature Importance Graph </a:t>
            </a:r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Obtained From Random Forest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B07DB236-682C-3704-CA68-90ABBBC2D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89" y="1303945"/>
            <a:ext cx="7598573" cy="5194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90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diagram of a brain&#10;&#10;Description automatically generated">
            <a:extLst>
              <a:ext uri="{FF2B5EF4-FFF2-40B4-BE49-F238E27FC236}">
                <a16:creationId xmlns:a16="http://schemas.microsoft.com/office/drawing/2014/main" id="{B1C41ACA-870E-EC0F-2877-6AF92399F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87" y="1665258"/>
            <a:ext cx="6522423" cy="5217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9;p19">
            <a:extLst>
              <a:ext uri="{FF2B5EF4-FFF2-40B4-BE49-F238E27FC236}">
                <a16:creationId xmlns:a16="http://schemas.microsoft.com/office/drawing/2014/main" id="{5F640DA0-3A50-5E72-6458-732B5970D3AD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 7. Descriptive Analysis (Kmeans)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1D74-F560-5F22-40B8-3459EE191E09}"/>
              </a:ext>
            </a:extLst>
          </p:cNvPr>
          <p:cNvSpPr txBox="1"/>
          <p:nvPr/>
        </p:nvSpPr>
        <p:spPr>
          <a:xfrm>
            <a:off x="290708" y="1243734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T-SNE on the </a:t>
            </a:r>
            <a:r>
              <a:rPr lang="en-US" sz="2400" b="1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5</a:t>
            </a:r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clusters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A cartoon of a child&#10;&#10;Description automatically generated">
            <a:extLst>
              <a:ext uri="{FF2B5EF4-FFF2-40B4-BE49-F238E27FC236}">
                <a16:creationId xmlns:a16="http://schemas.microsoft.com/office/drawing/2014/main" id="{30C5892C-EFEF-41AE-EC9B-35C1674F0F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6" t="7669" r="7003" b="14229"/>
          <a:stretch/>
        </p:blipFill>
        <p:spPr>
          <a:xfrm>
            <a:off x="2902486" y="743963"/>
            <a:ext cx="1126229" cy="15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CA26B27-8FD0-CDCB-B000-FDC52C3A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97" y="995875"/>
            <a:ext cx="8585805" cy="3997898"/>
          </a:xfrm>
          <a:prstGeom prst="rect">
            <a:avLst/>
          </a:prstGeom>
        </p:spPr>
      </p:pic>
      <p:sp>
        <p:nvSpPr>
          <p:cNvPr id="9" name="Google Shape;179;p19">
            <a:extLst>
              <a:ext uri="{FF2B5EF4-FFF2-40B4-BE49-F238E27FC236}">
                <a16:creationId xmlns:a16="http://schemas.microsoft.com/office/drawing/2014/main" id="{05394730-4274-6DD2-934C-9660B454DEF7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8. Kmeans Map-Reduce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B1DFCF-77B3-5E49-AC9F-5E0A39FE6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1275"/>
              </p:ext>
            </p:extLst>
          </p:nvPr>
        </p:nvGraphicFramePr>
        <p:xfrm>
          <a:off x="1666510" y="4735569"/>
          <a:ext cx="9193530" cy="183661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94598">
                  <a:extLst>
                    <a:ext uri="{9D8B030D-6E8A-4147-A177-3AD203B41FA5}">
                      <a16:colId xmlns:a16="http://schemas.microsoft.com/office/drawing/2014/main" val="3350963221"/>
                    </a:ext>
                  </a:extLst>
                </a:gridCol>
                <a:gridCol w="3448993">
                  <a:extLst>
                    <a:ext uri="{9D8B030D-6E8A-4147-A177-3AD203B41FA5}">
                      <a16:colId xmlns:a16="http://schemas.microsoft.com/office/drawing/2014/main" val="1861669191"/>
                    </a:ext>
                  </a:extLst>
                </a:gridCol>
                <a:gridCol w="3449939">
                  <a:extLst>
                    <a:ext uri="{9D8B030D-6E8A-4147-A177-3AD203B41FA5}">
                      <a16:colId xmlns:a16="http://schemas.microsoft.com/office/drawing/2014/main" val="2821832888"/>
                    </a:ext>
                  </a:extLst>
                </a:gridCol>
              </a:tblGrid>
              <a:tr h="562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POC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Sklearn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Pyspark Map-Reduce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From Scratch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752387"/>
                  </a:ext>
                </a:extLst>
              </a:tr>
              <a:tr h="777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Silhouette Score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0.25276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405019"/>
                  </a:ext>
                </a:extLst>
              </a:tr>
              <a:tr h="443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0.6300568580627441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124.21908068656921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5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8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9;p19">
            <a:extLst>
              <a:ext uri="{FF2B5EF4-FFF2-40B4-BE49-F238E27FC236}">
                <a16:creationId xmlns:a16="http://schemas.microsoft.com/office/drawing/2014/main" id="{05394730-4274-6DD2-934C-9660B454DEF7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9.  Random Forest on ML Studio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9BFD1CC-4C1D-AB5E-3785-368F4DB7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36" y="1421175"/>
            <a:ext cx="10274328" cy="456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Azure Machine Learning Service Logo PNG Vector (AI, PDF, SVG) Free Download">
            <a:extLst>
              <a:ext uri="{FF2B5EF4-FFF2-40B4-BE49-F238E27FC236}">
                <a16:creationId xmlns:a16="http://schemas.microsoft.com/office/drawing/2014/main" id="{FF098923-85B7-55B7-36A8-143124E73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900" y="324321"/>
            <a:ext cx="1268044" cy="13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ad Little Boy Got the Worst `F` Grade. the Concept of a Failed Test,  Exam Stock Vector - Illustration of european, knowledge: 193523472">
            <a:extLst>
              <a:ext uri="{FF2B5EF4-FFF2-40B4-BE49-F238E27FC236}">
                <a16:creationId xmlns:a16="http://schemas.microsoft.com/office/drawing/2014/main" id="{AA7E676C-78F2-9A75-BB82-C2516F04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11" y="3415857"/>
            <a:ext cx="3478925" cy="347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0160F-D618-9ECC-13F9-2EF696BD8E10}"/>
              </a:ext>
            </a:extLst>
          </p:cNvPr>
          <p:cNvSpPr txBox="1"/>
          <p:nvPr/>
        </p:nvSpPr>
        <p:spPr>
          <a:xfrm>
            <a:off x="578068" y="1501712"/>
            <a:ext cx="11035862" cy="2155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All features (excluding identifiers like SSN, Name ,..) in the models training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Too long time to train </a:t>
            </a:r>
            <a:endParaRPr lang="en-US" sz="2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urse of dimensionality (overfitting)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 in Clustering using all features vs using ones with most importance</a:t>
            </a:r>
          </a:p>
        </p:txBody>
      </p:sp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56AACDFB-9227-071B-20C6-1837D33970F9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10 .Unsuccessful Trials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FFA1868A-89E8-5926-CC89-D9F1E3282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9" y="2764853"/>
            <a:ext cx="10393279" cy="3402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366A0-D590-537C-17BA-DCB634B6140F}"/>
              </a:ext>
            </a:extLst>
          </p:cNvPr>
          <p:cNvSpPr txBox="1"/>
          <p:nvPr/>
        </p:nvSpPr>
        <p:spPr>
          <a:xfrm>
            <a:off x="899359" y="1354430"/>
            <a:ext cx="10393278" cy="104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Trying other Models (KNN, Decision Tree)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Apply Map Reduce on Multi Machine</a:t>
            </a:r>
          </a:p>
        </p:txBody>
      </p:sp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42D3D382-26C1-3E0E-13D5-ACC04DA158E0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11. Future Work</a:t>
            </a:r>
          </a:p>
        </p:txBody>
      </p:sp>
      <p:pic>
        <p:nvPicPr>
          <p:cNvPr id="4098" name="Picture 2" descr="Cartoon Drawing Of A Detective 5520215 Vector Art at Vecteezy">
            <a:extLst>
              <a:ext uri="{FF2B5EF4-FFF2-40B4-BE49-F238E27FC236}">
                <a16:creationId xmlns:a16="http://schemas.microsoft.com/office/drawing/2014/main" id="{45F506ED-E54A-AA2D-2AFF-51CD81C9A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t="1429" r="8144" b="4315"/>
          <a:stretch/>
        </p:blipFill>
        <p:spPr bwMode="auto">
          <a:xfrm>
            <a:off x="9133928" y="433135"/>
            <a:ext cx="1986455" cy="221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2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5" name="Rectangle 142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Clr>
                <a:schemeClr val="dk1"/>
              </a:buClr>
              <a:buSzPts val="1100"/>
            </a:pPr>
            <a:r>
              <a:rPr lang="en-US" sz="6000" dirty="0"/>
              <a:t>Thank You</a:t>
            </a:r>
          </a:p>
        </p:txBody>
      </p:sp>
      <p:sp>
        <p:nvSpPr>
          <p:cNvPr id="2" name="Google Shape;1420;p44">
            <a:extLst>
              <a:ext uri="{FF2B5EF4-FFF2-40B4-BE49-F238E27FC236}">
                <a16:creationId xmlns:a16="http://schemas.microsoft.com/office/drawing/2014/main" id="{F76BBC98-7ADB-9A6B-2EAA-5E94B41F479B}"/>
              </a:ext>
            </a:extLst>
          </p:cNvPr>
          <p:cNvSpPr txBox="1">
            <a:spLocks/>
          </p:cNvSpPr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>
                <a:latin typeface="+mn-lt"/>
                <a:ea typeface="+mn-ea"/>
                <a:cs typeface="+mn-cs"/>
              </a:rPr>
              <a:t>Any Questions ?</a:t>
            </a:r>
          </a:p>
        </p:txBody>
      </p:sp>
      <p:sp>
        <p:nvSpPr>
          <p:cNvPr id="1427" name="Freeform: Shape 142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9" name="Freeform: Shape 142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1" name="Freeform: Shape 14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" name="Freeform: Shape 143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2" name="Freeform: Shape 14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appy Cute Little Kid Boy with Question Mark Stock Vector - Illustration of  male, choice: 172423246">
            <a:extLst>
              <a:ext uri="{FF2B5EF4-FFF2-40B4-BE49-F238E27FC236}">
                <a16:creationId xmlns:a16="http://schemas.microsoft.com/office/drawing/2014/main" id="{BFEB0A68-05A9-5474-A583-3434AC2E8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" name="Freeform: Shape 14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2089939" y="313821"/>
            <a:ext cx="801212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/>
              <a:t>1. Data Set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E6418-A07A-E865-BFEB-B3DDB9918D31}"/>
              </a:ext>
            </a:extLst>
          </p:cNvPr>
          <p:cNvSpPr txBox="1"/>
          <p:nvPr/>
        </p:nvSpPr>
        <p:spPr>
          <a:xfrm>
            <a:off x="596900" y="1128576"/>
            <a:ext cx="1080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Main: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https://www.kaggle.com/datasets/parisrohan/credit-score-classification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46B8C-F5D0-0831-C95F-1FE9F8A43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26995"/>
              </p:ext>
            </p:extLst>
          </p:nvPr>
        </p:nvGraphicFramePr>
        <p:xfrm>
          <a:off x="2032000" y="2721632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52686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68330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9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172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Monthly_Inhand_Salary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Num_Credit_Inquiries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Payment_Behaviour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Customer_ID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Num_Bank_Accounts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Credit_Mix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Monthly_Balance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01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Month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Num_Credit_Card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Outstanding_Debt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Credit_Score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073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Interest_Rate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Credit_Utilization_Ratio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98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Num_of_Loan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Credit_History_Age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1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SSN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Type_of_Loan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Payment_of_Min_Amount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70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Occupation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Delay_from_due_date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Total_EMI_per_month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7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Annual_Income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Num_of_Delayed_Payment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Amount_invested_monthly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456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336DC1-9801-C5C7-A792-B8A2BA376193}"/>
              </a:ext>
            </a:extLst>
          </p:cNvPr>
          <p:cNvSpPr txBox="1"/>
          <p:nvPr/>
        </p:nvSpPr>
        <p:spPr>
          <a:xfrm>
            <a:off x="596900" y="1740438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25 useful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K Row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B0DFECEE-0A47-BC3D-2FB9-ADE2D73D7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/>
          <a:stretch/>
        </p:blipFill>
        <p:spPr bwMode="auto">
          <a:xfrm>
            <a:off x="621429" y="1663133"/>
            <a:ext cx="10949141" cy="42296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2089938" y="741838"/>
            <a:ext cx="801212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414933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581417" y="3848100"/>
            <a:ext cx="4181083" cy="696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lvl="1"/>
            <a:endParaRPr lang="en-US" sz="2000" dirty="0"/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Postprocessing:</a:t>
            </a:r>
          </a:p>
        </p:txBody>
      </p:sp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3. Data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FA05E-11B3-B262-8B04-2E937B92E9D7}"/>
              </a:ext>
            </a:extLst>
          </p:cNvPr>
          <p:cNvSpPr txBox="1"/>
          <p:nvPr/>
        </p:nvSpPr>
        <p:spPr>
          <a:xfrm>
            <a:off x="1031875" y="4665208"/>
            <a:ext cx="10832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1. Further Cleaning for the data observed from visualizations </a:t>
            </a:r>
            <a:r>
              <a:rPr lang="en-US" sz="2000" dirty="0">
                <a:latin typeface="+mn-lt"/>
                <a:ea typeface="+mn-ea"/>
                <a:cs typeface="+mn-cs"/>
                <a:sym typeface="Segoe UI Emoji" panose="020B0502040204020203" pitchFamily="34" charset="0"/>
              </a:rPr>
              <a:t>😉</a:t>
            </a:r>
            <a:r>
              <a:rPr lang="en-US" sz="2000" dirty="0">
                <a:latin typeface="+mn-lt"/>
                <a:ea typeface="+mn-ea"/>
                <a:cs typeface="+mn-cs"/>
              </a:rPr>
              <a:t> (Global [Not per customer])</a:t>
            </a:r>
          </a:p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2. Remove Outliers using normal distribution of the feature [mean ± 3*std] </a:t>
            </a:r>
          </a:p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3. Split the type of </a:t>
            </a:r>
            <a:r>
              <a:rPr lang="en-US" sz="2000" dirty="0"/>
              <a:t>l</a:t>
            </a:r>
            <a:r>
              <a:rPr lang="en-US" sz="2000" dirty="0">
                <a:latin typeface="+mn-lt"/>
                <a:ea typeface="+mn-ea"/>
                <a:cs typeface="+mn-cs"/>
              </a:rPr>
              <a:t>oan column into 9(unique) columns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12987-ECEF-E76F-61DD-530A0E6ABE5D}"/>
              </a:ext>
            </a:extLst>
          </p:cNvPr>
          <p:cNvSpPr txBox="1"/>
          <p:nvPr/>
        </p:nvSpPr>
        <p:spPr>
          <a:xfrm>
            <a:off x="581417" y="1951672"/>
            <a:ext cx="116105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1. Drop unimportant features such as (Customer ID – SSN – Name ..)</a:t>
            </a:r>
          </a:p>
          <a:p>
            <a:pPr lvl="1"/>
            <a:r>
              <a:rPr lang="en-US" sz="2000" dirty="0"/>
              <a:t>2. Correct and Cleaning of some values like age containing 29_ </a:t>
            </a:r>
          </a:p>
          <a:p>
            <a:pPr lvl="1"/>
            <a:r>
              <a:rPr lang="en-US" sz="2000" dirty="0"/>
              <a:t>3. Handling Missing Values based on series of 8 (Local [Per Customer])</a:t>
            </a:r>
          </a:p>
          <a:p>
            <a:pPr lvl="1"/>
            <a:r>
              <a:rPr lang="en-US" sz="2000" dirty="0"/>
              <a:t>4. Convert Categorial Data to One hot encoder or Label encoded [According to the model used]</a:t>
            </a:r>
          </a:p>
          <a:p>
            <a:pPr lvl="1"/>
            <a:r>
              <a:rPr lang="en-US" sz="2000" dirty="0"/>
              <a:t>5. Normalization (Kmeans) and Standardization</a:t>
            </a:r>
          </a:p>
        </p:txBody>
      </p:sp>
      <p:sp>
        <p:nvSpPr>
          <p:cNvPr id="16" name="Google Shape;179;p19">
            <a:extLst>
              <a:ext uri="{FF2B5EF4-FFF2-40B4-BE49-F238E27FC236}">
                <a16:creationId xmlns:a16="http://schemas.microsoft.com/office/drawing/2014/main" id="{7375FCEA-BCE3-08C8-375F-7044802E41EB}"/>
              </a:ext>
            </a:extLst>
          </p:cNvPr>
          <p:cNvSpPr txBox="1">
            <a:spLocks/>
          </p:cNvSpPr>
          <p:nvPr/>
        </p:nvSpPr>
        <p:spPr>
          <a:xfrm>
            <a:off x="581417" y="1222394"/>
            <a:ext cx="10307441" cy="9212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Preprocessing:</a:t>
            </a:r>
          </a:p>
        </p:txBody>
      </p:sp>
    </p:spTree>
    <p:extLst>
      <p:ext uri="{BB962C8B-B14F-4D97-AF65-F5344CB8AC3E}">
        <p14:creationId xmlns:p14="http://schemas.microsoft.com/office/powerpoint/2010/main" val="5201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5400" dirty="0"/>
              <a:t>4. EDA (Data Visualization)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A8773DBB-4CE1-92C8-349E-F89BF9B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83" y="1497588"/>
            <a:ext cx="9757607" cy="3862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F35C0-F13D-FDAA-F803-F83B27813107}"/>
              </a:ext>
            </a:extLst>
          </p:cNvPr>
          <p:cNvSpPr txBox="1"/>
          <p:nvPr/>
        </p:nvSpPr>
        <p:spPr>
          <a:xfrm>
            <a:off x="730426" y="5714384"/>
            <a:ext cx="10731148" cy="90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Distribution of credit Score across different occupation groups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➡</a:t>
            </a:r>
            <a:r>
              <a:rPr lang="en-US" sz="20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occupation isn’t an effective feature No need to consider occupation in the model.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artoon of a child&#10;&#10;Description automatically generated">
            <a:extLst>
              <a:ext uri="{FF2B5EF4-FFF2-40B4-BE49-F238E27FC236}">
                <a16:creationId xmlns:a16="http://schemas.microsoft.com/office/drawing/2014/main" id="{38CC5EBB-E7D4-9850-362F-429BC2007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331" y="4632153"/>
            <a:ext cx="2476170" cy="24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5400" dirty="0"/>
              <a:t>4. EDA (Data Visualization)</a:t>
            </a:r>
          </a:p>
        </p:txBody>
      </p:sp>
      <p:pic>
        <p:nvPicPr>
          <p:cNvPr id="2" name="Picture 1" descr="A close-up of a graph&#10;&#10;Description automatically generated">
            <a:extLst>
              <a:ext uri="{FF2B5EF4-FFF2-40B4-BE49-F238E27FC236}">
                <a16:creationId xmlns:a16="http://schemas.microsoft.com/office/drawing/2014/main" id="{27B8D1D9-D891-C562-0944-CB9CC001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44" y="1591067"/>
            <a:ext cx="9277715" cy="3675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52AAE-F225-4352-6360-E7C4BA506AFC}"/>
              </a:ext>
            </a:extLst>
          </p:cNvPr>
          <p:cNvSpPr txBox="1"/>
          <p:nvPr/>
        </p:nvSpPr>
        <p:spPr>
          <a:xfrm>
            <a:off x="830553" y="5714384"/>
            <a:ext cx="10809696" cy="782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outstanding debts more than 1800 the customer probability to be of good credit score is very small 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DDA85272-DA72-D635-CEE1-03D55EC9FA34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4. EDA (Data Visualization)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F2F4D-9235-C6E2-F766-EE983FFB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                	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3289E-8A45-DB6E-6A90-B6232ACE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91" y="1085746"/>
            <a:ext cx="9428961" cy="49471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6B9A86-DF19-703A-047D-0AA26BBC2A9C}"/>
              </a:ext>
            </a:extLst>
          </p:cNvPr>
          <p:cNvSpPr/>
          <p:nvPr/>
        </p:nvSpPr>
        <p:spPr>
          <a:xfrm>
            <a:off x="1345330" y="1902939"/>
            <a:ext cx="1964267" cy="1229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311E0-8594-8858-B0C1-81321E27798A}"/>
              </a:ext>
            </a:extLst>
          </p:cNvPr>
          <p:cNvSpPr/>
          <p:nvPr/>
        </p:nvSpPr>
        <p:spPr>
          <a:xfrm>
            <a:off x="1303282" y="3854088"/>
            <a:ext cx="1964267" cy="196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EF62-8326-36BE-8DE9-5475338878B4}"/>
              </a:ext>
            </a:extLst>
          </p:cNvPr>
          <p:cNvSpPr txBox="1"/>
          <p:nvPr/>
        </p:nvSpPr>
        <p:spPr>
          <a:xfrm>
            <a:off x="684472" y="6003988"/>
            <a:ext cx="11086998" cy="77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The </a:t>
            </a:r>
            <a:r>
              <a:rPr lang="en-US" sz="2000" b="1" dirty="0" err="1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n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um_of_bank_accounts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, 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num_of_credit_cards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, 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interest_rate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and 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delay_from_due_date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are the most features correlated with each other than other features.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DDA85272-DA72-D635-CEE1-03D55EC9FA34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4. EDA (Data Visualization)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F2F4D-9235-C6E2-F766-EE983FFB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                	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DD9CC-33C6-1622-82EF-39CDCC1EE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5" y="1208099"/>
            <a:ext cx="4741667" cy="379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diagram of a brain&#10;&#10;Description automatically generated">
            <a:extLst>
              <a:ext uri="{FF2B5EF4-FFF2-40B4-BE49-F238E27FC236}">
                <a16:creationId xmlns:a16="http://schemas.microsoft.com/office/drawing/2014/main" id="{078EC889-FA08-516E-C04C-D313A80C9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r="5350" b="5232"/>
          <a:stretch/>
        </p:blipFill>
        <p:spPr bwMode="auto">
          <a:xfrm>
            <a:off x="6393057" y="1598714"/>
            <a:ext cx="4300343" cy="32168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90F18-F68A-C5BE-F344-AC99DD922F60}"/>
              </a:ext>
            </a:extLst>
          </p:cNvPr>
          <p:cNvSpPr txBox="1"/>
          <p:nvPr/>
        </p:nvSpPr>
        <p:spPr>
          <a:xfrm>
            <a:off x="587765" y="890085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T-SNE on the 3 clusters of the data (good-standard-poor) 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F79-D21D-7C3C-517D-4366A226B552}"/>
              </a:ext>
            </a:extLst>
          </p:cNvPr>
          <p:cNvSpPr txBox="1"/>
          <p:nvPr/>
        </p:nvSpPr>
        <p:spPr>
          <a:xfrm>
            <a:off x="1513476" y="5103033"/>
            <a:ext cx="3071223" cy="369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Most of Features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AE940-AC0D-276E-ADE4-C9978EC19AD0}"/>
              </a:ext>
            </a:extLst>
          </p:cNvPr>
          <p:cNvSpPr txBox="1"/>
          <p:nvPr/>
        </p:nvSpPr>
        <p:spPr>
          <a:xfrm>
            <a:off x="6263276" y="5109489"/>
            <a:ext cx="45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kern="0" dirty="0">
                <a:latin typeface="Aptos" panose="020B0004020202020204" pitchFamily="34" charset="0"/>
                <a:cs typeface="Arial" panose="020B0604020202020204" pitchFamily="34" charset="0"/>
              </a:rPr>
              <a:t>Dropping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features of importance &lt; 0.04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7C5A0-FCEB-246F-B55B-E5CD98616702}"/>
              </a:ext>
            </a:extLst>
          </p:cNvPr>
          <p:cNvSpPr txBox="1"/>
          <p:nvPr/>
        </p:nvSpPr>
        <p:spPr>
          <a:xfrm>
            <a:off x="3950485" y="5942363"/>
            <a:ext cx="7771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Overlapping Clusters !!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03B7B-C0C8-2F04-948E-FDC72F0C5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7778" r="58232" b="14589"/>
          <a:stretch/>
        </p:blipFill>
        <p:spPr>
          <a:xfrm>
            <a:off x="4796691" y="4885777"/>
            <a:ext cx="1113571" cy="193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601346" y="306772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5.Insights (Technical)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8C878-2DD4-C472-92ED-2F33048EC021}"/>
              </a:ext>
            </a:extLst>
          </p:cNvPr>
          <p:cNvSpPr txBox="1"/>
          <p:nvPr/>
        </p:nvSpPr>
        <p:spPr>
          <a:xfrm>
            <a:off x="499241" y="1745548"/>
            <a:ext cx="11193518" cy="1770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Got insights as insights below each distribution for the features [Refer to the Report]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Correlation between Continuous Features [Insight from the correlation Matrix of between all features] 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No need for PCA Reduction :D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839</Words>
  <Application>Microsoft Office PowerPoint</Application>
  <PresentationFormat>Widescreen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Open Sans</vt:lpstr>
      <vt:lpstr>Rajdhani Medium</vt:lpstr>
      <vt:lpstr>Segoe UI Emoji</vt:lpstr>
      <vt:lpstr>Segoe UI Symbol</vt:lpstr>
      <vt:lpstr>Wingdings</vt:lpstr>
      <vt:lpstr>Office Theme</vt:lpstr>
      <vt:lpstr>Credit Score Classification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Creidt Score Classification &amp; Analysis</dc:title>
  <dc:creator>Basma Elhoseny</dc:creator>
  <cp:lastModifiedBy>Basma Elhoseny</cp:lastModifiedBy>
  <cp:revision>5</cp:revision>
  <dcterms:created xsi:type="dcterms:W3CDTF">2024-05-09T18:42:37Z</dcterms:created>
  <dcterms:modified xsi:type="dcterms:W3CDTF">2024-05-10T09:24:19Z</dcterms:modified>
</cp:coreProperties>
</file>