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13_0.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15_0.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Nunito"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T Sans Narrow" panose="020B0506020203020204" pitchFamily="34" charset="0"/>
      <p:regular r:id="rId40"/>
      <p:bold r:id="rId41"/>
    </p:embeddedFont>
    <p:embeddedFont>
      <p:font typeface="Roboto" panose="02000000000000000000" pitchFamily="2" charset="0"/>
      <p:regular r:id="rId42"/>
      <p:bold r:id="rId43"/>
      <p:italic r:id="rId44"/>
      <p:boldItalic r:id="rId45"/>
    </p:embeddedFont>
    <p:embeddedFont>
      <p:font typeface="Roboto Mono" panose="00000009000000000000"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3A971B-1FCA-8ADB-24DD-69A4726FC8D5}" name="Basma Hatem Farid Ahmed Elhoseny" initials="" userId="S::basmahatem@stud.cu.edu.eg::7a14448e-3e14-46e2-850a-ab01ca1a88d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05" autoAdjust="0"/>
  </p:normalViewPr>
  <p:slideViewPr>
    <p:cSldViewPr snapToGrid="0">
      <p:cViewPr>
        <p:scale>
          <a:sx n="66" d="100"/>
          <a:sy n="66" d="100"/>
        </p:scale>
        <p:origin x="1208"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comments/modernComment_113_0.xml><?xml version="1.0" encoding="utf-8"?>
<p188:cmLst xmlns:a="http://schemas.openxmlformats.org/drawingml/2006/main" xmlns:r="http://schemas.openxmlformats.org/officeDocument/2006/relationships" xmlns:p188="http://schemas.microsoft.com/office/powerpoint/2018/8/main">
  <p188:cm id="{93402F3E-DB02-4652-9C82-F541BFF2AE33}" authorId="{003A971B-1FCA-8ADB-24DD-69A4726FC8D5}" created="2024-02-16T14:16:14.211">
    <ac:txMkLst xmlns:ac="http://schemas.microsoft.com/office/drawing/2013/main/command">
      <pc:docMk xmlns:pc="http://schemas.microsoft.com/office/powerpoint/2013/main/command"/>
      <pc:sldMk xmlns:pc="http://schemas.microsoft.com/office/powerpoint/2013/main/command" cId="0" sldId="275"/>
      <ac:spMk id="207" creationId="{00000000-0000-0000-0000-000000000000}"/>
      <ac:txMk cp="228" len="9">
        <ac:context len="736" hash="192298329"/>
      </ac:txMk>
    </ac:txMkLst>
    <p188:pos x="4663423" y="808281"/>
    <p188:txBody>
      <a:bodyPr/>
      <a:lstStyle/>
      <a:p>
        <a:r>
          <a:rPr lang="en-US"/>
          <a:t>صلاحية</a:t>
        </a:r>
      </a:p>
    </p188:txBody>
  </p188:cm>
</p188:cmLst>
</file>

<file path=ppt/comments/modernComment_115_0.xml><?xml version="1.0" encoding="utf-8"?>
<p188:cmLst xmlns:a="http://schemas.openxmlformats.org/drawingml/2006/main" xmlns:r="http://schemas.openxmlformats.org/officeDocument/2006/relationships" xmlns:p188="http://schemas.microsoft.com/office/powerpoint/2018/8/main">
  <p188:cm id="{E9C8E684-7C0E-4B5A-92CD-B7BB9768C736}" authorId="{003A971B-1FCA-8ADB-24DD-69A4726FC8D5}" created="2024-02-16T14:20:50.768">
    <ac:txMkLst xmlns:ac="http://schemas.microsoft.com/office/drawing/2013/main/command">
      <pc:docMk xmlns:pc="http://schemas.microsoft.com/office/powerpoint/2013/main/command"/>
      <pc:sldMk xmlns:pc="http://schemas.microsoft.com/office/powerpoint/2013/main/command" cId="0" sldId="277"/>
      <ac:spMk id="219" creationId="{00000000-0000-0000-0000-000000000000}"/>
      <ac:txMk cp="138" len="9">
        <ac:context len="818" hash="964581781"/>
      </ac:txMk>
    </ac:txMkLst>
    <p188:pos x="5232452" y="580122"/>
    <p188:txBody>
      <a:bodyPr/>
      <a:lstStyle/>
      <a:p>
        <a:r>
          <a:rPr lang="en-US"/>
          <a:t>معقد</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8c694c2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8c694c2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8c694c2a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8c694c2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8c694c2a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8c694c2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8c694c2a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8c694c2a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8c694c2a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8c694c2a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8c694c2a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8c694c2a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8c694c2a2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8c694c2a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8c694c2a2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8c694c2a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8c694c2a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8c694c2a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8c694c2a2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8c694c2a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0f9dadac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0f9dadac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8c694c2a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8c694c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8c694c2a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68c694c2a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8c694c2a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8c694c2a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c694c2a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c694c2a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8c694c2a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8c694c2a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8c694c2a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68c694c2a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68c694c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68c694c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8c694c2a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8c694c2a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82863ee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82863ee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b82863eed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b82863eed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0f9dadac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0f9dadac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0f9dadac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0f9dada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0f9dadacb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0f9dadac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0f9dadac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0f9dadac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0f9dadac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0f9dadac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0f9dadac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0f9dadac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f0f9dadacb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f0f9dadac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13_0.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15_0.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nvidia.com/cuda/cuda-installation-guide-linux/index.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geeksforgeeks.org/how-to-run-cuda-c-c-on-jupyter-notebook-in-google-colaboratory/"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scaler.com/topics/c/"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colab.research.google.com/drive/1GJOfTp56OeQRdE4u2_S7pUNRcJb4ik9X?usp=sharing#scrollTo=5ou-b1S9TYBp" TargetMode="External"/><Relationship Id="rId4" Type="http://schemas.openxmlformats.org/officeDocument/2006/relationships/hyperlink" Target="https://developer.download.nvidia.com/GTC/PDF/1062_Satoor.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earn-c.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geeksforgeeks.org/c-cheatsheet/" TargetMode="External"/><Relationship Id="rId4" Type="http://schemas.openxmlformats.org/officeDocument/2006/relationships/hyperlink" Target="https://www.tutorialspoint.com/cprogramming/c_quick_guide.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GPU Computing</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GB" b="1"/>
              <a:t>Lab1</a:t>
            </a:r>
            <a:br>
              <a:rPr lang="en-GB"/>
            </a:br>
            <a:r>
              <a:rPr lang="en-GB"/>
              <a:t>C Refresher and Environment Setup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Dangling pointer (cont.)</a:t>
            </a:r>
            <a:endParaRPr/>
          </a:p>
        </p:txBody>
      </p:sp>
      <p:sp>
        <p:nvSpPr>
          <p:cNvPr id="131" name="Google Shape;131;p22"/>
          <p:cNvSpPr txBox="1">
            <a:spLocks noGrp="1"/>
          </p:cNvSpPr>
          <p:nvPr>
            <p:ph type="body" idx="1"/>
          </p:nvPr>
        </p:nvSpPr>
        <p:spPr>
          <a:xfrm>
            <a:off x="311700" y="1266325"/>
            <a:ext cx="49335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61738E"/>
                </a:solidFill>
                <a:highlight>
                  <a:srgbClr val="FAFBFC"/>
                </a:highlight>
                <a:latin typeface="Arial"/>
                <a:ea typeface="Arial"/>
                <a:cs typeface="Arial"/>
                <a:sym typeface="Arial"/>
              </a:rPr>
              <a:t>We can fix the dangling pointer problem by:</a:t>
            </a:r>
            <a:endParaRPr sz="1600">
              <a:solidFill>
                <a:srgbClr val="61738E"/>
              </a:solidFill>
              <a:highlight>
                <a:srgbClr val="FAFBFC"/>
              </a:highlight>
              <a:latin typeface="Arial"/>
              <a:ea typeface="Arial"/>
              <a:cs typeface="Arial"/>
              <a:sym typeface="Arial"/>
            </a:endParaRPr>
          </a:p>
          <a:p>
            <a:pPr marL="457200" lvl="0" indent="-330200" algn="l" rtl="0">
              <a:spcBef>
                <a:spcPts val="1900"/>
              </a:spcBef>
              <a:spcAft>
                <a:spcPts val="0"/>
              </a:spcAft>
              <a:buClr>
                <a:srgbClr val="61738E"/>
              </a:buClr>
              <a:buSzPts val="1600"/>
              <a:buFont typeface="Arial"/>
              <a:buAutoNum type="arabicPeriod"/>
            </a:pPr>
            <a:r>
              <a:rPr lang="en-GB" sz="1600">
                <a:solidFill>
                  <a:srgbClr val="61738E"/>
                </a:solidFill>
                <a:highlight>
                  <a:srgbClr val="FAFBFC"/>
                </a:highlight>
                <a:latin typeface="Arial"/>
                <a:ea typeface="Arial"/>
                <a:cs typeface="Arial"/>
                <a:sym typeface="Arial"/>
              </a:rPr>
              <a:t>assigning NULL to the ptr pointer as soon as the memory block pointed by the ptr has been deallocated using the free().</a:t>
            </a:r>
            <a:endParaRPr sz="1600">
              <a:solidFill>
                <a:srgbClr val="61738E"/>
              </a:solidFill>
              <a:highlight>
                <a:srgbClr val="FAFBFC"/>
              </a:highlight>
              <a:latin typeface="Arial"/>
              <a:ea typeface="Arial"/>
              <a:cs typeface="Arial"/>
              <a:sym typeface="Arial"/>
            </a:endParaRPr>
          </a:p>
          <a:p>
            <a:pPr marL="0" lvl="0" indent="0" algn="l" rtl="0">
              <a:spcBef>
                <a:spcPts val="19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pic>
        <p:nvPicPr>
          <p:cNvPr id="132" name="Google Shape;132;p22"/>
          <p:cNvPicPr preferRelativeResize="0"/>
          <p:nvPr/>
        </p:nvPicPr>
        <p:blipFill>
          <a:blip r:embed="rId3">
            <a:alphaModFix/>
          </a:blip>
          <a:stretch>
            <a:fillRect/>
          </a:stretch>
        </p:blipFill>
        <p:spPr>
          <a:xfrm>
            <a:off x="1467650" y="2808325"/>
            <a:ext cx="4933500" cy="1892046"/>
          </a:xfrm>
          <a:prstGeom prst="rect">
            <a:avLst/>
          </a:prstGeom>
          <a:noFill/>
          <a:ln>
            <a:noFill/>
          </a:ln>
        </p:spPr>
      </p:pic>
      <p:sp>
        <p:nvSpPr>
          <p:cNvPr id="133" name="Google Shape;133;p22"/>
          <p:cNvSpPr txBox="1"/>
          <p:nvPr/>
        </p:nvSpPr>
        <p:spPr>
          <a:xfrm>
            <a:off x="5070850" y="1452975"/>
            <a:ext cx="3908400" cy="31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Dangling pointer (cont.)</a:t>
            </a:r>
            <a:endParaRPr/>
          </a:p>
        </p:txBody>
      </p:sp>
      <p:sp>
        <p:nvSpPr>
          <p:cNvPr id="139" name="Google Shape;139;p23"/>
          <p:cNvSpPr txBox="1">
            <a:spLocks noGrp="1"/>
          </p:cNvSpPr>
          <p:nvPr>
            <p:ph type="body" idx="1"/>
          </p:nvPr>
        </p:nvSpPr>
        <p:spPr>
          <a:xfrm>
            <a:off x="311700" y="1266325"/>
            <a:ext cx="49335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61738E"/>
              </a:solidFill>
              <a:highlight>
                <a:srgbClr val="FAFBFC"/>
              </a:highlight>
              <a:latin typeface="Arial"/>
              <a:ea typeface="Arial"/>
              <a:cs typeface="Arial"/>
              <a:sym typeface="Arial"/>
            </a:endParaRPr>
          </a:p>
          <a:p>
            <a:pPr marL="0" lvl="0" indent="0" algn="l" rtl="0">
              <a:spcBef>
                <a:spcPts val="19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sp>
        <p:nvSpPr>
          <p:cNvPr id="140" name="Google Shape;140;p23"/>
          <p:cNvSpPr txBox="1"/>
          <p:nvPr/>
        </p:nvSpPr>
        <p:spPr>
          <a:xfrm>
            <a:off x="152425" y="1013550"/>
            <a:ext cx="8679900" cy="31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chemeClr val="dk2"/>
                </a:solidFill>
                <a:latin typeface="Open Sans"/>
                <a:ea typeface="Open Sans"/>
                <a:cs typeface="Open Sans"/>
                <a:sym typeface="Open Sans"/>
              </a:rPr>
              <a:t>2. Using </a:t>
            </a:r>
            <a:r>
              <a:rPr lang="en-GB" sz="1600" dirty="0">
                <a:solidFill>
                  <a:srgbClr val="61738E"/>
                </a:solidFill>
                <a:highlight>
                  <a:srgbClr val="FFFF00"/>
                </a:highlight>
              </a:rPr>
              <a:t>Static variables are the variables that remain in the memory until the execution of the program finishes.</a:t>
            </a:r>
            <a:endParaRPr sz="1600" dirty="0">
              <a:solidFill>
                <a:schemeClr val="dk2"/>
              </a:solidFill>
              <a:highlight>
                <a:srgbClr val="FFFF00"/>
              </a:highlight>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4728750" y="1670888"/>
            <a:ext cx="4184900" cy="2112473"/>
          </a:xfrm>
          <a:prstGeom prst="rect">
            <a:avLst/>
          </a:prstGeom>
          <a:noFill/>
          <a:ln>
            <a:noFill/>
          </a:ln>
        </p:spPr>
      </p:pic>
      <p:pic>
        <p:nvPicPr>
          <p:cNvPr id="142" name="Google Shape;142;p23"/>
          <p:cNvPicPr preferRelativeResize="0"/>
          <p:nvPr/>
        </p:nvPicPr>
        <p:blipFill>
          <a:blip r:embed="rId4">
            <a:alphaModFix/>
          </a:blip>
          <a:stretch>
            <a:fillRect/>
          </a:stretch>
        </p:blipFill>
        <p:spPr>
          <a:xfrm>
            <a:off x="225075" y="1670900"/>
            <a:ext cx="4184900" cy="1060675"/>
          </a:xfrm>
          <a:prstGeom prst="rect">
            <a:avLst/>
          </a:prstGeom>
          <a:noFill/>
          <a:ln>
            <a:noFill/>
          </a:ln>
        </p:spPr>
      </p:pic>
      <p:pic>
        <p:nvPicPr>
          <p:cNvPr id="143" name="Google Shape;143;p23"/>
          <p:cNvPicPr preferRelativeResize="0"/>
          <p:nvPr/>
        </p:nvPicPr>
        <p:blipFill>
          <a:blip r:embed="rId5">
            <a:alphaModFix/>
          </a:blip>
          <a:stretch>
            <a:fillRect/>
          </a:stretch>
        </p:blipFill>
        <p:spPr>
          <a:xfrm>
            <a:off x="177950" y="2893200"/>
            <a:ext cx="4279125" cy="196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Constant Pointers</a:t>
            </a:r>
            <a:endParaRPr/>
          </a:p>
        </p:txBody>
      </p:sp>
      <p:sp>
        <p:nvSpPr>
          <p:cNvPr id="149" name="Google Shape;149;p24"/>
          <p:cNvSpPr txBox="1">
            <a:spLocks noGrp="1"/>
          </p:cNvSpPr>
          <p:nvPr>
            <p:ph type="body" idx="1"/>
          </p:nvPr>
        </p:nvSpPr>
        <p:spPr>
          <a:xfrm>
            <a:off x="311700" y="1266325"/>
            <a:ext cx="83625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61738E"/>
                </a:solidFill>
                <a:highlight>
                  <a:srgbClr val="FAFBFC"/>
                </a:highlight>
                <a:latin typeface="Arial"/>
                <a:ea typeface="Arial"/>
                <a:cs typeface="Arial"/>
                <a:sym typeface="Arial"/>
              </a:rPr>
              <a:t>Similar to constant variables, we can use constant pointers in multiple ways:</a:t>
            </a:r>
            <a:endParaRPr sz="1600" dirty="0">
              <a:solidFill>
                <a:srgbClr val="61738E"/>
              </a:solidFill>
              <a:highlight>
                <a:srgbClr val="FAFBFC"/>
              </a:highlight>
              <a:latin typeface="Arial"/>
              <a:ea typeface="Arial"/>
              <a:cs typeface="Arial"/>
              <a:sym typeface="Arial"/>
            </a:endParaRPr>
          </a:p>
          <a:p>
            <a:pPr marL="457200" lvl="0" indent="-330200" algn="l" rtl="0">
              <a:spcBef>
                <a:spcPts val="120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Constant pointer</a:t>
            </a:r>
            <a:r>
              <a:rPr lang="en-GB" sz="1600" dirty="0">
                <a:solidFill>
                  <a:srgbClr val="61738E"/>
                </a:solidFill>
                <a:highlight>
                  <a:srgbClr val="FAFBFC"/>
                </a:highlight>
                <a:latin typeface="Arial"/>
                <a:ea typeface="Arial"/>
                <a:cs typeface="Arial"/>
                <a:sym typeface="Arial"/>
              </a:rPr>
              <a:t> (once given an address to point to, it cannot be changed later)</a:t>
            </a:r>
            <a:br>
              <a:rPr lang="en-GB" sz="1600" dirty="0">
                <a:solidFill>
                  <a:srgbClr val="61738E"/>
                </a:solidFill>
                <a:highlight>
                  <a:srgbClr val="FAFBFC"/>
                </a:highlight>
                <a:latin typeface="Arial"/>
                <a:ea typeface="Arial"/>
                <a:cs typeface="Arial"/>
                <a:sym typeface="Arial"/>
              </a:rPr>
            </a:br>
            <a:r>
              <a:rPr lang="en-GB" sz="1600" dirty="0">
                <a:solidFill>
                  <a:srgbClr val="61738E"/>
                </a:solidFill>
                <a:highlight>
                  <a:srgbClr val="FAFBFC"/>
                </a:highlight>
                <a:latin typeface="Arial"/>
                <a:ea typeface="Arial"/>
                <a:cs typeface="Arial"/>
                <a:sym typeface="Arial"/>
              </a:rPr>
              <a:t>		&lt;data type&gt; *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&lt;pointer name&gt; = &lt;memory address&gt;</a:t>
            </a: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Char char="●"/>
            </a:pPr>
            <a:r>
              <a:rPr lang="en-GB" sz="1600" dirty="0">
                <a:solidFill>
                  <a:srgbClr val="61738E"/>
                </a:solidFill>
                <a:highlight>
                  <a:srgbClr val="FAFBFC"/>
                </a:highlight>
                <a:latin typeface="Arial"/>
                <a:ea typeface="Arial"/>
                <a:cs typeface="Arial"/>
                <a:sym typeface="Arial"/>
              </a:rPr>
              <a:t> </a:t>
            </a:r>
            <a:r>
              <a:rPr lang="en-GB" sz="1600" b="1" dirty="0">
                <a:solidFill>
                  <a:srgbClr val="61738E"/>
                </a:solidFill>
                <a:highlight>
                  <a:srgbClr val="FAFBFC"/>
                </a:highlight>
                <a:latin typeface="Arial"/>
                <a:ea typeface="Arial"/>
                <a:cs typeface="Arial"/>
                <a:sym typeface="Arial"/>
              </a:rPr>
              <a:t>Pointer to Constant</a:t>
            </a:r>
            <a:r>
              <a:rPr lang="en-GB" sz="1600" dirty="0">
                <a:solidFill>
                  <a:srgbClr val="61738E"/>
                </a:solidFill>
                <a:highlight>
                  <a:srgbClr val="FAFBFC"/>
                </a:highlight>
                <a:latin typeface="Arial"/>
                <a:ea typeface="Arial"/>
                <a:cs typeface="Arial"/>
                <a:sym typeface="Arial"/>
              </a:rPr>
              <a:t>; points to a constant variable (created using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a:t>
            </a:r>
            <a:br>
              <a:rPr lang="en-GB" sz="1600" dirty="0">
                <a:solidFill>
                  <a:srgbClr val="61738E"/>
                </a:solidFill>
                <a:highlight>
                  <a:srgbClr val="FAFBFC"/>
                </a:highlight>
                <a:latin typeface="Arial"/>
                <a:ea typeface="Arial"/>
                <a:cs typeface="Arial"/>
                <a:sym typeface="Arial"/>
              </a:rPr>
            </a:br>
            <a:br>
              <a:rPr lang="en-GB" sz="1600" dirty="0">
                <a:solidFill>
                  <a:srgbClr val="61738E"/>
                </a:solidFill>
                <a:highlight>
                  <a:srgbClr val="FAFBFC"/>
                </a:highlight>
                <a:latin typeface="Arial"/>
                <a:ea typeface="Arial"/>
                <a:cs typeface="Arial"/>
                <a:sym typeface="Arial"/>
              </a:rPr>
            </a:br>
            <a:r>
              <a:rPr lang="en-GB" sz="1600" dirty="0">
                <a:solidFill>
                  <a:srgbClr val="61738E"/>
                </a:solidFill>
                <a:highlight>
                  <a:srgbClr val="FAFBFC"/>
                </a:highlight>
                <a:latin typeface="Arial"/>
                <a:ea typeface="Arial"/>
                <a:cs typeface="Arial"/>
                <a:sym typeface="Arial"/>
              </a:rPr>
              <a:t>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&lt;data type&gt; * &lt;pointer name&gt; = &amp;&lt;constant variable name&gt;; OR</a:t>
            </a:r>
            <a:br>
              <a:rPr lang="en-GB" sz="1600" dirty="0">
                <a:solidFill>
                  <a:srgbClr val="61738E"/>
                </a:solidFill>
                <a:highlight>
                  <a:srgbClr val="FAFBFC"/>
                </a:highlight>
                <a:latin typeface="Arial"/>
                <a:ea typeface="Arial"/>
                <a:cs typeface="Arial"/>
                <a:sym typeface="Arial"/>
              </a:rPr>
            </a:br>
            <a:r>
              <a:rPr lang="en-GB" sz="1600" dirty="0">
                <a:solidFill>
                  <a:srgbClr val="61738E"/>
                </a:solidFill>
                <a:highlight>
                  <a:srgbClr val="FAFBFC"/>
                </a:highlight>
                <a:latin typeface="Arial"/>
                <a:ea typeface="Arial"/>
                <a:cs typeface="Arial"/>
                <a:sym typeface="Arial"/>
              </a:rPr>
              <a:t>	&lt;data type&gt;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 &lt;pointer name&gt; = &amp;&lt;constant variable name&gt;;</a:t>
            </a:r>
            <a:br>
              <a:rPr lang="en-GB" sz="1600" dirty="0">
                <a:solidFill>
                  <a:srgbClr val="61738E"/>
                </a:solidFill>
                <a:highlight>
                  <a:srgbClr val="FAFBFC"/>
                </a:highlight>
                <a:latin typeface="Arial"/>
                <a:ea typeface="Arial"/>
                <a:cs typeface="Arial"/>
                <a:sym typeface="Arial"/>
              </a:rPr>
            </a:br>
            <a:endParaRPr sz="1600" dirty="0">
              <a:solidFill>
                <a:srgbClr val="61738E"/>
              </a:solidFill>
              <a:highlight>
                <a:srgbClr val="FAFBFC"/>
              </a:highlight>
              <a:latin typeface="Arial"/>
              <a:ea typeface="Arial"/>
              <a:cs typeface="Arial"/>
              <a:sym typeface="Arial"/>
            </a:endParaRPr>
          </a:p>
          <a:p>
            <a:pPr marL="457200" marR="0" lvl="0" indent="-330200" algn="l" rtl="0">
              <a:lnSpc>
                <a:spcPct val="115000"/>
              </a:lnSpc>
              <a:spcBef>
                <a:spcPts val="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Constant pointer to constant; </a:t>
            </a:r>
            <a:r>
              <a:rPr lang="en-GB" sz="1600" dirty="0">
                <a:solidFill>
                  <a:srgbClr val="61738E"/>
                </a:solidFill>
                <a:highlight>
                  <a:srgbClr val="FAFBFC"/>
                </a:highlight>
                <a:latin typeface="Arial"/>
                <a:ea typeface="Arial"/>
                <a:cs typeface="Arial"/>
                <a:sym typeface="Arial"/>
              </a:rPr>
              <a:t>the previous two cases combined</a:t>
            </a:r>
            <a:br>
              <a:rPr lang="en-GB" sz="1600" dirty="0">
                <a:solidFill>
                  <a:srgbClr val="61738E"/>
                </a:solidFill>
                <a:highlight>
                  <a:srgbClr val="FAFBFC"/>
                </a:highlight>
                <a:latin typeface="Arial"/>
                <a:ea typeface="Arial"/>
                <a:cs typeface="Arial"/>
                <a:sym typeface="Arial"/>
              </a:rPr>
            </a:b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&lt;data type&gt; *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&lt;pointer name&gt; = &amp;&lt;constant variable name&gt;; OR</a:t>
            </a:r>
            <a:br>
              <a:rPr lang="en-GB" sz="1600" dirty="0">
                <a:solidFill>
                  <a:srgbClr val="61738E"/>
                </a:solidFill>
                <a:highlight>
                  <a:srgbClr val="FAFBFC"/>
                </a:highlight>
                <a:latin typeface="Arial"/>
                <a:ea typeface="Arial"/>
                <a:cs typeface="Arial"/>
                <a:sym typeface="Arial"/>
              </a:rPr>
            </a:br>
            <a:r>
              <a:rPr lang="en-GB" sz="1600" dirty="0">
                <a:solidFill>
                  <a:srgbClr val="61738E"/>
                </a:solidFill>
                <a:highlight>
                  <a:srgbClr val="FAFBFC"/>
                </a:highlight>
                <a:latin typeface="Arial"/>
                <a:ea typeface="Arial"/>
                <a:cs typeface="Arial"/>
                <a:sym typeface="Arial"/>
              </a:rPr>
              <a:t>&lt;data type&gt;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 </a:t>
            </a:r>
            <a:r>
              <a:rPr lang="en-GB" sz="1600" dirty="0" err="1">
                <a:solidFill>
                  <a:srgbClr val="61738E"/>
                </a:solidFill>
                <a:highlight>
                  <a:srgbClr val="FAFBFC"/>
                </a:highlight>
                <a:latin typeface="Arial"/>
                <a:ea typeface="Arial"/>
                <a:cs typeface="Arial"/>
                <a:sym typeface="Arial"/>
              </a:rPr>
              <a:t>const</a:t>
            </a:r>
            <a:r>
              <a:rPr lang="en-GB" sz="1600" dirty="0">
                <a:solidFill>
                  <a:srgbClr val="61738E"/>
                </a:solidFill>
                <a:highlight>
                  <a:srgbClr val="FAFBFC"/>
                </a:highlight>
                <a:latin typeface="Arial"/>
                <a:ea typeface="Arial"/>
                <a:cs typeface="Arial"/>
                <a:sym typeface="Arial"/>
              </a:rPr>
              <a:t> &lt;pointer name&gt; = &amp;&lt;constant variable name&gt;;</a:t>
            </a:r>
            <a:endParaRPr sz="1600" dirty="0">
              <a:solidFill>
                <a:srgbClr val="61738E"/>
              </a:solidFill>
              <a:highlight>
                <a:srgbClr val="FAFBFC"/>
              </a:highlight>
              <a:latin typeface="Arial"/>
              <a:ea typeface="Arial"/>
              <a:cs typeface="Arial"/>
              <a:sym typeface="Arial"/>
            </a:endParaRPr>
          </a:p>
          <a:p>
            <a:pPr marL="914400" lvl="0" indent="0" algn="l" rtl="0">
              <a:spcBef>
                <a:spcPts val="1200"/>
              </a:spcBef>
              <a:spcAft>
                <a:spcPts val="1200"/>
              </a:spcAft>
              <a:buNone/>
            </a:pPr>
            <a:endParaRPr sz="1600" dirty="0">
              <a:solidFill>
                <a:srgbClr val="61738E"/>
              </a:solidFill>
              <a:highlight>
                <a:srgbClr val="FAFBFC"/>
              </a:highlight>
              <a:latin typeface="Arial"/>
              <a:ea typeface="Arial"/>
              <a:cs typeface="Arial"/>
              <a:sym typeface="Arial"/>
            </a:endParaRPr>
          </a:p>
        </p:txBody>
      </p:sp>
      <p:sp>
        <p:nvSpPr>
          <p:cNvPr id="150" name="Google Shape;150;p24"/>
          <p:cNvSpPr txBox="1"/>
          <p:nvPr/>
        </p:nvSpPr>
        <p:spPr>
          <a:xfrm>
            <a:off x="5070850" y="1452975"/>
            <a:ext cx="3908400" cy="31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03233" y="224892"/>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Constant Pointers (cont.)</a:t>
            </a:r>
            <a:endParaRPr dirty="0"/>
          </a:p>
        </p:txBody>
      </p:sp>
      <p:sp>
        <p:nvSpPr>
          <p:cNvPr id="156" name="Google Shape;156;p25"/>
          <p:cNvSpPr txBox="1">
            <a:spLocks noGrp="1"/>
          </p:cNvSpPr>
          <p:nvPr>
            <p:ph type="body" idx="1"/>
          </p:nvPr>
        </p:nvSpPr>
        <p:spPr>
          <a:xfrm>
            <a:off x="311700" y="1266325"/>
            <a:ext cx="8362500" cy="3302700"/>
          </a:xfrm>
          <a:prstGeom prst="rect">
            <a:avLst/>
          </a:prstGeom>
        </p:spPr>
        <p:txBody>
          <a:bodyPr spcFirstLastPara="1" wrap="square" lIns="91425" tIns="91425" rIns="91425" bIns="91425" anchor="t" anchorCtr="0">
            <a:noAutofit/>
          </a:bodyPr>
          <a:lstStyle/>
          <a:p>
            <a:pPr marL="914400" lvl="0" indent="0" algn="l" rtl="0">
              <a:spcBef>
                <a:spcPts val="0"/>
              </a:spcBef>
              <a:spcAft>
                <a:spcPts val="1200"/>
              </a:spcAft>
              <a:buNone/>
            </a:pPr>
            <a:r>
              <a:rPr lang="en-GB" sz="1600">
                <a:solidFill>
                  <a:srgbClr val="61738E"/>
                </a:solidFill>
                <a:highlight>
                  <a:srgbClr val="FAFBFC"/>
                </a:highlight>
                <a:latin typeface="Arial"/>
                <a:ea typeface="Arial"/>
                <a:cs typeface="Arial"/>
                <a:sym typeface="Arial"/>
              </a:rPr>
              <a:t> </a:t>
            </a:r>
            <a:endParaRPr sz="1600">
              <a:solidFill>
                <a:srgbClr val="61738E"/>
              </a:solidFill>
              <a:highlight>
                <a:srgbClr val="FAFBFC"/>
              </a:highlight>
              <a:latin typeface="Arial"/>
              <a:ea typeface="Arial"/>
              <a:cs typeface="Arial"/>
              <a:sym typeface="Arial"/>
            </a:endParaRPr>
          </a:p>
        </p:txBody>
      </p:sp>
      <p:sp>
        <p:nvSpPr>
          <p:cNvPr id="157" name="Google Shape;157;p25"/>
          <p:cNvSpPr txBox="1"/>
          <p:nvPr/>
        </p:nvSpPr>
        <p:spPr>
          <a:xfrm>
            <a:off x="5070850" y="1452975"/>
            <a:ext cx="3908400" cy="31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2"/>
              </a:solidFill>
              <a:latin typeface="Open Sans"/>
              <a:ea typeface="Open Sans"/>
              <a:cs typeface="Open Sans"/>
              <a:sym typeface="Open Sans"/>
            </a:endParaRPr>
          </a:p>
        </p:txBody>
      </p:sp>
      <p:pic>
        <p:nvPicPr>
          <p:cNvPr id="158" name="Google Shape;158;p25"/>
          <p:cNvPicPr preferRelativeResize="0"/>
          <p:nvPr/>
        </p:nvPicPr>
        <p:blipFill>
          <a:blip r:embed="rId3">
            <a:alphaModFix/>
          </a:blip>
          <a:stretch>
            <a:fillRect/>
          </a:stretch>
        </p:blipFill>
        <p:spPr>
          <a:xfrm>
            <a:off x="444399" y="840695"/>
            <a:ext cx="4979000" cy="393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Const Pointers (cont.)</a:t>
            </a:r>
            <a:endParaRPr/>
          </a:p>
        </p:txBody>
      </p:sp>
      <p:sp>
        <p:nvSpPr>
          <p:cNvPr id="164" name="Google Shape;164;p26"/>
          <p:cNvSpPr txBox="1">
            <a:spLocks noGrp="1"/>
          </p:cNvSpPr>
          <p:nvPr>
            <p:ph type="body" idx="1"/>
          </p:nvPr>
        </p:nvSpPr>
        <p:spPr>
          <a:xfrm>
            <a:off x="311700" y="1266325"/>
            <a:ext cx="8362500" cy="3302700"/>
          </a:xfrm>
          <a:prstGeom prst="rect">
            <a:avLst/>
          </a:prstGeom>
        </p:spPr>
        <p:txBody>
          <a:bodyPr spcFirstLastPara="1" wrap="square" lIns="91425" tIns="91425" rIns="91425" bIns="91425" anchor="t" anchorCtr="0">
            <a:noAutofit/>
          </a:bodyPr>
          <a:lstStyle/>
          <a:p>
            <a:pPr marL="914400" lvl="0" indent="0" algn="l" rtl="0">
              <a:spcBef>
                <a:spcPts val="0"/>
              </a:spcBef>
              <a:spcAft>
                <a:spcPts val="1200"/>
              </a:spcAft>
              <a:buNone/>
            </a:pPr>
            <a:r>
              <a:rPr lang="en-GB" sz="1600">
                <a:solidFill>
                  <a:srgbClr val="61738E"/>
                </a:solidFill>
                <a:highlight>
                  <a:srgbClr val="FAFBFC"/>
                </a:highlight>
                <a:latin typeface="Arial"/>
                <a:ea typeface="Arial"/>
                <a:cs typeface="Arial"/>
                <a:sym typeface="Arial"/>
              </a:rPr>
              <a:t> </a:t>
            </a:r>
            <a:endParaRPr sz="1600">
              <a:solidFill>
                <a:srgbClr val="61738E"/>
              </a:solidFill>
              <a:highlight>
                <a:srgbClr val="FAFBFC"/>
              </a:highlight>
              <a:latin typeface="Arial"/>
              <a:ea typeface="Arial"/>
              <a:cs typeface="Arial"/>
              <a:sym typeface="Arial"/>
            </a:endParaRPr>
          </a:p>
        </p:txBody>
      </p:sp>
      <p:sp>
        <p:nvSpPr>
          <p:cNvPr id="165" name="Google Shape;165;p26"/>
          <p:cNvSpPr txBox="1"/>
          <p:nvPr/>
        </p:nvSpPr>
        <p:spPr>
          <a:xfrm>
            <a:off x="5070850" y="1452975"/>
            <a:ext cx="3908400" cy="31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2"/>
              </a:solidFill>
              <a:latin typeface="Open Sans"/>
              <a:ea typeface="Open Sans"/>
              <a:cs typeface="Open Sans"/>
              <a:sym typeface="Open Sans"/>
            </a:endParaRPr>
          </a:p>
        </p:txBody>
      </p:sp>
      <p:pic>
        <p:nvPicPr>
          <p:cNvPr id="166" name="Google Shape;166;p26"/>
          <p:cNvPicPr preferRelativeResize="0"/>
          <p:nvPr/>
        </p:nvPicPr>
        <p:blipFill>
          <a:blip r:embed="rId3">
            <a:alphaModFix/>
          </a:blip>
          <a:stretch>
            <a:fillRect/>
          </a:stretch>
        </p:blipFill>
        <p:spPr>
          <a:xfrm>
            <a:off x="474575" y="1152425"/>
            <a:ext cx="5540700" cy="364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Double Pointers</a:t>
            </a:r>
            <a:endParaRPr/>
          </a:p>
        </p:txBody>
      </p:sp>
      <p:sp>
        <p:nvSpPr>
          <p:cNvPr id="172" name="Google Shape;17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pointer to pointer is another form of a pointer that points to the address of a pointer which points to the address of a variable.</a:t>
            </a:r>
            <a:endParaRPr/>
          </a:p>
          <a:p>
            <a:pPr marL="0" lvl="0" indent="457200" algn="l" rtl="0">
              <a:spcBef>
                <a:spcPts val="1200"/>
              </a:spcBef>
              <a:spcAft>
                <a:spcPts val="1200"/>
              </a:spcAft>
              <a:buNone/>
            </a:pPr>
            <a:r>
              <a:rPr lang="en-GB"/>
              <a:t>Declaration Syntax: pointer_data_type **variable_name;</a:t>
            </a:r>
            <a:endParaRPr/>
          </a:p>
        </p:txBody>
      </p:sp>
      <p:pic>
        <p:nvPicPr>
          <p:cNvPr id="173" name="Google Shape;173;p27"/>
          <p:cNvPicPr preferRelativeResize="0"/>
          <p:nvPr/>
        </p:nvPicPr>
        <p:blipFill>
          <a:blip r:embed="rId3">
            <a:alphaModFix/>
          </a:blip>
          <a:stretch>
            <a:fillRect/>
          </a:stretch>
        </p:blipFill>
        <p:spPr>
          <a:xfrm>
            <a:off x="2274125" y="2652538"/>
            <a:ext cx="4886325" cy="180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Double Pointers (cont.)</a:t>
            </a:r>
            <a:endParaRPr/>
          </a:p>
        </p:txBody>
      </p:sp>
      <p:sp>
        <p:nvSpPr>
          <p:cNvPr id="179" name="Google Shape;179;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GB"/>
              <a:t> </a:t>
            </a:r>
            <a:endParaRPr/>
          </a:p>
        </p:txBody>
      </p:sp>
      <p:pic>
        <p:nvPicPr>
          <p:cNvPr id="180" name="Google Shape;180;p28"/>
          <p:cNvPicPr preferRelativeResize="0"/>
          <p:nvPr/>
        </p:nvPicPr>
        <p:blipFill>
          <a:blip r:embed="rId3">
            <a:alphaModFix/>
          </a:blip>
          <a:stretch>
            <a:fillRect/>
          </a:stretch>
        </p:blipFill>
        <p:spPr>
          <a:xfrm>
            <a:off x="1163749" y="1152425"/>
            <a:ext cx="6816500" cy="376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Arrays (1D, 2D, … ND)</a:t>
            </a:r>
            <a:endParaRPr/>
          </a:p>
        </p:txBody>
      </p:sp>
      <p:sp>
        <p:nvSpPr>
          <p:cNvPr id="186" name="Google Shape;186;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1D array in C can be visualized as a single row to store the elements. All the elements are stored at </a:t>
            </a:r>
            <a:r>
              <a:rPr lang="en-GB" sz="1500" dirty="0">
                <a:solidFill>
                  <a:srgbClr val="61738E"/>
                </a:solidFill>
                <a:highlight>
                  <a:srgbClr val="FFFF00"/>
                </a:highlight>
                <a:latin typeface="Arial"/>
                <a:ea typeface="Arial"/>
                <a:cs typeface="Arial"/>
                <a:sym typeface="Arial"/>
              </a:rPr>
              <a:t>contiguous memory locations</a:t>
            </a:r>
            <a:r>
              <a:rPr lang="en-GB" sz="1500" dirty="0">
                <a:solidFill>
                  <a:srgbClr val="61738E"/>
                </a:solidFill>
                <a:highlight>
                  <a:srgbClr val="FAFBFC"/>
                </a:highlight>
                <a:latin typeface="Arial"/>
                <a:ea typeface="Arial"/>
                <a:cs typeface="Arial"/>
                <a:sym typeface="Arial"/>
              </a:rPr>
              <a:t>.</a:t>
            </a:r>
            <a:endParaRPr sz="1500" dirty="0">
              <a:solidFill>
                <a:srgbClr val="61738E"/>
              </a:solidFill>
              <a:highlight>
                <a:srgbClr val="FAFBFC"/>
              </a:highlight>
              <a:latin typeface="Arial"/>
              <a:ea typeface="Arial"/>
              <a:cs typeface="Arial"/>
              <a:sym typeface="Arial"/>
            </a:endParaRPr>
          </a:p>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Allocate a 1D array statically: </a:t>
            </a:r>
            <a:r>
              <a:rPr lang="en-GB" sz="1200" dirty="0">
                <a:solidFill>
                  <a:srgbClr val="F92672"/>
                </a:solidFill>
                <a:highlight>
                  <a:srgbClr val="282C34"/>
                </a:highlight>
                <a:latin typeface="Courier New"/>
                <a:ea typeface="Courier New"/>
                <a:cs typeface="Courier New"/>
                <a:sym typeface="Courier New"/>
              </a:rPr>
              <a:t>int</a:t>
            </a:r>
            <a:r>
              <a:rPr lang="en-GB" sz="1200" dirty="0">
                <a:solidFill>
                  <a:srgbClr val="ABB2BF"/>
                </a:solidFill>
                <a:highlight>
                  <a:srgbClr val="282C34"/>
                </a:highlight>
                <a:latin typeface="Courier New"/>
                <a:ea typeface="Courier New"/>
                <a:cs typeface="Courier New"/>
                <a:sym typeface="Courier New"/>
              </a:rPr>
              <a:t> </a:t>
            </a:r>
            <a:r>
              <a:rPr lang="en-GB" sz="1200" dirty="0" err="1">
                <a:solidFill>
                  <a:srgbClr val="ABB2BF"/>
                </a:solidFill>
                <a:highlight>
                  <a:srgbClr val="282C34"/>
                </a:highlight>
                <a:latin typeface="Courier New"/>
                <a:ea typeface="Courier New"/>
                <a:cs typeface="Courier New"/>
                <a:sym typeface="Courier New"/>
              </a:rPr>
              <a:t>arr</a:t>
            </a:r>
            <a:r>
              <a:rPr lang="en-GB" sz="1200" dirty="0">
                <a:solidFill>
                  <a:srgbClr val="ABB2BF"/>
                </a:solidFill>
                <a:highlight>
                  <a:srgbClr val="282C34"/>
                </a:highlight>
                <a:latin typeface="Courier New"/>
                <a:ea typeface="Courier New"/>
                <a:cs typeface="Courier New"/>
                <a:sym typeface="Courier New"/>
              </a:rPr>
              <a:t>[</a:t>
            </a:r>
            <a:r>
              <a:rPr lang="en-GB" sz="1200" dirty="0">
                <a:solidFill>
                  <a:srgbClr val="D19A66"/>
                </a:solidFill>
                <a:highlight>
                  <a:srgbClr val="282C34"/>
                </a:highlight>
                <a:latin typeface="Courier New"/>
                <a:ea typeface="Courier New"/>
                <a:cs typeface="Courier New"/>
                <a:sym typeface="Courier New"/>
              </a:rPr>
              <a:t>5</a:t>
            </a:r>
            <a:r>
              <a:rPr lang="en-GB" sz="1200" dirty="0">
                <a:solidFill>
                  <a:srgbClr val="ABB2BF"/>
                </a:solidFill>
                <a:highlight>
                  <a:srgbClr val="282C34"/>
                </a:highlight>
                <a:latin typeface="Courier New"/>
                <a:ea typeface="Courier New"/>
                <a:cs typeface="Courier New"/>
                <a:sym typeface="Courier New"/>
              </a:rPr>
              <a:t>];</a:t>
            </a:r>
            <a:endParaRPr sz="1200" dirty="0">
              <a:solidFill>
                <a:srgbClr val="ABB2BF"/>
              </a:solidFill>
              <a:highlight>
                <a:srgbClr val="282C34"/>
              </a:highlight>
              <a:latin typeface="Courier New"/>
              <a:ea typeface="Courier New"/>
              <a:cs typeface="Courier New"/>
              <a:sym typeface="Courier New"/>
            </a:endParaRPr>
          </a:p>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Allocate an array of 50 </a:t>
            </a:r>
            <a:r>
              <a:rPr lang="en-GB" sz="1500" dirty="0" err="1">
                <a:solidFill>
                  <a:srgbClr val="61738E"/>
                </a:solidFill>
                <a:highlight>
                  <a:srgbClr val="FAFBFC"/>
                </a:highlight>
                <a:latin typeface="Arial"/>
                <a:ea typeface="Arial"/>
                <a:cs typeface="Arial"/>
                <a:sym typeface="Arial"/>
              </a:rPr>
              <a:t>ints</a:t>
            </a:r>
            <a:r>
              <a:rPr lang="en-GB" sz="1500" dirty="0">
                <a:solidFill>
                  <a:srgbClr val="61738E"/>
                </a:solidFill>
                <a:highlight>
                  <a:srgbClr val="FAFBFC"/>
                </a:highlight>
                <a:latin typeface="Arial"/>
                <a:ea typeface="Arial"/>
                <a:cs typeface="Arial"/>
                <a:sym typeface="Arial"/>
              </a:rPr>
              <a:t> dynamically</a:t>
            </a:r>
            <a:br>
              <a:rPr lang="en-GB" sz="1200" dirty="0">
                <a:solidFill>
                  <a:srgbClr val="ABB2BF"/>
                </a:solidFill>
                <a:highlight>
                  <a:srgbClr val="282C34"/>
                </a:highlight>
                <a:latin typeface="Courier New"/>
                <a:ea typeface="Courier New"/>
                <a:cs typeface="Courier New"/>
                <a:sym typeface="Courier New"/>
              </a:rPr>
            </a:br>
            <a:r>
              <a:rPr lang="en-GB" sz="1350" dirty="0">
                <a:solidFill>
                  <a:srgbClr val="333333"/>
                </a:solidFill>
                <a:latin typeface="Roboto Mono"/>
                <a:ea typeface="Roboto Mono"/>
                <a:cs typeface="Roboto Mono"/>
                <a:sym typeface="Roboto Mono"/>
              </a:rPr>
              <a:t>int</a:t>
            </a:r>
            <a:r>
              <a:rPr lang="en-GB" sz="1350" dirty="0">
                <a:solidFill>
                  <a:srgbClr val="333333"/>
                </a:solidFill>
                <a:highlight>
                  <a:srgbClr val="FAFAFA"/>
                </a:highlight>
                <a:latin typeface="Roboto Mono"/>
                <a:ea typeface="Roboto Mono"/>
                <a:cs typeface="Roboto Mono"/>
                <a:sym typeface="Roboto Mono"/>
              </a:rPr>
              <a:t> *</a:t>
            </a:r>
            <a:r>
              <a:rPr lang="en-GB" sz="1350" dirty="0" err="1">
                <a:solidFill>
                  <a:srgbClr val="333333"/>
                </a:solidFill>
                <a:highlight>
                  <a:srgbClr val="FAFAFA"/>
                </a:highlight>
                <a:latin typeface="Roboto Mono"/>
                <a:ea typeface="Roboto Mono"/>
                <a:cs typeface="Roboto Mono"/>
                <a:sym typeface="Roboto Mono"/>
              </a:rPr>
              <a:t>p_array</a:t>
            </a:r>
            <a:r>
              <a:rPr lang="en-GB" sz="1350" dirty="0">
                <a:solidFill>
                  <a:srgbClr val="333333"/>
                </a:solidFill>
                <a:highlight>
                  <a:srgbClr val="FAFAFA"/>
                </a:highlight>
                <a:latin typeface="Roboto Mono"/>
                <a:ea typeface="Roboto Mono"/>
                <a:cs typeface="Roboto Mono"/>
                <a:sym typeface="Roboto Mono"/>
              </a:rPr>
              <a:t> = </a:t>
            </a:r>
            <a:r>
              <a:rPr lang="en-GB" sz="1350" dirty="0">
                <a:solidFill>
                  <a:srgbClr val="0086B3"/>
                </a:solidFill>
                <a:latin typeface="Roboto Mono"/>
                <a:ea typeface="Roboto Mono"/>
                <a:cs typeface="Roboto Mono"/>
                <a:sym typeface="Roboto Mono"/>
              </a:rPr>
              <a:t>malloc</a:t>
            </a:r>
            <a:r>
              <a:rPr lang="en-GB" sz="1350" dirty="0">
                <a:solidFill>
                  <a:srgbClr val="333333"/>
                </a:solidFill>
                <a:highlight>
                  <a:srgbClr val="FAFAFA"/>
                </a:highlight>
                <a:latin typeface="Roboto Mono"/>
                <a:ea typeface="Roboto Mono"/>
                <a:cs typeface="Roboto Mono"/>
                <a:sym typeface="Roboto Mono"/>
              </a:rPr>
              <a:t>(</a:t>
            </a:r>
            <a:r>
              <a:rPr lang="en-GB" sz="1350" dirty="0" err="1">
                <a:solidFill>
                  <a:srgbClr val="333333"/>
                </a:solidFill>
                <a:latin typeface="Roboto Mono"/>
                <a:ea typeface="Roboto Mono"/>
                <a:cs typeface="Roboto Mono"/>
                <a:sym typeface="Roboto Mono"/>
              </a:rPr>
              <a:t>sizeof</a:t>
            </a:r>
            <a:r>
              <a:rPr lang="en-GB" sz="1350" dirty="0">
                <a:solidFill>
                  <a:srgbClr val="333333"/>
                </a:solidFill>
                <a:highlight>
                  <a:srgbClr val="FAFAFA"/>
                </a:highlight>
                <a:latin typeface="Roboto Mono"/>
                <a:ea typeface="Roboto Mono"/>
                <a:cs typeface="Roboto Mono"/>
                <a:sym typeface="Roboto Mono"/>
              </a:rPr>
              <a:t>(</a:t>
            </a:r>
            <a:r>
              <a:rPr lang="en-GB" sz="1350" dirty="0">
                <a:solidFill>
                  <a:srgbClr val="333333"/>
                </a:solidFill>
                <a:latin typeface="Roboto Mono"/>
                <a:ea typeface="Roboto Mono"/>
                <a:cs typeface="Roboto Mono"/>
                <a:sym typeface="Roboto Mono"/>
              </a:rPr>
              <a:t>int</a:t>
            </a:r>
            <a:r>
              <a:rPr lang="en-GB" sz="1350" dirty="0">
                <a:solidFill>
                  <a:srgbClr val="333333"/>
                </a:solidFill>
                <a:highlight>
                  <a:srgbClr val="FAFAFA"/>
                </a:highlight>
                <a:latin typeface="Roboto Mono"/>
                <a:ea typeface="Roboto Mono"/>
                <a:cs typeface="Roboto Mono"/>
                <a:sym typeface="Roboto Mono"/>
              </a:rPr>
              <a:t>) * </a:t>
            </a:r>
            <a:r>
              <a:rPr lang="en-GB" sz="1350" dirty="0">
                <a:solidFill>
                  <a:srgbClr val="008080"/>
                </a:solidFill>
                <a:latin typeface="Roboto Mono"/>
                <a:ea typeface="Roboto Mono"/>
                <a:cs typeface="Roboto Mono"/>
                <a:sym typeface="Roboto Mono"/>
              </a:rPr>
              <a:t>50</a:t>
            </a:r>
            <a:r>
              <a:rPr lang="en-GB" sz="1350" dirty="0">
                <a:solidFill>
                  <a:srgbClr val="333333"/>
                </a:solidFill>
                <a:highlight>
                  <a:srgbClr val="FAFAFA"/>
                </a:highlight>
                <a:latin typeface="Roboto Mono"/>
                <a:ea typeface="Roboto Mono"/>
                <a:cs typeface="Roboto Mono"/>
                <a:sym typeface="Roboto Mono"/>
              </a:rPr>
              <a:t>);</a:t>
            </a:r>
            <a:endParaRPr sz="1200" dirty="0">
              <a:solidFill>
                <a:srgbClr val="ABB2BF"/>
              </a:solidFill>
              <a:highlight>
                <a:srgbClr val="282C34"/>
              </a:highlight>
              <a:latin typeface="Courier New"/>
              <a:ea typeface="Courier New"/>
              <a:cs typeface="Courier New"/>
              <a:sym typeface="Courier New"/>
            </a:endParaRPr>
          </a:p>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Compile time Initialization:</a:t>
            </a:r>
            <a:br>
              <a:rPr lang="en-GB" sz="1500" dirty="0">
                <a:solidFill>
                  <a:srgbClr val="61738E"/>
                </a:solidFill>
                <a:highlight>
                  <a:srgbClr val="FAFBFC"/>
                </a:highlight>
                <a:latin typeface="Arial"/>
                <a:ea typeface="Arial"/>
                <a:cs typeface="Arial"/>
                <a:sym typeface="Arial"/>
              </a:rPr>
            </a:br>
            <a:r>
              <a:rPr lang="en-GB" sz="1200" dirty="0">
                <a:solidFill>
                  <a:srgbClr val="F92672"/>
                </a:solidFill>
                <a:highlight>
                  <a:srgbClr val="282C34"/>
                </a:highlight>
                <a:latin typeface="Courier New"/>
                <a:ea typeface="Courier New"/>
                <a:cs typeface="Courier New"/>
                <a:sym typeface="Courier New"/>
              </a:rPr>
              <a:t>int</a:t>
            </a:r>
            <a:r>
              <a:rPr lang="en-GB" sz="1200" dirty="0">
                <a:solidFill>
                  <a:srgbClr val="ABB2BF"/>
                </a:solidFill>
                <a:highlight>
                  <a:srgbClr val="282C34"/>
                </a:highlight>
                <a:latin typeface="Courier New"/>
                <a:ea typeface="Courier New"/>
                <a:cs typeface="Courier New"/>
                <a:sym typeface="Courier New"/>
              </a:rPr>
              <a:t> </a:t>
            </a:r>
            <a:r>
              <a:rPr lang="en-GB" sz="1200" dirty="0" err="1">
                <a:solidFill>
                  <a:srgbClr val="ABB2BF"/>
                </a:solidFill>
                <a:highlight>
                  <a:srgbClr val="282C34"/>
                </a:highlight>
                <a:latin typeface="Courier New"/>
                <a:ea typeface="Courier New"/>
                <a:cs typeface="Courier New"/>
                <a:sym typeface="Courier New"/>
              </a:rPr>
              <a:t>nums</a:t>
            </a:r>
            <a:r>
              <a:rPr lang="en-GB" sz="1200" dirty="0">
                <a:solidFill>
                  <a:srgbClr val="ABB2BF"/>
                </a:solidFill>
                <a:highlight>
                  <a:srgbClr val="282C34"/>
                </a:highlight>
                <a:latin typeface="Courier New"/>
                <a:ea typeface="Courier New"/>
                <a:cs typeface="Courier New"/>
                <a:sym typeface="Courier New"/>
              </a:rPr>
              <a:t>[</a:t>
            </a:r>
            <a:r>
              <a:rPr lang="en-GB" sz="1200" dirty="0">
                <a:solidFill>
                  <a:srgbClr val="D19A66"/>
                </a:solidFill>
                <a:highlight>
                  <a:srgbClr val="282C34"/>
                </a:highlight>
                <a:latin typeface="Courier New"/>
                <a:ea typeface="Courier New"/>
                <a:cs typeface="Courier New"/>
                <a:sym typeface="Courier New"/>
              </a:rPr>
              <a:t>5</a:t>
            </a:r>
            <a:r>
              <a:rPr lang="en-GB" sz="1200" dirty="0">
                <a:solidFill>
                  <a:srgbClr val="ABB2BF"/>
                </a:solidFill>
                <a:highlight>
                  <a:srgbClr val="282C34"/>
                </a:highlight>
                <a:latin typeface="Courier New"/>
                <a:ea typeface="Courier New"/>
                <a:cs typeface="Courier New"/>
                <a:sym typeface="Courier New"/>
              </a:rPr>
              <a:t>] = {</a:t>
            </a:r>
            <a:r>
              <a:rPr lang="en-GB" sz="1200" dirty="0">
                <a:solidFill>
                  <a:srgbClr val="D19A66"/>
                </a:solidFill>
                <a:highlight>
                  <a:srgbClr val="282C34"/>
                </a:highlight>
                <a:latin typeface="Courier New"/>
                <a:ea typeface="Courier New"/>
                <a:cs typeface="Courier New"/>
                <a:sym typeface="Courier New"/>
              </a:rPr>
              <a:t>0</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1</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2</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3</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4</a:t>
            </a:r>
            <a:r>
              <a:rPr lang="en-GB" sz="1200" dirty="0">
                <a:solidFill>
                  <a:srgbClr val="ABB2BF"/>
                </a:solidFill>
                <a:highlight>
                  <a:srgbClr val="282C34"/>
                </a:highlight>
                <a:latin typeface="Courier New"/>
                <a:ea typeface="Courier New"/>
                <a:cs typeface="Courier New"/>
                <a:sym typeface="Courier New"/>
              </a:rPr>
              <a:t>};</a:t>
            </a:r>
            <a:endParaRPr sz="1200" dirty="0">
              <a:solidFill>
                <a:srgbClr val="ABB2BF"/>
              </a:solidFill>
              <a:highlight>
                <a:srgbClr val="282C34"/>
              </a:highlight>
              <a:latin typeface="Courier New"/>
              <a:ea typeface="Courier New"/>
              <a:cs typeface="Courier New"/>
              <a:sym typeface="Courier New"/>
            </a:endParaRPr>
          </a:p>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Shallow copying:</a:t>
            </a:r>
            <a:br>
              <a:rPr lang="en-GB" sz="1500" dirty="0">
                <a:solidFill>
                  <a:srgbClr val="61738E"/>
                </a:solidFill>
                <a:highlight>
                  <a:srgbClr val="FAFBFC"/>
                </a:highlight>
                <a:latin typeface="Arial"/>
                <a:ea typeface="Arial"/>
                <a:cs typeface="Arial"/>
                <a:sym typeface="Arial"/>
              </a:rPr>
            </a:br>
            <a:r>
              <a:rPr lang="en-GB" sz="1200" dirty="0">
                <a:solidFill>
                  <a:srgbClr val="F92672"/>
                </a:solidFill>
                <a:highlight>
                  <a:srgbClr val="282C34"/>
                </a:highlight>
                <a:latin typeface="Courier New"/>
                <a:ea typeface="Courier New"/>
                <a:cs typeface="Courier New"/>
                <a:sym typeface="Courier New"/>
              </a:rPr>
              <a:t>int</a:t>
            </a:r>
            <a:r>
              <a:rPr lang="en-GB" sz="1200" dirty="0">
                <a:solidFill>
                  <a:srgbClr val="ABB2BF"/>
                </a:solidFill>
                <a:highlight>
                  <a:srgbClr val="282C34"/>
                </a:highlight>
                <a:latin typeface="Courier New"/>
                <a:ea typeface="Courier New"/>
                <a:cs typeface="Courier New"/>
                <a:sym typeface="Courier New"/>
              </a:rPr>
              <a:t> array1[</a:t>
            </a:r>
            <a:r>
              <a:rPr lang="en-GB" sz="1200" dirty="0">
                <a:solidFill>
                  <a:srgbClr val="D19A66"/>
                </a:solidFill>
                <a:highlight>
                  <a:srgbClr val="282C34"/>
                </a:highlight>
                <a:latin typeface="Courier New"/>
                <a:ea typeface="Courier New"/>
                <a:cs typeface="Courier New"/>
                <a:sym typeface="Courier New"/>
              </a:rPr>
              <a:t>5</a:t>
            </a:r>
            <a:r>
              <a:rPr lang="en-GB" sz="1200" dirty="0">
                <a:solidFill>
                  <a:srgbClr val="ABB2BF"/>
                </a:solidFill>
                <a:highlight>
                  <a:srgbClr val="282C34"/>
                </a:highlight>
                <a:latin typeface="Courier New"/>
                <a:ea typeface="Courier New"/>
                <a:cs typeface="Courier New"/>
                <a:sym typeface="Courier New"/>
              </a:rPr>
              <a:t>] = {</a:t>
            </a:r>
            <a:r>
              <a:rPr lang="en-GB" sz="1200" dirty="0">
                <a:solidFill>
                  <a:srgbClr val="D19A66"/>
                </a:solidFill>
                <a:highlight>
                  <a:srgbClr val="282C34"/>
                </a:highlight>
                <a:latin typeface="Courier New"/>
                <a:ea typeface="Courier New"/>
                <a:cs typeface="Courier New"/>
                <a:sym typeface="Courier New"/>
              </a:rPr>
              <a:t>0</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1</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2</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3</a:t>
            </a:r>
            <a:r>
              <a:rPr lang="en-GB" sz="1200" dirty="0">
                <a:solidFill>
                  <a:srgbClr val="ABB2BF"/>
                </a:solidFill>
                <a:highlight>
                  <a:srgbClr val="282C34"/>
                </a:highlight>
                <a:latin typeface="Courier New"/>
                <a:ea typeface="Courier New"/>
                <a:cs typeface="Courier New"/>
                <a:sym typeface="Courier New"/>
              </a:rPr>
              <a:t>, </a:t>
            </a:r>
            <a:r>
              <a:rPr lang="en-GB" sz="1200" dirty="0">
                <a:solidFill>
                  <a:srgbClr val="D19A66"/>
                </a:solidFill>
                <a:highlight>
                  <a:srgbClr val="282C34"/>
                </a:highlight>
                <a:latin typeface="Courier New"/>
                <a:ea typeface="Courier New"/>
                <a:cs typeface="Courier New"/>
                <a:sym typeface="Courier New"/>
              </a:rPr>
              <a:t>4</a:t>
            </a:r>
            <a:r>
              <a:rPr lang="en-GB" sz="1200" dirty="0">
                <a:solidFill>
                  <a:srgbClr val="ABB2BF"/>
                </a:solidFill>
                <a:highlight>
                  <a:srgbClr val="282C34"/>
                </a:highlight>
                <a:latin typeface="Courier New"/>
                <a:ea typeface="Courier New"/>
                <a:cs typeface="Courier New"/>
                <a:sym typeface="Courier New"/>
              </a:rPr>
              <a:t>};</a:t>
            </a:r>
            <a:br>
              <a:rPr lang="en-GB" sz="1200" dirty="0">
                <a:solidFill>
                  <a:srgbClr val="ABB2BF"/>
                </a:solidFill>
                <a:highlight>
                  <a:srgbClr val="282C34"/>
                </a:highlight>
                <a:latin typeface="Courier New"/>
                <a:ea typeface="Courier New"/>
                <a:cs typeface="Courier New"/>
                <a:sym typeface="Courier New"/>
              </a:rPr>
            </a:br>
            <a:r>
              <a:rPr lang="en-GB" sz="1200" dirty="0">
                <a:solidFill>
                  <a:srgbClr val="F92672"/>
                </a:solidFill>
                <a:highlight>
                  <a:srgbClr val="282C34"/>
                </a:highlight>
                <a:latin typeface="Courier New"/>
                <a:ea typeface="Courier New"/>
                <a:cs typeface="Courier New"/>
                <a:sym typeface="Courier New"/>
              </a:rPr>
              <a:t>int</a:t>
            </a:r>
            <a:r>
              <a:rPr lang="en-GB" sz="1200" dirty="0">
                <a:solidFill>
                  <a:srgbClr val="ABB2BF"/>
                </a:solidFill>
                <a:highlight>
                  <a:srgbClr val="282C34"/>
                </a:highlight>
                <a:latin typeface="Courier New"/>
                <a:ea typeface="Courier New"/>
                <a:cs typeface="Courier New"/>
                <a:sym typeface="Courier New"/>
              </a:rPr>
              <a:t> array2[</a:t>
            </a:r>
            <a:r>
              <a:rPr lang="en-GB" sz="1200" dirty="0">
                <a:solidFill>
                  <a:srgbClr val="D19A66"/>
                </a:solidFill>
                <a:highlight>
                  <a:srgbClr val="282C34"/>
                </a:highlight>
                <a:latin typeface="Courier New"/>
                <a:ea typeface="Courier New"/>
                <a:cs typeface="Courier New"/>
                <a:sym typeface="Courier New"/>
              </a:rPr>
              <a:t>5</a:t>
            </a:r>
            <a:r>
              <a:rPr lang="en-GB" sz="1200" dirty="0">
                <a:solidFill>
                  <a:srgbClr val="ABB2BF"/>
                </a:solidFill>
                <a:highlight>
                  <a:srgbClr val="282C34"/>
                </a:highlight>
                <a:latin typeface="Courier New"/>
                <a:ea typeface="Courier New"/>
                <a:cs typeface="Courier New"/>
                <a:sym typeface="Courier New"/>
              </a:rPr>
              <a:t>];</a:t>
            </a:r>
            <a:br>
              <a:rPr lang="en-GB" sz="1200" dirty="0">
                <a:solidFill>
                  <a:srgbClr val="ABB2BF"/>
                </a:solidFill>
                <a:highlight>
                  <a:srgbClr val="282C34"/>
                </a:highlight>
                <a:latin typeface="Courier New"/>
                <a:ea typeface="Courier New"/>
                <a:cs typeface="Courier New"/>
                <a:sym typeface="Courier New"/>
              </a:rPr>
            </a:br>
            <a:r>
              <a:rPr lang="en-GB" sz="1200" dirty="0">
                <a:solidFill>
                  <a:srgbClr val="ABB2BF"/>
                </a:solidFill>
                <a:highlight>
                  <a:srgbClr val="282C34"/>
                </a:highlight>
                <a:latin typeface="Courier New"/>
                <a:ea typeface="Courier New"/>
                <a:cs typeface="Courier New"/>
                <a:sym typeface="Courier New"/>
              </a:rPr>
              <a:t>array2 = array1; // copy the address not the array elements</a:t>
            </a:r>
            <a:endParaRPr sz="1200" dirty="0">
              <a:solidFill>
                <a:srgbClr val="ABB2BF"/>
              </a:solidFill>
              <a:highlight>
                <a:srgbClr val="282C34"/>
              </a:highlight>
              <a:latin typeface="Courier New"/>
              <a:ea typeface="Courier New"/>
              <a:cs typeface="Courier New"/>
              <a:sym typeface="Courier New"/>
            </a:endParaRPr>
          </a:p>
          <a:p>
            <a:pPr marL="457200" lvl="0" indent="-323850" algn="l" rtl="0">
              <a:spcBef>
                <a:spcPts val="0"/>
              </a:spcBef>
              <a:spcAft>
                <a:spcPts val="0"/>
              </a:spcAft>
              <a:buSzPts val="1500"/>
              <a:buFont typeface="Arial"/>
              <a:buChar char="●"/>
            </a:pPr>
            <a:r>
              <a:rPr lang="en-GB" sz="1500" dirty="0">
                <a:solidFill>
                  <a:srgbClr val="61738E"/>
                </a:solidFill>
                <a:highlight>
                  <a:srgbClr val="FAFBFC"/>
                </a:highlight>
                <a:latin typeface="Arial"/>
                <a:ea typeface="Arial"/>
                <a:cs typeface="Arial"/>
                <a:sym typeface="Arial"/>
              </a:rPr>
              <a:t>Deep Copying: allocate a new array and do element-wise copying.</a:t>
            </a:r>
            <a:endParaRPr sz="1500" dirty="0">
              <a:solidFill>
                <a:srgbClr val="61738E"/>
              </a:solidFill>
              <a:highlight>
                <a:srgbClr val="FAFBFC"/>
              </a:highlight>
              <a:latin typeface="Arial"/>
              <a:ea typeface="Arial"/>
              <a:cs typeface="Arial"/>
              <a:sym typeface="Arial"/>
            </a:endParaRPr>
          </a:p>
        </p:txBody>
      </p:sp>
      <p:pic>
        <p:nvPicPr>
          <p:cNvPr id="187" name="Google Shape;187;p29"/>
          <p:cNvPicPr preferRelativeResize="0"/>
          <p:nvPr/>
        </p:nvPicPr>
        <p:blipFill>
          <a:blip r:embed="rId3">
            <a:alphaModFix/>
          </a:blip>
          <a:stretch>
            <a:fillRect/>
          </a:stretch>
        </p:blipFill>
        <p:spPr>
          <a:xfrm>
            <a:off x="5012725" y="1718325"/>
            <a:ext cx="3538651" cy="178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2D Arrays</a:t>
            </a:r>
            <a:endParaRPr/>
          </a:p>
        </p:txBody>
      </p:sp>
      <p:sp>
        <p:nvSpPr>
          <p:cNvPr id="193" name="Google Shape;193;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82C34"/>
              </a:buClr>
              <a:buSzPts val="1500"/>
              <a:buFont typeface="Arial"/>
              <a:buChar char="●"/>
            </a:pPr>
            <a:r>
              <a:rPr lang="en-GB" sz="1500">
                <a:solidFill>
                  <a:srgbClr val="61738E"/>
                </a:solidFill>
                <a:highlight>
                  <a:srgbClr val="FAFBFC"/>
                </a:highlight>
                <a:latin typeface="Arial"/>
                <a:ea typeface="Arial"/>
                <a:cs typeface="Arial"/>
                <a:sym typeface="Arial"/>
              </a:rPr>
              <a:t>Can be viewed as a table or a matrix of 2 dimensions</a:t>
            </a:r>
            <a:endParaRPr sz="1500">
              <a:solidFill>
                <a:srgbClr val="61738E"/>
              </a:solidFill>
              <a:highlight>
                <a:srgbClr val="FAFBFC"/>
              </a:highlight>
              <a:latin typeface="Arial"/>
              <a:ea typeface="Arial"/>
              <a:cs typeface="Arial"/>
              <a:sym typeface="Arial"/>
            </a:endParaRPr>
          </a:p>
          <a:p>
            <a:pPr marL="457200" marR="0" lvl="0" indent="-323850" algn="l" rtl="0">
              <a:lnSpc>
                <a:spcPct val="115000"/>
              </a:lnSpc>
              <a:spcBef>
                <a:spcPts val="0"/>
              </a:spcBef>
              <a:spcAft>
                <a:spcPts val="0"/>
              </a:spcAft>
              <a:buClr>
                <a:srgbClr val="282C34"/>
              </a:buClr>
              <a:buSzPts val="1500"/>
              <a:buFont typeface="Arial"/>
              <a:buChar char="●"/>
            </a:pPr>
            <a:r>
              <a:rPr lang="en-GB" sz="1500">
                <a:solidFill>
                  <a:srgbClr val="61738E"/>
                </a:solidFill>
                <a:highlight>
                  <a:srgbClr val="FAFBFC"/>
                </a:highlight>
                <a:latin typeface="Arial"/>
                <a:ea typeface="Arial"/>
                <a:cs typeface="Arial"/>
                <a:sym typeface="Arial"/>
              </a:rPr>
              <a:t>Static allocation: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a:t>
            </a:r>
            <a:r>
              <a:rPr lang="en-GB" sz="1200">
                <a:solidFill>
                  <a:srgbClr val="D19A66"/>
                </a:solidFill>
                <a:highlight>
                  <a:srgbClr val="282C34"/>
                </a:highlight>
                <a:latin typeface="Courier New"/>
                <a:ea typeface="Courier New"/>
                <a:cs typeface="Courier New"/>
                <a:sym typeface="Courier New"/>
              </a:rPr>
              <a:t>10</a:t>
            </a:r>
            <a:r>
              <a:rPr lang="en-GB" sz="1200">
                <a:solidFill>
                  <a:srgbClr val="ABB2BF"/>
                </a:solidFill>
                <a:highlight>
                  <a:srgbClr val="282C34"/>
                </a:highlight>
                <a:latin typeface="Courier New"/>
                <a:ea typeface="Courier New"/>
                <a:cs typeface="Courier New"/>
                <a:sym typeface="Courier New"/>
              </a:rPr>
              <a:t>][</a:t>
            </a:r>
            <a:r>
              <a:rPr lang="en-GB" sz="1200">
                <a:solidFill>
                  <a:srgbClr val="D19A66"/>
                </a:solidFill>
                <a:highlight>
                  <a:srgbClr val="282C34"/>
                </a:highlight>
                <a:latin typeface="Courier New"/>
                <a:ea typeface="Courier New"/>
                <a:cs typeface="Courier New"/>
                <a:sym typeface="Courier New"/>
              </a:rPr>
              <a:t>20</a:t>
            </a:r>
            <a:r>
              <a:rPr lang="en-GB" sz="1200">
                <a:solidFill>
                  <a:srgbClr val="ABB2BF"/>
                </a:solidFill>
                <a:highlight>
                  <a:srgbClr val="282C34"/>
                </a:highlight>
                <a:latin typeface="Courier New"/>
                <a:ea typeface="Courier New"/>
                <a:cs typeface="Courier New"/>
                <a:sym typeface="Courier New"/>
              </a:rPr>
              <a:t>];</a:t>
            </a:r>
            <a:endParaRPr sz="1200">
              <a:solidFill>
                <a:srgbClr val="ABB2BF"/>
              </a:solidFill>
              <a:highlight>
                <a:srgbClr val="282C34"/>
              </a:highlight>
              <a:latin typeface="Courier New"/>
              <a:ea typeface="Courier New"/>
              <a:cs typeface="Courier New"/>
              <a:sym typeface="Courier New"/>
            </a:endParaRPr>
          </a:p>
          <a:p>
            <a:pPr marL="457200" marR="0" lvl="0" indent="-323850" algn="l" rtl="0">
              <a:lnSpc>
                <a:spcPct val="115000"/>
              </a:lnSpc>
              <a:spcBef>
                <a:spcPts val="0"/>
              </a:spcBef>
              <a:spcAft>
                <a:spcPts val="0"/>
              </a:spcAft>
              <a:buClr>
                <a:srgbClr val="282C34"/>
              </a:buClr>
              <a:buSzPts val="1500"/>
              <a:buFont typeface="Courier New"/>
              <a:buChar char="●"/>
            </a:pPr>
            <a:r>
              <a:rPr lang="en-GB" sz="1500">
                <a:solidFill>
                  <a:srgbClr val="61738E"/>
                </a:solidFill>
                <a:highlight>
                  <a:srgbClr val="FAFBFC"/>
                </a:highlight>
                <a:latin typeface="Arial"/>
                <a:ea typeface="Arial"/>
                <a:cs typeface="Arial"/>
                <a:sym typeface="Arial"/>
              </a:rPr>
              <a:t>Dynamic allocation</a:t>
            </a:r>
            <a:br>
              <a:rPr lang="en-GB" sz="1500">
                <a:solidFill>
                  <a:srgbClr val="61738E"/>
                </a:solidFill>
                <a:highlight>
                  <a:srgbClr val="FAFBFC"/>
                </a:highlight>
                <a:latin typeface="Arial"/>
                <a:ea typeface="Arial"/>
                <a:cs typeface="Arial"/>
                <a:sym typeface="Arial"/>
              </a:rPr>
            </a:br>
            <a:r>
              <a:rPr lang="en-GB" sz="1300" b="1">
                <a:solidFill>
                  <a:srgbClr val="808080"/>
                </a:solidFill>
                <a:highlight>
                  <a:srgbClr val="FFFFFF"/>
                </a:highlight>
                <a:latin typeface="Courier New"/>
                <a:ea typeface="Courier New"/>
                <a:cs typeface="Courier New"/>
                <a:sym typeface="Courier New"/>
              </a:rPr>
              <a:t>int</a:t>
            </a:r>
            <a:r>
              <a:rPr lang="en-GB" sz="1300">
                <a:solidFill>
                  <a:srgbClr val="273239"/>
                </a:solidFill>
                <a:highlight>
                  <a:srgbClr val="FFFFFF"/>
                </a:highlight>
                <a:latin typeface="Courier New"/>
                <a:ea typeface="Courier New"/>
                <a:cs typeface="Courier New"/>
                <a:sym typeface="Courier New"/>
              </a:rPr>
              <a:t> </a:t>
            </a:r>
            <a:r>
              <a:rPr lang="en-GB" sz="1300">
                <a:solidFill>
                  <a:srgbClr val="000000"/>
                </a:solidFill>
                <a:highlight>
                  <a:srgbClr val="FFFFFF"/>
                </a:highlight>
                <a:latin typeface="Courier New"/>
                <a:ea typeface="Courier New"/>
                <a:cs typeface="Courier New"/>
                <a:sym typeface="Courier New"/>
              </a:rPr>
              <a:t>r = 3, c = 4, i, j, count;</a:t>
            </a:r>
            <a:br>
              <a:rPr lang="en-GB" sz="1300">
                <a:solidFill>
                  <a:srgbClr val="000000"/>
                </a:solidFill>
                <a:highlight>
                  <a:srgbClr val="FFFFFF"/>
                </a:highlight>
                <a:latin typeface="Courier New"/>
                <a:ea typeface="Courier New"/>
                <a:cs typeface="Courier New"/>
                <a:sym typeface="Courier New"/>
              </a:rPr>
            </a:br>
            <a:r>
              <a:rPr lang="en-GB" sz="1300" b="1">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 arr[r];</a:t>
            </a:r>
            <a:br>
              <a:rPr lang="en-GB" sz="1300">
                <a:solidFill>
                  <a:srgbClr val="000000"/>
                </a:solidFill>
                <a:highlight>
                  <a:srgbClr val="FFFFFF"/>
                </a:highlight>
                <a:latin typeface="Courier New"/>
                <a:ea typeface="Courier New"/>
                <a:cs typeface="Courier New"/>
                <a:sym typeface="Courier New"/>
              </a:rPr>
            </a:br>
            <a:r>
              <a:rPr lang="en-GB" sz="1300" b="1">
                <a:solidFill>
                  <a:srgbClr val="006699"/>
                </a:solidFill>
                <a:highlight>
                  <a:srgbClr val="FFFFFF"/>
                </a:highlight>
                <a:latin typeface="Courier New"/>
                <a:ea typeface="Courier New"/>
                <a:cs typeface="Courier New"/>
                <a:sym typeface="Courier New"/>
              </a:rPr>
              <a:t>for</a:t>
            </a:r>
            <a:r>
              <a:rPr lang="en-GB" sz="1300">
                <a:solidFill>
                  <a:srgbClr val="273239"/>
                </a:solidFill>
                <a:highlight>
                  <a:srgbClr val="FFFFFF"/>
                </a:highlight>
                <a:latin typeface="Courier New"/>
                <a:ea typeface="Courier New"/>
                <a:cs typeface="Courier New"/>
                <a:sym typeface="Courier New"/>
              </a:rPr>
              <a:t> </a:t>
            </a:r>
            <a:r>
              <a:rPr lang="en-GB" sz="1300">
                <a:solidFill>
                  <a:srgbClr val="000000"/>
                </a:solidFill>
                <a:highlight>
                  <a:srgbClr val="FFFFFF"/>
                </a:highlight>
                <a:latin typeface="Courier New"/>
                <a:ea typeface="Courier New"/>
                <a:cs typeface="Courier New"/>
                <a:sym typeface="Courier New"/>
              </a:rPr>
              <a:t>(i = 0; i &lt; r; i++)</a:t>
            </a:r>
            <a:br>
              <a:rPr lang="en-GB" sz="1300">
                <a:solidFill>
                  <a:srgbClr val="000000"/>
                </a:solidFill>
                <a:highlight>
                  <a:srgbClr val="FFFFFF"/>
                </a:highlight>
                <a:latin typeface="Courier New"/>
                <a:ea typeface="Courier New"/>
                <a:cs typeface="Courier New"/>
                <a:sym typeface="Courier New"/>
              </a:rPr>
            </a:br>
            <a:r>
              <a:rPr lang="en-GB" sz="1300">
                <a:solidFill>
                  <a:srgbClr val="000000"/>
                </a:solidFill>
                <a:highlight>
                  <a:srgbClr val="FFFFFF"/>
                </a:highlight>
                <a:latin typeface="Courier New"/>
                <a:ea typeface="Courier New"/>
                <a:cs typeface="Courier New"/>
                <a:sym typeface="Courier New"/>
              </a:rPr>
              <a:t>	arr[i] = (</a:t>
            </a:r>
            <a:r>
              <a:rPr lang="en-GB" sz="1300" b="1">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a:t>
            </a:r>
            <a:r>
              <a:rPr lang="en-GB" sz="1300" b="1">
                <a:solidFill>
                  <a:srgbClr val="FF1493"/>
                </a:solidFill>
                <a:highlight>
                  <a:srgbClr val="FFFFFF"/>
                </a:highlight>
                <a:latin typeface="Courier New"/>
                <a:ea typeface="Courier New"/>
                <a:cs typeface="Courier New"/>
                <a:sym typeface="Courier New"/>
              </a:rPr>
              <a:t>malloc</a:t>
            </a:r>
            <a:r>
              <a:rPr lang="en-GB" sz="1300">
                <a:solidFill>
                  <a:srgbClr val="000000"/>
                </a:solidFill>
                <a:highlight>
                  <a:srgbClr val="FFFFFF"/>
                </a:highlight>
                <a:latin typeface="Courier New"/>
                <a:ea typeface="Courier New"/>
                <a:cs typeface="Courier New"/>
                <a:sym typeface="Courier New"/>
              </a:rPr>
              <a:t>(c * </a:t>
            </a:r>
            <a:r>
              <a:rPr lang="en-GB" sz="1300" b="1">
                <a:solidFill>
                  <a:srgbClr val="006699"/>
                </a:solidFill>
                <a:highlight>
                  <a:srgbClr val="FFFFFF"/>
                </a:highlight>
                <a:latin typeface="Courier New"/>
                <a:ea typeface="Courier New"/>
                <a:cs typeface="Courier New"/>
                <a:sym typeface="Courier New"/>
              </a:rPr>
              <a:t>sizeof</a:t>
            </a:r>
            <a:r>
              <a:rPr lang="en-GB" sz="1300">
                <a:solidFill>
                  <a:srgbClr val="000000"/>
                </a:solidFill>
                <a:highlight>
                  <a:srgbClr val="FFFFFF"/>
                </a:highlight>
                <a:latin typeface="Courier New"/>
                <a:ea typeface="Courier New"/>
                <a:cs typeface="Courier New"/>
                <a:sym typeface="Courier New"/>
              </a:rPr>
              <a:t>(</a:t>
            </a:r>
            <a:r>
              <a:rPr lang="en-GB" sz="1300" b="1">
                <a:solidFill>
                  <a:srgbClr val="808080"/>
                </a:solidFill>
                <a:highlight>
                  <a:srgbClr val="FFFFFF"/>
                </a:highlight>
                <a:latin typeface="Courier New"/>
                <a:ea typeface="Courier New"/>
                <a:cs typeface="Courier New"/>
                <a:sym typeface="Courier New"/>
              </a:rPr>
              <a:t>int</a:t>
            </a:r>
            <a:r>
              <a:rPr lang="en-GB" sz="1300">
                <a:solidFill>
                  <a:srgbClr val="000000"/>
                </a:solidFill>
                <a:highlight>
                  <a:srgbClr val="FFFFFF"/>
                </a:highlight>
                <a:latin typeface="Courier New"/>
                <a:ea typeface="Courier New"/>
                <a:cs typeface="Courier New"/>
                <a:sym typeface="Courier New"/>
              </a:rPr>
              <a:t>));</a:t>
            </a:r>
            <a:endParaRPr sz="1700">
              <a:solidFill>
                <a:srgbClr val="61738E"/>
              </a:solidFill>
              <a:highlight>
                <a:srgbClr val="FAFBFC"/>
              </a:highlight>
              <a:latin typeface="Arial"/>
              <a:ea typeface="Arial"/>
              <a:cs typeface="Arial"/>
              <a:sym typeface="Arial"/>
            </a:endParaRPr>
          </a:p>
          <a:p>
            <a:pPr marL="457200" marR="0" lvl="0" indent="-323850" algn="l" rtl="0">
              <a:lnSpc>
                <a:spcPct val="115000"/>
              </a:lnSpc>
              <a:spcBef>
                <a:spcPts val="0"/>
              </a:spcBef>
              <a:spcAft>
                <a:spcPts val="0"/>
              </a:spcAft>
              <a:buClr>
                <a:srgbClr val="282C34"/>
              </a:buClr>
              <a:buSzPts val="1500"/>
              <a:buFont typeface="Courier New"/>
              <a:buChar char="●"/>
            </a:pPr>
            <a:r>
              <a:rPr lang="en-GB" sz="1500">
                <a:solidFill>
                  <a:srgbClr val="61738E"/>
                </a:solidFill>
                <a:highlight>
                  <a:srgbClr val="FAFBFC"/>
                </a:highlight>
                <a:latin typeface="Arial"/>
                <a:ea typeface="Arial"/>
                <a:cs typeface="Arial"/>
                <a:sym typeface="Arial"/>
              </a:rPr>
              <a:t>Compile time initialisation:</a:t>
            </a:r>
            <a:br>
              <a:rPr lang="en-GB" sz="1500">
                <a:solidFill>
                  <a:schemeClr val="lt2"/>
                </a:solidFill>
                <a:highlight>
                  <a:schemeClr val="lt1"/>
                </a:highlight>
                <a:latin typeface="Courier New"/>
                <a:ea typeface="Courier New"/>
                <a:cs typeface="Courier New"/>
                <a:sym typeface="Courier New"/>
              </a:rPr>
            </a:br>
            <a:r>
              <a:rPr lang="en-GB" sz="1500">
                <a:solidFill>
                  <a:srgbClr val="61738E"/>
                </a:solidFill>
                <a:highlight>
                  <a:srgbClr val="FAFBFC"/>
                </a:highlight>
                <a:latin typeface="Arial"/>
                <a:ea typeface="Arial"/>
                <a:cs typeface="Arial"/>
                <a:sym typeface="Arial"/>
              </a:rPr>
              <a:t>Method 1:</a:t>
            </a:r>
            <a:r>
              <a:rPr lang="en-GB" sz="1500">
                <a:solidFill>
                  <a:schemeClr val="lt2"/>
                </a:solidFill>
                <a:highlight>
                  <a:schemeClr val="lt1"/>
                </a:highlight>
                <a:latin typeface="Courier New"/>
                <a:ea typeface="Courier New"/>
                <a:cs typeface="Courier New"/>
                <a:sym typeface="Courier New"/>
              </a:rPr>
              <a:t> </a:t>
            </a:r>
            <a:r>
              <a:rPr lang="en-GB" sz="1200">
                <a:solidFill>
                  <a:srgbClr val="F92672"/>
                </a:solidFill>
                <a:highlight>
                  <a:srgbClr val="282C34"/>
                </a:highlight>
                <a:latin typeface="Courier New"/>
                <a:ea typeface="Courier New"/>
                <a:cs typeface="Courier New"/>
                <a:sym typeface="Courier New"/>
              </a:rPr>
              <a:t>int</a:t>
            </a:r>
            <a:r>
              <a:rPr lang="en-GB" sz="1200">
                <a:solidFill>
                  <a:srgbClr val="ABB2BF"/>
                </a:solidFill>
                <a:highlight>
                  <a:srgbClr val="282C34"/>
                </a:highlight>
                <a:latin typeface="Courier New"/>
                <a:ea typeface="Courier New"/>
                <a:cs typeface="Courier New"/>
                <a:sym typeface="Courier New"/>
              </a:rPr>
              <a:t> A[</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 {</a:t>
            </a:r>
            <a:r>
              <a:rPr lang="en-GB" sz="1200">
                <a:solidFill>
                  <a:srgbClr val="D19A66"/>
                </a:solidFill>
                <a:highlight>
                  <a:srgbClr val="282C34"/>
                </a:highlight>
                <a:latin typeface="Courier New"/>
                <a:ea typeface="Courier New"/>
                <a:cs typeface="Courier New"/>
                <a:sym typeface="Courier New"/>
              </a:rPr>
              <a:t>3</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2</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8</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9</a:t>
            </a:r>
            <a:r>
              <a:rPr lang="en-GB" sz="1200">
                <a:solidFill>
                  <a:srgbClr val="ABB2BF"/>
                </a:solidFill>
                <a:highlight>
                  <a:srgbClr val="282C34"/>
                </a:highlight>
                <a:latin typeface="Courier New"/>
                <a:ea typeface="Courier New"/>
                <a:cs typeface="Courier New"/>
                <a:sym typeface="Courier New"/>
              </a:rPr>
              <a:t>, </a:t>
            </a:r>
            <a:r>
              <a:rPr lang="en-GB" sz="1200">
                <a:solidFill>
                  <a:srgbClr val="D19A66"/>
                </a:solidFill>
                <a:highlight>
                  <a:srgbClr val="282C34"/>
                </a:highlight>
                <a:latin typeface="Courier New"/>
                <a:ea typeface="Courier New"/>
                <a:cs typeface="Courier New"/>
                <a:sym typeface="Courier New"/>
              </a:rPr>
              <a:t>10</a:t>
            </a:r>
            <a:r>
              <a:rPr lang="en-GB" sz="1200">
                <a:solidFill>
                  <a:srgbClr val="ABB2BF"/>
                </a:solidFill>
                <a:highlight>
                  <a:srgbClr val="282C34"/>
                </a:highlight>
                <a:latin typeface="Courier New"/>
                <a:ea typeface="Courier New"/>
                <a:cs typeface="Courier New"/>
                <a:sym typeface="Courier New"/>
              </a:rPr>
              <a:t>}</a:t>
            </a:r>
            <a:br>
              <a:rPr lang="en-GB" sz="1200">
                <a:solidFill>
                  <a:srgbClr val="ABB2BF"/>
                </a:solidFill>
                <a:highlight>
                  <a:srgbClr val="282C34"/>
                </a:highlight>
                <a:latin typeface="Courier New"/>
                <a:ea typeface="Courier New"/>
                <a:cs typeface="Courier New"/>
                <a:sym typeface="Courier New"/>
              </a:rPr>
            </a:br>
            <a:r>
              <a:rPr lang="en-GB" sz="1500">
                <a:solidFill>
                  <a:srgbClr val="61738E"/>
                </a:solidFill>
                <a:highlight>
                  <a:srgbClr val="FAFBFC"/>
                </a:highlight>
                <a:latin typeface="Arial"/>
                <a:ea typeface="Arial"/>
                <a:cs typeface="Arial"/>
                <a:sym typeface="Arial"/>
              </a:rPr>
              <a:t>Method 2:  </a:t>
            </a:r>
            <a:r>
              <a:rPr lang="en-GB" sz="1200">
                <a:solidFill>
                  <a:srgbClr val="ABB2BF"/>
                </a:solidFill>
                <a:highlight>
                  <a:srgbClr val="282C34"/>
                </a:highlight>
                <a:latin typeface="Courier New"/>
                <a:ea typeface="Courier New"/>
                <a:cs typeface="Courier New"/>
                <a:sym typeface="Courier New"/>
              </a:rPr>
              <a:t> int A[2][3] = {{3, 2, 1}, {8, 9, 10}};</a:t>
            </a:r>
            <a:endParaRPr sz="1200">
              <a:solidFill>
                <a:srgbClr val="ABB2BF"/>
              </a:solidFill>
              <a:highlight>
                <a:srgbClr val="282C34"/>
              </a:highlight>
              <a:latin typeface="Courier New"/>
              <a:ea typeface="Courier New"/>
              <a:cs typeface="Courier New"/>
              <a:sym typeface="Courier New"/>
            </a:endParaRPr>
          </a:p>
          <a:p>
            <a:pPr marL="457200" lvl="0" indent="0" algn="l" rtl="0">
              <a:spcBef>
                <a:spcPts val="1200"/>
              </a:spcBef>
              <a:spcAft>
                <a:spcPts val="1200"/>
              </a:spcAft>
              <a:buNone/>
            </a:pPr>
            <a:endParaRPr sz="1200">
              <a:solidFill>
                <a:srgbClr val="ABB2BF"/>
              </a:solidFill>
              <a:highlight>
                <a:srgbClr val="282C34"/>
              </a:highlight>
              <a:latin typeface="Courier New"/>
              <a:ea typeface="Courier New"/>
              <a:cs typeface="Courier New"/>
              <a:sym typeface="Courier New"/>
            </a:endParaRPr>
          </a:p>
        </p:txBody>
      </p:sp>
      <p:pic>
        <p:nvPicPr>
          <p:cNvPr id="194" name="Google Shape;194;p30"/>
          <p:cNvPicPr preferRelativeResize="0"/>
          <p:nvPr/>
        </p:nvPicPr>
        <p:blipFill>
          <a:blip r:embed="rId3">
            <a:alphaModFix/>
          </a:blip>
          <a:stretch>
            <a:fillRect/>
          </a:stretch>
        </p:blipFill>
        <p:spPr>
          <a:xfrm>
            <a:off x="6379843" y="1365800"/>
            <a:ext cx="2583232" cy="3302700"/>
          </a:xfrm>
          <a:prstGeom prst="rect">
            <a:avLst/>
          </a:prstGeom>
          <a:noFill/>
          <a:ln>
            <a:noFill/>
          </a:ln>
        </p:spPr>
      </p:pic>
      <p:sp>
        <p:nvSpPr>
          <p:cNvPr id="195" name="Google Shape;195;p30"/>
          <p:cNvSpPr txBox="1"/>
          <p:nvPr/>
        </p:nvSpPr>
        <p:spPr>
          <a:xfrm>
            <a:off x="6727200" y="4569025"/>
            <a:ext cx="2105100" cy="1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2"/>
                </a:solidFill>
                <a:latin typeface="Open Sans"/>
                <a:ea typeface="Open Sans"/>
                <a:cs typeface="Open Sans"/>
                <a:sym typeface="Open Sans"/>
              </a:rPr>
              <a:t>Representation in memory</a:t>
            </a:r>
            <a:endParaRPr sz="9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Conversion</a:t>
            </a:r>
            <a:endParaRPr/>
          </a:p>
        </p:txBody>
      </p:sp>
      <p:sp>
        <p:nvSpPr>
          <p:cNvPr id="201" name="Google Shape;201;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73239"/>
              </a:buClr>
              <a:buSzPts val="1500"/>
              <a:buFont typeface="Nunito"/>
              <a:buChar char="●"/>
            </a:pPr>
            <a:r>
              <a:rPr lang="en-GB" sz="1500" dirty="0">
                <a:solidFill>
                  <a:srgbClr val="273239"/>
                </a:solidFill>
                <a:highlight>
                  <a:srgbClr val="FFFFFF"/>
                </a:highlight>
                <a:latin typeface="Nunito"/>
                <a:ea typeface="Nunito"/>
                <a:cs typeface="Nunito"/>
                <a:sym typeface="Nunito"/>
              </a:rPr>
              <a:t>Type conversion in C is the process of converting one data type to another. The type conversion is only performed to those data types where conversion is possible.</a:t>
            </a:r>
            <a:br>
              <a:rPr lang="en-GB" sz="1500" dirty="0">
                <a:solidFill>
                  <a:srgbClr val="273239"/>
                </a:solidFill>
                <a:highlight>
                  <a:srgbClr val="FFFFFF"/>
                </a:highlight>
                <a:latin typeface="Nunito"/>
                <a:ea typeface="Nunito"/>
                <a:cs typeface="Nunito"/>
                <a:sym typeface="Nunito"/>
              </a:rPr>
            </a:br>
            <a:endParaRPr sz="1500" dirty="0">
              <a:solidFill>
                <a:srgbClr val="273239"/>
              </a:solidFill>
              <a:highlight>
                <a:srgbClr val="FFFFFF"/>
              </a:highlight>
              <a:latin typeface="Nunito"/>
              <a:ea typeface="Nunito"/>
              <a:cs typeface="Nunito"/>
              <a:sym typeface="Nunito"/>
            </a:endParaRPr>
          </a:p>
          <a:p>
            <a:pPr marL="457200" lvl="0" indent="-323850" algn="l" rtl="0">
              <a:spcBef>
                <a:spcPts val="0"/>
              </a:spcBef>
              <a:spcAft>
                <a:spcPts val="0"/>
              </a:spcAft>
              <a:buClr>
                <a:srgbClr val="273239"/>
              </a:buClr>
              <a:buSzPts val="1500"/>
              <a:buFont typeface="Nunito"/>
              <a:buChar char="●"/>
            </a:pPr>
            <a:r>
              <a:rPr lang="en-GB" sz="1500" dirty="0">
                <a:solidFill>
                  <a:srgbClr val="273239"/>
                </a:solidFill>
                <a:highlight>
                  <a:srgbClr val="FFFFFF"/>
                </a:highlight>
                <a:latin typeface="Nunito"/>
                <a:ea typeface="Nunito"/>
                <a:cs typeface="Nunito"/>
                <a:sym typeface="Nunito"/>
              </a:rPr>
              <a:t>Basic syntax: </a:t>
            </a:r>
            <a:br>
              <a:rPr lang="en-GB" sz="1500" dirty="0">
                <a:solidFill>
                  <a:srgbClr val="273239"/>
                </a:solidFill>
                <a:highlight>
                  <a:srgbClr val="FFFFFF"/>
                </a:highlight>
                <a:latin typeface="Nunito"/>
                <a:ea typeface="Nunito"/>
                <a:cs typeface="Nunito"/>
                <a:sym typeface="Nunito"/>
              </a:rPr>
            </a:br>
            <a:r>
              <a:rPr lang="en-GB" sz="1500" dirty="0">
                <a:solidFill>
                  <a:srgbClr val="273239"/>
                </a:solidFill>
                <a:latin typeface="Courier New"/>
                <a:ea typeface="Courier New"/>
                <a:cs typeface="Courier New"/>
                <a:sym typeface="Courier New"/>
              </a:rPr>
              <a:t>int x;</a:t>
            </a:r>
            <a:br>
              <a:rPr lang="en-GB" sz="1500" dirty="0">
                <a:solidFill>
                  <a:srgbClr val="273239"/>
                </a:solidFill>
                <a:latin typeface="Courier New"/>
                <a:ea typeface="Courier New"/>
                <a:cs typeface="Courier New"/>
                <a:sym typeface="Courier New"/>
              </a:rPr>
            </a:br>
            <a:r>
              <a:rPr lang="en-GB" sz="1500" dirty="0">
                <a:solidFill>
                  <a:srgbClr val="273239"/>
                </a:solidFill>
                <a:latin typeface="Courier New"/>
                <a:ea typeface="Courier New"/>
                <a:cs typeface="Courier New"/>
                <a:sym typeface="Courier New"/>
              </a:rPr>
              <a:t>float y;</a:t>
            </a:r>
            <a:br>
              <a:rPr lang="en-GB" sz="1500" dirty="0">
                <a:solidFill>
                  <a:srgbClr val="273239"/>
                </a:solidFill>
                <a:latin typeface="Courier New"/>
                <a:ea typeface="Courier New"/>
                <a:cs typeface="Courier New"/>
                <a:sym typeface="Courier New"/>
              </a:rPr>
            </a:br>
            <a:r>
              <a:rPr lang="en-GB" sz="1500" dirty="0">
                <a:solidFill>
                  <a:srgbClr val="273239"/>
                </a:solidFill>
                <a:latin typeface="Courier New"/>
                <a:ea typeface="Courier New"/>
                <a:cs typeface="Courier New"/>
                <a:sym typeface="Courier New"/>
              </a:rPr>
              <a:t>y = (float) x;</a:t>
            </a:r>
            <a:br>
              <a:rPr lang="en-GB" sz="1500" dirty="0">
                <a:solidFill>
                  <a:srgbClr val="273239"/>
                </a:solidFill>
                <a:latin typeface="Courier New"/>
                <a:ea typeface="Courier New"/>
                <a:cs typeface="Courier New"/>
                <a:sym typeface="Courier New"/>
              </a:rPr>
            </a:br>
            <a:endParaRPr sz="1500" dirty="0">
              <a:solidFill>
                <a:srgbClr val="273239"/>
              </a:solidFill>
              <a:latin typeface="Courier New"/>
              <a:ea typeface="Courier New"/>
              <a:cs typeface="Courier New"/>
              <a:sym typeface="Courier New"/>
            </a:endParaRPr>
          </a:p>
          <a:p>
            <a:pPr marL="457200" lvl="0" indent="-323850" algn="l" rtl="0">
              <a:spcBef>
                <a:spcPts val="0"/>
              </a:spcBef>
              <a:spcAft>
                <a:spcPts val="0"/>
              </a:spcAft>
              <a:buClr>
                <a:srgbClr val="273239"/>
              </a:buClr>
              <a:buSzPts val="1500"/>
              <a:buFont typeface="Courier New"/>
              <a:buChar char="●"/>
            </a:pPr>
            <a:r>
              <a:rPr lang="en-GB" sz="1500" dirty="0">
                <a:solidFill>
                  <a:srgbClr val="273239"/>
                </a:solidFill>
                <a:latin typeface="Courier New"/>
                <a:ea typeface="Courier New"/>
                <a:cs typeface="Courier New"/>
                <a:sym typeface="Courier New"/>
              </a:rPr>
              <a:t>There are 2 types of conversion: implicit (</a:t>
            </a:r>
            <a:r>
              <a:rPr lang="en-GB" sz="1500" dirty="0">
                <a:solidFill>
                  <a:srgbClr val="273239"/>
                </a:solidFill>
                <a:highlight>
                  <a:srgbClr val="FFFF00"/>
                </a:highlight>
                <a:latin typeface="Courier New"/>
                <a:ea typeface="Courier New"/>
                <a:cs typeface="Courier New"/>
                <a:sym typeface="Courier New"/>
              </a:rPr>
              <a:t>type coercion</a:t>
            </a:r>
            <a:r>
              <a:rPr lang="en-GB" sz="1500" dirty="0">
                <a:solidFill>
                  <a:srgbClr val="273239"/>
                </a:solidFill>
                <a:latin typeface="Courier New"/>
                <a:ea typeface="Courier New"/>
                <a:cs typeface="Courier New"/>
                <a:sym typeface="Courier New"/>
              </a:rPr>
              <a:t>) - explicit (</a:t>
            </a:r>
            <a:r>
              <a:rPr lang="en-GB" sz="1500" dirty="0">
                <a:solidFill>
                  <a:srgbClr val="273239"/>
                </a:solidFill>
                <a:highlight>
                  <a:srgbClr val="FFFF00"/>
                </a:highlight>
                <a:latin typeface="Courier New"/>
                <a:ea typeface="Courier New"/>
                <a:cs typeface="Courier New"/>
                <a:sym typeface="Courier New"/>
              </a:rPr>
              <a:t>type casting</a:t>
            </a:r>
            <a:r>
              <a:rPr lang="en-GB" sz="1500" dirty="0">
                <a:solidFill>
                  <a:srgbClr val="273239"/>
                </a:solidFill>
                <a:latin typeface="Courier New"/>
                <a:ea typeface="Courier New"/>
                <a:cs typeface="Courier New"/>
                <a:sym typeface="Courier New"/>
              </a:rPr>
              <a:t>)</a:t>
            </a:r>
            <a:endParaRPr sz="1500" dirty="0">
              <a:solidFill>
                <a:srgbClr val="273239"/>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Agenda</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dirty="0"/>
              <a:t>C refreshment resources</a:t>
            </a:r>
            <a:endParaRPr dirty="0"/>
          </a:p>
          <a:p>
            <a:pPr marL="457200" lvl="0" indent="-342900" algn="l" rtl="0">
              <a:spcBef>
                <a:spcPts val="0"/>
              </a:spcBef>
              <a:spcAft>
                <a:spcPts val="0"/>
              </a:spcAft>
              <a:buSzPts val="1800"/>
              <a:buChar char="●"/>
            </a:pPr>
            <a:r>
              <a:rPr lang="en-GB" dirty="0"/>
              <a:t>Selected topics in C</a:t>
            </a:r>
            <a:endParaRPr dirty="0"/>
          </a:p>
          <a:p>
            <a:pPr marL="914400" lvl="1" indent="-317500" algn="l" rtl="0">
              <a:spcBef>
                <a:spcPts val="0"/>
              </a:spcBef>
              <a:spcAft>
                <a:spcPts val="0"/>
              </a:spcAft>
              <a:buSzPts val="1400"/>
              <a:buChar char="○"/>
            </a:pPr>
            <a:r>
              <a:rPr lang="en-GB" dirty="0"/>
              <a:t>Pointers</a:t>
            </a:r>
            <a:endParaRPr dirty="0"/>
          </a:p>
          <a:p>
            <a:pPr marL="914400" lvl="1" indent="-317500" algn="l" rtl="0">
              <a:spcBef>
                <a:spcPts val="0"/>
              </a:spcBef>
              <a:spcAft>
                <a:spcPts val="0"/>
              </a:spcAft>
              <a:buSzPts val="1400"/>
              <a:buChar char="○"/>
            </a:pPr>
            <a:r>
              <a:rPr lang="en-GB" dirty="0"/>
              <a:t>Void pointers</a:t>
            </a:r>
            <a:endParaRPr dirty="0"/>
          </a:p>
          <a:p>
            <a:pPr marL="914400" lvl="1" indent="-317500" algn="l" rtl="0">
              <a:spcBef>
                <a:spcPts val="0"/>
              </a:spcBef>
              <a:spcAft>
                <a:spcPts val="0"/>
              </a:spcAft>
              <a:buSzPts val="1400"/>
              <a:buChar char="○"/>
            </a:pPr>
            <a:r>
              <a:rPr lang="en-GB" dirty="0"/>
              <a:t>Constant pointers</a:t>
            </a:r>
            <a:endParaRPr dirty="0"/>
          </a:p>
          <a:p>
            <a:pPr marL="914400" lvl="1" indent="-317500" algn="l" rtl="0">
              <a:spcBef>
                <a:spcPts val="0"/>
              </a:spcBef>
              <a:spcAft>
                <a:spcPts val="0"/>
              </a:spcAft>
              <a:buSzPts val="1400"/>
              <a:buChar char="○"/>
            </a:pPr>
            <a:r>
              <a:rPr lang="en-GB" dirty="0"/>
              <a:t>Double pointers</a:t>
            </a:r>
            <a:endParaRPr dirty="0"/>
          </a:p>
          <a:p>
            <a:pPr marL="914400" lvl="1" indent="-317500" algn="l" rtl="0">
              <a:spcBef>
                <a:spcPts val="0"/>
              </a:spcBef>
              <a:spcAft>
                <a:spcPts val="0"/>
              </a:spcAft>
              <a:buSzPts val="1400"/>
              <a:buChar char="○"/>
            </a:pPr>
            <a:r>
              <a:rPr lang="en-GB" dirty="0"/>
              <a:t>Arrays</a:t>
            </a:r>
            <a:endParaRPr dirty="0"/>
          </a:p>
          <a:p>
            <a:pPr marL="914400" lvl="1" indent="-317500" algn="l" rtl="0">
              <a:spcBef>
                <a:spcPts val="0"/>
              </a:spcBef>
              <a:spcAft>
                <a:spcPts val="0"/>
              </a:spcAft>
              <a:buSzPts val="1400"/>
              <a:buChar char="○"/>
            </a:pPr>
            <a:r>
              <a:rPr lang="en-GB" dirty="0"/>
              <a:t>Casting and type conversion</a:t>
            </a:r>
            <a:endParaRPr dirty="0"/>
          </a:p>
          <a:p>
            <a:pPr marL="457200" lvl="0" indent="-342900" algn="l" rtl="0">
              <a:spcBef>
                <a:spcPts val="0"/>
              </a:spcBef>
              <a:spcAft>
                <a:spcPts val="0"/>
              </a:spcAft>
              <a:buSzPts val="1800"/>
              <a:buChar char="●"/>
            </a:pPr>
            <a:r>
              <a:rPr lang="en-GB" dirty="0"/>
              <a:t>NVCC</a:t>
            </a:r>
            <a:endParaRPr dirty="0"/>
          </a:p>
          <a:p>
            <a:pPr marL="457200" lvl="0" indent="-342900" algn="l" rtl="0">
              <a:spcBef>
                <a:spcPts val="0"/>
              </a:spcBef>
              <a:spcAft>
                <a:spcPts val="0"/>
              </a:spcAft>
              <a:buSzPts val="1800"/>
              <a:buChar char="●"/>
            </a:pPr>
            <a:r>
              <a:rPr lang="en-GB" dirty="0"/>
              <a:t>Environment setup on different platforms</a:t>
            </a:r>
            <a:endParaRPr dirty="0"/>
          </a:p>
          <a:p>
            <a:pPr marL="457200" lvl="0" indent="-342900" algn="l" rtl="0">
              <a:spcBef>
                <a:spcPts val="0"/>
              </a:spcBef>
              <a:spcAft>
                <a:spcPts val="0"/>
              </a:spcAft>
              <a:buSzPts val="1800"/>
              <a:buChar char="●"/>
            </a:pPr>
            <a:r>
              <a:rPr lang="en-GB" dirty="0"/>
              <a:t>CUDA-GDB</a:t>
            </a:r>
            <a:endParaRPr dirty="0"/>
          </a:p>
          <a:p>
            <a:pPr marL="457200" lvl="0" indent="-342900" algn="l" rtl="0">
              <a:spcBef>
                <a:spcPts val="0"/>
              </a:spcBef>
              <a:spcAft>
                <a:spcPts val="0"/>
              </a:spcAft>
              <a:buSzPts val="1800"/>
              <a:buChar char="●"/>
            </a:pPr>
            <a:r>
              <a:rPr lang="en-GB" dirty="0"/>
              <a:t>Requirement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Conversion (cont.)</a:t>
            </a:r>
            <a:endParaRPr/>
          </a:p>
        </p:txBody>
      </p:sp>
      <p:sp>
        <p:nvSpPr>
          <p:cNvPr id="207" name="Google Shape;207;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73239"/>
              </a:buClr>
              <a:buSzPts val="1500"/>
              <a:buFont typeface="Nunito"/>
              <a:buChar char="●"/>
            </a:pPr>
            <a:r>
              <a:rPr lang="en-GB" sz="1500" dirty="0">
                <a:solidFill>
                  <a:srgbClr val="273239"/>
                </a:solidFill>
                <a:highlight>
                  <a:srgbClr val="FFFFFF"/>
                </a:highlight>
                <a:latin typeface="Nunito"/>
                <a:ea typeface="Nunito"/>
                <a:cs typeface="Nunito"/>
                <a:sym typeface="Nunito"/>
              </a:rPr>
              <a:t>Implicit: occurs automatically by the compiler when a value of one data type is assigned to a variable of another data type. This typically happens when a "smaller" data type is assigned to a "larger" data type, preserving data integrity.</a:t>
            </a:r>
            <a:endParaRPr sz="1500" dirty="0">
              <a:solidFill>
                <a:srgbClr val="273239"/>
              </a:solidFill>
              <a:highlight>
                <a:srgbClr val="FFFFFF"/>
              </a:highlight>
              <a:latin typeface="Nunito"/>
              <a:ea typeface="Nunito"/>
              <a:cs typeface="Nunito"/>
              <a:sym typeface="Nunito"/>
            </a:endParaRPr>
          </a:p>
          <a:p>
            <a:pPr marL="457200" lvl="0" indent="-323850" algn="l" rtl="0">
              <a:spcBef>
                <a:spcPts val="0"/>
              </a:spcBef>
              <a:spcAft>
                <a:spcPts val="0"/>
              </a:spcAft>
              <a:buClr>
                <a:srgbClr val="273239"/>
              </a:buClr>
              <a:buSzPts val="1500"/>
              <a:buFont typeface="Nunito"/>
              <a:buChar char="●"/>
            </a:pPr>
            <a:r>
              <a:rPr lang="en-GB" sz="1500" dirty="0">
                <a:solidFill>
                  <a:srgbClr val="273239"/>
                </a:solidFill>
                <a:highlight>
                  <a:srgbClr val="FFFFFF"/>
                </a:highlight>
                <a:latin typeface="Nunito"/>
                <a:ea typeface="Nunito"/>
                <a:cs typeface="Nunito"/>
                <a:sym typeface="Nunito"/>
              </a:rPr>
              <a:t>Explicit: when the programmer intentionally changes the data type of a value. This is done using built-in functions or operators that the programming language provides</a:t>
            </a:r>
            <a:br>
              <a:rPr lang="en-GB" sz="1500" dirty="0">
                <a:solidFill>
                  <a:srgbClr val="273239"/>
                </a:solidFill>
                <a:highlight>
                  <a:srgbClr val="FFFFFF"/>
                </a:highlight>
                <a:latin typeface="Nunito"/>
                <a:ea typeface="Nunito"/>
                <a:cs typeface="Nunito"/>
                <a:sym typeface="Nunito"/>
              </a:rPr>
            </a:br>
            <a:br>
              <a:rPr lang="en-GB" sz="1500" dirty="0">
                <a:solidFill>
                  <a:srgbClr val="273239"/>
                </a:solidFill>
                <a:highlight>
                  <a:srgbClr val="FFFFFF"/>
                </a:highlight>
                <a:latin typeface="Nunito"/>
                <a:ea typeface="Nunito"/>
                <a:cs typeface="Nunito"/>
                <a:sym typeface="Nunito"/>
              </a:rPr>
            </a:br>
            <a:r>
              <a:rPr lang="en-GB" sz="1200" i="1" dirty="0">
                <a:solidFill>
                  <a:srgbClr val="B18EB1"/>
                </a:solidFill>
                <a:latin typeface="Courier New"/>
                <a:ea typeface="Courier New"/>
                <a:cs typeface="Courier New"/>
                <a:sym typeface="Courier New"/>
              </a:rPr>
              <a:t>int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 10;</a:t>
            </a:r>
            <a:br>
              <a:rPr lang="en-GB" sz="1200" i="1" dirty="0">
                <a:solidFill>
                  <a:srgbClr val="B18EB1"/>
                </a:solidFill>
                <a:latin typeface="Courier New"/>
                <a:ea typeface="Courier New"/>
                <a:cs typeface="Courier New"/>
                <a:sym typeface="Courier New"/>
              </a:rPr>
            </a:br>
            <a:r>
              <a:rPr lang="en-GB" sz="1200" i="1" dirty="0">
                <a:solidFill>
                  <a:srgbClr val="B18EB1"/>
                </a:solidFill>
                <a:latin typeface="Courier New"/>
                <a:ea typeface="Courier New"/>
                <a:cs typeface="Courier New"/>
                <a:sym typeface="Courier New"/>
              </a:rPr>
              <a:t>double result =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 Implicitly converts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to a double</a:t>
            </a:r>
            <a:br>
              <a:rPr lang="en-GB" sz="1200" i="1" dirty="0">
                <a:solidFill>
                  <a:srgbClr val="B18EB1"/>
                </a:solidFill>
                <a:latin typeface="Courier New"/>
                <a:ea typeface="Courier New"/>
                <a:cs typeface="Courier New"/>
                <a:sym typeface="Courier New"/>
              </a:rPr>
            </a:br>
            <a:r>
              <a:rPr lang="en-GB" sz="1200" i="1" dirty="0" err="1">
                <a:solidFill>
                  <a:srgbClr val="B18EB1"/>
                </a:solidFill>
                <a:latin typeface="Courier New"/>
                <a:ea typeface="Courier New"/>
                <a:cs typeface="Courier New"/>
                <a:sym typeface="Courier New"/>
              </a:rPr>
              <a:t>double</a:t>
            </a:r>
            <a:r>
              <a:rPr lang="en-GB" sz="1200" i="1" dirty="0">
                <a:solidFill>
                  <a:srgbClr val="B18EB1"/>
                </a:solidFill>
                <a:latin typeface="Courier New"/>
                <a:ea typeface="Courier New"/>
                <a:cs typeface="Courier New"/>
                <a:sym typeface="Courier New"/>
              </a:rPr>
              <a:t> result = (double)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 Casting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to a double</a:t>
            </a:r>
            <a:br>
              <a:rPr lang="en-GB" sz="1500" dirty="0">
                <a:solidFill>
                  <a:srgbClr val="273239"/>
                </a:solidFill>
                <a:latin typeface="Nunito"/>
                <a:ea typeface="Nunito"/>
                <a:cs typeface="Nunito"/>
                <a:sym typeface="Nunito"/>
              </a:rPr>
            </a:br>
            <a:r>
              <a:rPr lang="en-GB" sz="1200" dirty="0">
                <a:solidFill>
                  <a:srgbClr val="F92672"/>
                </a:solidFill>
                <a:latin typeface="Courier New"/>
                <a:ea typeface="Courier New"/>
                <a:cs typeface="Courier New"/>
                <a:sym typeface="Courier New"/>
              </a:rPr>
              <a:t>char</a:t>
            </a:r>
            <a:r>
              <a:rPr lang="en-GB" sz="1200" dirty="0">
                <a:solidFill>
                  <a:srgbClr val="ABB2BF"/>
                </a:solidFill>
                <a:latin typeface="Courier New"/>
                <a:ea typeface="Courier New"/>
                <a:cs typeface="Courier New"/>
                <a:sym typeface="Courier New"/>
              </a:rPr>
              <a:t> character = (</a:t>
            </a:r>
            <a:r>
              <a:rPr lang="en-GB" sz="1200" dirty="0">
                <a:solidFill>
                  <a:srgbClr val="F92672"/>
                </a:solidFill>
                <a:latin typeface="Courier New"/>
                <a:ea typeface="Courier New"/>
                <a:cs typeface="Courier New"/>
                <a:sym typeface="Courier New"/>
              </a:rPr>
              <a:t>char</a:t>
            </a:r>
            <a:r>
              <a:rPr lang="en-GB" sz="1200" dirty="0">
                <a:solidFill>
                  <a:srgbClr val="ABB2BF"/>
                </a:solidFill>
                <a:latin typeface="Courier New"/>
                <a:ea typeface="Courier New"/>
                <a:cs typeface="Courier New"/>
                <a:sym typeface="Courier New"/>
              </a:rPr>
              <a:t>) </a:t>
            </a:r>
            <a:r>
              <a:rPr lang="en-GB" sz="1200" dirty="0" err="1">
                <a:solidFill>
                  <a:srgbClr val="ABB2BF"/>
                </a:solidFill>
                <a:latin typeface="Courier New"/>
                <a:ea typeface="Courier New"/>
                <a:cs typeface="Courier New"/>
                <a:sym typeface="Courier New"/>
              </a:rPr>
              <a:t>num</a:t>
            </a:r>
            <a:r>
              <a:rPr lang="en-GB" sz="1200" dirty="0">
                <a:solidFill>
                  <a:srgbClr val="ABB2BF"/>
                </a:solidFill>
                <a:latin typeface="Courier New"/>
                <a:ea typeface="Courier New"/>
                <a:cs typeface="Courier New"/>
                <a:sym typeface="Courier New"/>
              </a:rPr>
              <a:t>;   </a:t>
            </a:r>
            <a:r>
              <a:rPr lang="en-GB" sz="1200" i="1" dirty="0">
                <a:solidFill>
                  <a:srgbClr val="B18EB1"/>
                </a:solidFill>
                <a:latin typeface="Courier New"/>
                <a:ea typeface="Courier New"/>
                <a:cs typeface="Courier New"/>
                <a:sym typeface="Courier New"/>
              </a:rPr>
              <a:t>// Explicitly casting '</a:t>
            </a:r>
            <a:r>
              <a:rPr lang="en-GB" sz="1200" i="1" dirty="0" err="1">
                <a:solidFill>
                  <a:srgbClr val="B18EB1"/>
                </a:solidFill>
                <a:latin typeface="Courier New"/>
                <a:ea typeface="Courier New"/>
                <a:cs typeface="Courier New"/>
                <a:sym typeface="Courier New"/>
              </a:rPr>
              <a:t>num</a:t>
            </a:r>
            <a:r>
              <a:rPr lang="en-GB" sz="1200" i="1" dirty="0">
                <a:solidFill>
                  <a:srgbClr val="B18EB1"/>
                </a:solidFill>
                <a:latin typeface="Courier New"/>
                <a:ea typeface="Courier New"/>
                <a:cs typeface="Courier New"/>
                <a:sym typeface="Courier New"/>
              </a:rPr>
              <a:t>' to a char</a:t>
            </a:r>
            <a:br>
              <a:rPr lang="en-GB" sz="1200" i="1" dirty="0">
                <a:solidFill>
                  <a:srgbClr val="B18EB1"/>
                </a:solidFill>
                <a:latin typeface="Courier New"/>
                <a:ea typeface="Courier New"/>
                <a:cs typeface="Courier New"/>
                <a:sym typeface="Courier New"/>
              </a:rPr>
            </a:br>
            <a:r>
              <a:rPr lang="en-GB" sz="1200" dirty="0">
                <a:solidFill>
                  <a:srgbClr val="F92672"/>
                </a:solidFill>
                <a:latin typeface="Courier New"/>
                <a:ea typeface="Courier New"/>
                <a:cs typeface="Courier New"/>
                <a:sym typeface="Courier New"/>
              </a:rPr>
              <a:t>double</a:t>
            </a:r>
            <a:r>
              <a:rPr lang="en-GB" sz="1200" dirty="0">
                <a:solidFill>
                  <a:srgbClr val="ABB2BF"/>
                </a:solidFill>
                <a:latin typeface="Courier New"/>
                <a:ea typeface="Courier New"/>
                <a:cs typeface="Courier New"/>
                <a:sym typeface="Courier New"/>
              </a:rPr>
              <a:t> pi = </a:t>
            </a:r>
            <a:r>
              <a:rPr lang="en-GB" sz="1200" dirty="0">
                <a:solidFill>
                  <a:srgbClr val="D19A66"/>
                </a:solidFill>
                <a:latin typeface="Courier New"/>
                <a:ea typeface="Courier New"/>
                <a:cs typeface="Courier New"/>
                <a:sym typeface="Courier New"/>
              </a:rPr>
              <a:t>3.14159265359</a:t>
            </a:r>
            <a:r>
              <a:rPr lang="en-GB" sz="1200" dirty="0">
                <a:solidFill>
                  <a:srgbClr val="ABB2BF"/>
                </a:solidFill>
                <a:latin typeface="Courier New"/>
                <a:ea typeface="Courier New"/>
                <a:cs typeface="Courier New"/>
                <a:sym typeface="Courier New"/>
              </a:rPr>
              <a:t>;</a:t>
            </a:r>
            <a:br>
              <a:rPr lang="en-GB" sz="1200" dirty="0">
                <a:solidFill>
                  <a:srgbClr val="ABB2BF"/>
                </a:solidFill>
                <a:latin typeface="Courier New"/>
                <a:ea typeface="Courier New"/>
                <a:cs typeface="Courier New"/>
                <a:sym typeface="Courier New"/>
              </a:rPr>
            </a:br>
            <a:r>
              <a:rPr lang="en-GB" sz="1200" dirty="0">
                <a:solidFill>
                  <a:srgbClr val="F92672"/>
                </a:solidFill>
                <a:latin typeface="Courier New"/>
                <a:ea typeface="Courier New"/>
                <a:cs typeface="Courier New"/>
                <a:sym typeface="Courier New"/>
              </a:rPr>
              <a:t>int</a:t>
            </a:r>
            <a:r>
              <a:rPr lang="en-GB" sz="1200" dirty="0">
                <a:solidFill>
                  <a:srgbClr val="ABB2BF"/>
                </a:solidFill>
                <a:latin typeface="Courier New"/>
                <a:ea typeface="Courier New"/>
                <a:cs typeface="Courier New"/>
                <a:sym typeface="Courier New"/>
              </a:rPr>
              <a:t> </a:t>
            </a:r>
            <a:r>
              <a:rPr lang="en-GB" sz="1200" dirty="0" err="1">
                <a:solidFill>
                  <a:srgbClr val="ABB2BF"/>
                </a:solidFill>
                <a:latin typeface="Courier New"/>
                <a:ea typeface="Courier New"/>
                <a:cs typeface="Courier New"/>
                <a:sym typeface="Courier New"/>
              </a:rPr>
              <a:t>roundedPi</a:t>
            </a:r>
            <a:r>
              <a:rPr lang="en-GB" sz="1200" dirty="0">
                <a:solidFill>
                  <a:srgbClr val="ABB2BF"/>
                </a:solidFill>
                <a:latin typeface="Courier New"/>
                <a:ea typeface="Courier New"/>
                <a:cs typeface="Courier New"/>
                <a:sym typeface="Courier New"/>
              </a:rPr>
              <a:t> = (</a:t>
            </a:r>
            <a:r>
              <a:rPr lang="en-GB" sz="1200" dirty="0">
                <a:solidFill>
                  <a:srgbClr val="F92672"/>
                </a:solidFill>
                <a:latin typeface="Courier New"/>
                <a:ea typeface="Courier New"/>
                <a:cs typeface="Courier New"/>
                <a:sym typeface="Courier New"/>
              </a:rPr>
              <a:t>int</a:t>
            </a:r>
            <a:r>
              <a:rPr lang="en-GB" sz="1200" dirty="0">
                <a:solidFill>
                  <a:srgbClr val="ABB2BF"/>
                </a:solidFill>
                <a:latin typeface="Courier New"/>
                <a:ea typeface="Courier New"/>
                <a:cs typeface="Courier New"/>
                <a:sym typeface="Courier New"/>
              </a:rPr>
              <a:t>) pi; </a:t>
            </a:r>
            <a:r>
              <a:rPr lang="en-GB" sz="1200" i="1" dirty="0">
                <a:solidFill>
                  <a:srgbClr val="B18EB1"/>
                </a:solidFill>
                <a:latin typeface="Courier New"/>
                <a:ea typeface="Courier New"/>
                <a:cs typeface="Courier New"/>
                <a:sym typeface="Courier New"/>
              </a:rPr>
              <a:t>// Explicitly casting 'pi' to an integer- </a:t>
            </a:r>
            <a:r>
              <a:rPr lang="en-GB" sz="1200" i="1" dirty="0" err="1">
                <a:solidFill>
                  <a:srgbClr val="B18EB1"/>
                </a:solidFill>
                <a:latin typeface="Courier New"/>
                <a:ea typeface="Courier New"/>
                <a:cs typeface="Courier New"/>
                <a:sym typeface="Courier New"/>
              </a:rPr>
              <a:t>roundedPi</a:t>
            </a:r>
            <a:r>
              <a:rPr lang="en-GB" sz="1200" i="1" dirty="0">
                <a:solidFill>
                  <a:srgbClr val="B18EB1"/>
                </a:solidFill>
                <a:latin typeface="Courier New"/>
                <a:ea typeface="Courier New"/>
                <a:cs typeface="Courier New"/>
                <a:sym typeface="Courier New"/>
              </a:rPr>
              <a:t> = 3</a:t>
            </a:r>
            <a:endParaRPr sz="1200" i="1" dirty="0">
              <a:solidFill>
                <a:srgbClr val="B18EB1"/>
              </a:solidFill>
              <a:latin typeface="Courier New"/>
              <a:ea typeface="Courier New"/>
              <a:cs typeface="Courier New"/>
              <a:sym typeface="Courier New"/>
            </a:endParaRPr>
          </a:p>
          <a:p>
            <a:pPr marL="457200" lvl="0" indent="0" algn="l" rtl="0">
              <a:spcBef>
                <a:spcPts val="1200"/>
              </a:spcBef>
              <a:spcAft>
                <a:spcPts val="1200"/>
              </a:spcAft>
              <a:buNone/>
            </a:pPr>
            <a:endParaRPr sz="1500" dirty="0">
              <a:solidFill>
                <a:srgbClr val="273239"/>
              </a:solidFill>
              <a:highlight>
                <a:srgbClr val="FFFFFF"/>
              </a:highlight>
              <a:latin typeface="Nunito"/>
              <a:ea typeface="Nunito"/>
              <a:cs typeface="Nunito"/>
              <a:sym typeface="Nunito"/>
            </a:endParaRPr>
          </a:p>
        </p:txBody>
      </p:sp>
    </p:spTree>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Casting</a:t>
            </a:r>
            <a:endParaRPr/>
          </a:p>
        </p:txBody>
      </p:sp>
      <p:sp>
        <p:nvSpPr>
          <p:cNvPr id="213" name="Google Shape;213;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solidFill>
                  <a:srgbClr val="273239"/>
                </a:solidFill>
                <a:highlight>
                  <a:srgbClr val="FFFFFF"/>
                </a:highlight>
                <a:latin typeface="Nunito"/>
                <a:ea typeface="Nunito"/>
                <a:cs typeface="Nunito"/>
                <a:sym typeface="Nunito"/>
              </a:rPr>
              <a:t>Recall: </a:t>
            </a:r>
            <a:r>
              <a:rPr lang="en-GB" sz="1600" dirty="0">
                <a:solidFill>
                  <a:srgbClr val="61738E"/>
                </a:solidFill>
                <a:highlight>
                  <a:srgbClr val="FAFBFC"/>
                </a:highlight>
                <a:latin typeface="Arial"/>
                <a:ea typeface="Arial"/>
                <a:cs typeface="Arial"/>
                <a:sym typeface="Arial"/>
              </a:rPr>
              <a:t>C provides several built-in type casting functions to perform type casting in C. Here are five commonly used ones:</a:t>
            </a:r>
            <a:endParaRPr sz="1600" dirty="0">
              <a:solidFill>
                <a:srgbClr val="61738E"/>
              </a:solidFill>
              <a:highlight>
                <a:srgbClr val="FAFBFC"/>
              </a:highlight>
              <a:latin typeface="Arial"/>
              <a:ea typeface="Arial"/>
              <a:cs typeface="Arial"/>
              <a:sym typeface="Arial"/>
            </a:endParaRPr>
          </a:p>
          <a:p>
            <a:pPr marL="457200" lvl="0" indent="-330200" algn="l" rtl="0">
              <a:spcBef>
                <a:spcPts val="1200"/>
              </a:spcBef>
              <a:spcAft>
                <a:spcPts val="0"/>
              </a:spcAft>
              <a:buClr>
                <a:srgbClr val="61738E"/>
              </a:buClr>
              <a:buSzPts val="1600"/>
              <a:buFont typeface="Arial"/>
              <a:buAutoNum type="arabicPeriod"/>
            </a:pPr>
            <a:r>
              <a:rPr lang="en-GB" sz="1600" dirty="0" err="1">
                <a:solidFill>
                  <a:srgbClr val="61738E"/>
                </a:solidFill>
                <a:highlight>
                  <a:srgbClr val="FAFBFC"/>
                </a:highlight>
                <a:latin typeface="Arial"/>
                <a:ea typeface="Arial"/>
                <a:cs typeface="Arial"/>
                <a:sym typeface="Arial"/>
              </a:rPr>
              <a:t>atof</a:t>
            </a:r>
            <a:r>
              <a:rPr lang="en-GB" sz="1600" dirty="0">
                <a:solidFill>
                  <a:srgbClr val="61738E"/>
                </a:solidFill>
                <a:highlight>
                  <a:srgbClr val="FAFBFC"/>
                </a:highlight>
                <a:latin typeface="Arial"/>
                <a:ea typeface="Arial"/>
                <a:cs typeface="Arial"/>
                <a:sym typeface="Arial"/>
              </a:rPr>
              <a:t>(): Converts a string to a double.</a:t>
            </a: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AutoNum type="arabicPeriod"/>
            </a:pPr>
            <a:r>
              <a:rPr lang="en-GB" sz="1600" dirty="0" err="1">
                <a:solidFill>
                  <a:srgbClr val="61738E"/>
                </a:solidFill>
                <a:highlight>
                  <a:srgbClr val="FAFBFC"/>
                </a:highlight>
                <a:latin typeface="Arial"/>
                <a:ea typeface="Arial"/>
                <a:cs typeface="Arial"/>
                <a:sym typeface="Arial"/>
              </a:rPr>
              <a:t>atoi</a:t>
            </a:r>
            <a:r>
              <a:rPr lang="en-GB" sz="1600" dirty="0">
                <a:solidFill>
                  <a:srgbClr val="61738E"/>
                </a:solidFill>
                <a:highlight>
                  <a:srgbClr val="FAFBFC"/>
                </a:highlight>
                <a:latin typeface="Arial"/>
                <a:ea typeface="Arial"/>
                <a:cs typeface="Arial"/>
                <a:sym typeface="Arial"/>
              </a:rPr>
              <a:t>(): Converts a string to an integer.</a:t>
            </a: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AutoNum type="arabicPeriod"/>
            </a:pPr>
            <a:r>
              <a:rPr lang="en-GB" sz="1600" dirty="0" err="1">
                <a:solidFill>
                  <a:srgbClr val="61738E"/>
                </a:solidFill>
                <a:highlight>
                  <a:srgbClr val="FAFBFC"/>
                </a:highlight>
                <a:latin typeface="Arial"/>
                <a:ea typeface="Arial"/>
                <a:cs typeface="Arial"/>
                <a:sym typeface="Arial"/>
              </a:rPr>
              <a:t>itoa</a:t>
            </a:r>
            <a:r>
              <a:rPr lang="en-GB" sz="1600" dirty="0">
                <a:solidFill>
                  <a:srgbClr val="61738E"/>
                </a:solidFill>
                <a:highlight>
                  <a:srgbClr val="FAFBFC"/>
                </a:highlight>
                <a:latin typeface="Arial"/>
                <a:ea typeface="Arial"/>
                <a:cs typeface="Arial"/>
                <a:sym typeface="Arial"/>
              </a:rPr>
              <a:t>(): Converts an integer to a string.</a:t>
            </a: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AutoNum type="arabicPeriod"/>
            </a:pPr>
            <a:r>
              <a:rPr lang="en-GB" sz="1600" dirty="0" err="1">
                <a:solidFill>
                  <a:srgbClr val="61738E"/>
                </a:solidFill>
                <a:highlight>
                  <a:srgbClr val="FAFBFC"/>
                </a:highlight>
                <a:latin typeface="Arial"/>
                <a:ea typeface="Arial"/>
                <a:cs typeface="Arial"/>
                <a:sym typeface="Arial"/>
              </a:rPr>
              <a:t>itoba</a:t>
            </a:r>
            <a:r>
              <a:rPr lang="en-GB" sz="1600" dirty="0">
                <a:solidFill>
                  <a:srgbClr val="61738E"/>
                </a:solidFill>
                <a:highlight>
                  <a:srgbClr val="FAFBFC"/>
                </a:highlight>
                <a:latin typeface="Arial"/>
                <a:ea typeface="Arial"/>
                <a:cs typeface="Arial"/>
                <a:sym typeface="Arial"/>
              </a:rPr>
              <a:t>(): Converts an integer to a binary string.</a:t>
            </a: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AutoNum type="arabicPeriod"/>
            </a:pPr>
            <a:r>
              <a:rPr lang="en-GB" sz="1600" dirty="0" err="1">
                <a:solidFill>
                  <a:srgbClr val="61738E"/>
                </a:solidFill>
                <a:highlight>
                  <a:srgbClr val="FAFBFC"/>
                </a:highlight>
                <a:latin typeface="Arial"/>
                <a:ea typeface="Arial"/>
                <a:cs typeface="Arial"/>
                <a:sym typeface="Arial"/>
              </a:rPr>
              <a:t>atoi</a:t>
            </a:r>
            <a:r>
              <a:rPr lang="en-GB" sz="1600" dirty="0">
                <a:solidFill>
                  <a:srgbClr val="61738E"/>
                </a:solidFill>
                <a:highlight>
                  <a:srgbClr val="FAFBFC"/>
                </a:highlight>
                <a:latin typeface="Arial"/>
                <a:ea typeface="Arial"/>
                <a:cs typeface="Arial"/>
                <a:sym typeface="Arial"/>
              </a:rPr>
              <a:t>(): Converts a binary string to an integer. These functions are particularly useful when dealing with string-to-number or number-to-string conversions.</a:t>
            </a:r>
            <a:endParaRPr sz="1600" dirty="0">
              <a:solidFill>
                <a:srgbClr val="273239"/>
              </a:solidFill>
              <a:highlight>
                <a:srgbClr val="FFFFFF"/>
              </a:highlight>
              <a:latin typeface="Nunito"/>
              <a:ea typeface="Nunito"/>
              <a:cs typeface="Nunito"/>
              <a:sym typeface="Nunito"/>
            </a:endParaRPr>
          </a:p>
          <a:p>
            <a:pPr marL="457200" lvl="0" indent="0" algn="l" rtl="0">
              <a:spcBef>
                <a:spcPts val="1000"/>
              </a:spcBef>
              <a:spcAft>
                <a:spcPts val="1200"/>
              </a:spcAft>
              <a:buNone/>
            </a:pPr>
            <a:endParaRPr sz="1600" dirty="0">
              <a:solidFill>
                <a:srgbClr val="273239"/>
              </a:solidFill>
              <a:highlight>
                <a:srgbClr val="FFFFFF"/>
              </a:highlight>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NVCC</a:t>
            </a:r>
            <a:endParaRPr/>
          </a:p>
        </p:txBody>
      </p:sp>
      <p:sp>
        <p:nvSpPr>
          <p:cNvPr id="219" name="Google Shape;219;p34"/>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rgbClr val="111111"/>
                </a:solidFill>
                <a:highlight>
                  <a:srgbClr val="FFFFFF"/>
                </a:highlight>
                <a:latin typeface="Roboto"/>
                <a:ea typeface="Roboto"/>
                <a:cs typeface="Roboto"/>
                <a:sym typeface="Roboto"/>
              </a:rPr>
              <a:t>NVIDIA CUDA Compiler Driver</a:t>
            </a:r>
            <a:r>
              <a:rPr lang="en-GB" sz="1500" dirty="0">
                <a:solidFill>
                  <a:srgbClr val="111111"/>
                </a:solidFill>
                <a:highlight>
                  <a:srgbClr val="FFFFFF"/>
                </a:highlight>
                <a:latin typeface="Roboto"/>
                <a:ea typeface="Roboto"/>
                <a:cs typeface="Roboto"/>
                <a:sym typeface="Roboto"/>
              </a:rPr>
              <a:t>: is a crucial component in the CUDA ecosystem. The general compilation process for CUDA applications involves intricate steps including splitting, compilation, preprocessing, and merging for each source file.</a:t>
            </a:r>
            <a:br>
              <a:rPr lang="en-GB" sz="1500" dirty="0">
                <a:solidFill>
                  <a:srgbClr val="111111"/>
                </a:solidFill>
                <a:highlight>
                  <a:srgbClr val="FFFFFF"/>
                </a:highlight>
                <a:latin typeface="Roboto"/>
                <a:ea typeface="Roboto"/>
                <a:cs typeface="Roboto"/>
                <a:sym typeface="Roboto"/>
              </a:rPr>
            </a:br>
            <a:endParaRPr sz="1000" dirty="0">
              <a:solidFill>
                <a:srgbClr val="111111"/>
              </a:solidFill>
              <a:highlight>
                <a:srgbClr val="FFFFFF"/>
              </a:highlight>
              <a:latin typeface="Roboto"/>
              <a:ea typeface="Roboto"/>
              <a:cs typeface="Roboto"/>
              <a:sym typeface="Roboto"/>
            </a:endParaRPr>
          </a:p>
          <a:p>
            <a:pPr marL="457200" lvl="0" indent="-323850" algn="l" rtl="0">
              <a:spcBef>
                <a:spcPts val="0"/>
              </a:spcBef>
              <a:spcAft>
                <a:spcPts val="0"/>
              </a:spcAft>
              <a:buClr>
                <a:srgbClr val="111111"/>
              </a:buClr>
              <a:buSzPts val="1500"/>
              <a:buFont typeface="Roboto"/>
              <a:buChar char="●"/>
            </a:pPr>
            <a:r>
              <a:rPr lang="en-GB" sz="1500" dirty="0">
                <a:solidFill>
                  <a:srgbClr val="111111"/>
                </a:solidFill>
                <a:highlight>
                  <a:srgbClr val="FFFFFF"/>
                </a:highlight>
                <a:latin typeface="Roboto"/>
                <a:ea typeface="Roboto"/>
                <a:cs typeface="Roboto"/>
                <a:sym typeface="Roboto"/>
              </a:rPr>
              <a:t>NVCC’s primary purpose is to </a:t>
            </a:r>
            <a:r>
              <a:rPr lang="en-GB" sz="1500" b="1" dirty="0">
                <a:solidFill>
                  <a:srgbClr val="111111"/>
                </a:solidFill>
                <a:highlight>
                  <a:srgbClr val="FFFFFF"/>
                </a:highlight>
                <a:latin typeface="Roboto"/>
                <a:ea typeface="Roboto"/>
                <a:cs typeface="Roboto"/>
                <a:sym typeface="Roboto"/>
              </a:rPr>
              <a:t>abstract away the complexities</a:t>
            </a:r>
            <a:r>
              <a:rPr lang="en-GB" sz="1500" dirty="0">
                <a:solidFill>
                  <a:srgbClr val="111111"/>
                </a:solidFill>
                <a:highlight>
                  <a:srgbClr val="FFFFFF"/>
                </a:highlight>
                <a:latin typeface="Roboto"/>
                <a:ea typeface="Roboto"/>
                <a:cs typeface="Roboto"/>
                <a:sym typeface="Roboto"/>
              </a:rPr>
              <a:t> of CUDA compilation from developers. It accepts conventional compiler options (such as macros, include/library paths, and steering compilation) and translates them to appropriate host compiler commands.</a:t>
            </a:r>
            <a:br>
              <a:rPr lang="en-GB" sz="1500" dirty="0">
                <a:solidFill>
                  <a:srgbClr val="111111"/>
                </a:solidFill>
                <a:highlight>
                  <a:srgbClr val="FFFFFF"/>
                </a:highlight>
                <a:latin typeface="Roboto"/>
                <a:ea typeface="Roboto"/>
                <a:cs typeface="Roboto"/>
                <a:sym typeface="Roboto"/>
              </a:rPr>
            </a:br>
            <a:endParaRPr sz="1500" dirty="0">
              <a:solidFill>
                <a:srgbClr val="111111"/>
              </a:solidFill>
              <a:highlight>
                <a:srgbClr val="FFFFFF"/>
              </a:highlight>
              <a:latin typeface="Roboto"/>
              <a:ea typeface="Roboto"/>
              <a:cs typeface="Roboto"/>
              <a:sym typeface="Roboto"/>
            </a:endParaRPr>
          </a:p>
          <a:p>
            <a:pPr marL="457200" marR="0" lvl="0" indent="-323850" algn="l" rtl="0">
              <a:lnSpc>
                <a:spcPct val="115000"/>
              </a:lnSpc>
              <a:spcBef>
                <a:spcPts val="0"/>
              </a:spcBef>
              <a:spcAft>
                <a:spcPts val="0"/>
              </a:spcAft>
              <a:buClr>
                <a:srgbClr val="111111"/>
              </a:buClr>
              <a:buSzPts val="1500"/>
              <a:buFont typeface="Roboto"/>
              <a:buChar char="●"/>
            </a:pPr>
            <a:r>
              <a:rPr lang="en-GB" sz="1500" dirty="0">
                <a:solidFill>
                  <a:srgbClr val="111111"/>
                </a:solidFill>
                <a:highlight>
                  <a:srgbClr val="FFFFFF"/>
                </a:highlight>
                <a:latin typeface="Roboto"/>
                <a:ea typeface="Roboto"/>
                <a:cs typeface="Roboto"/>
                <a:sym typeface="Roboto"/>
              </a:rPr>
              <a:t>During non-CUDA phases, NVCC forwards compilation tasks to a general-purpose C++ host compiler. For CUDA phases, NVCC handles preprocessing stages, host code compilation, and linking with CUDA runtime libraries.</a:t>
            </a:r>
            <a:br>
              <a:rPr lang="en-GB" sz="1500" dirty="0">
                <a:solidFill>
                  <a:srgbClr val="111111"/>
                </a:solidFill>
                <a:highlight>
                  <a:srgbClr val="FFFFFF"/>
                </a:highlight>
                <a:latin typeface="Roboto"/>
                <a:ea typeface="Roboto"/>
                <a:cs typeface="Roboto"/>
                <a:sym typeface="Roboto"/>
              </a:rPr>
            </a:br>
            <a:endParaRPr sz="1500" dirty="0">
              <a:solidFill>
                <a:srgbClr val="111111"/>
              </a:solidFill>
              <a:highlight>
                <a:srgbClr val="FFFFFF"/>
              </a:highlight>
              <a:latin typeface="Roboto"/>
              <a:ea typeface="Roboto"/>
              <a:cs typeface="Roboto"/>
              <a:sym typeface="Roboto"/>
            </a:endParaRPr>
          </a:p>
          <a:p>
            <a:pPr marL="457200" marR="0" lvl="0" indent="-323850" algn="l" rtl="0">
              <a:lnSpc>
                <a:spcPct val="115000"/>
              </a:lnSpc>
              <a:spcBef>
                <a:spcPts val="0"/>
              </a:spcBef>
              <a:spcAft>
                <a:spcPts val="0"/>
              </a:spcAft>
              <a:buClr>
                <a:srgbClr val="111111"/>
              </a:buClr>
              <a:buSzPts val="1500"/>
              <a:buFont typeface="Roboto"/>
              <a:buChar char="●"/>
            </a:pPr>
            <a:r>
              <a:rPr lang="en-GB" sz="1500" dirty="0" err="1">
                <a:solidFill>
                  <a:srgbClr val="111111"/>
                </a:solidFill>
                <a:highlight>
                  <a:srgbClr val="FFFFFF"/>
                </a:highlight>
                <a:latin typeface="Roboto"/>
                <a:ea typeface="Roboto"/>
                <a:cs typeface="Roboto"/>
                <a:sym typeface="Roboto"/>
              </a:rPr>
              <a:t>Nvcc</a:t>
            </a:r>
            <a:r>
              <a:rPr lang="en-GB" sz="1500" dirty="0">
                <a:solidFill>
                  <a:srgbClr val="111111"/>
                </a:solidFill>
                <a:highlight>
                  <a:srgbClr val="FFFFFF"/>
                </a:highlight>
                <a:latin typeface="Roboto"/>
                <a:ea typeface="Roboto"/>
                <a:cs typeface="Roboto"/>
                <a:sym typeface="Roboto"/>
              </a:rPr>
              <a:t> accepts wide range of file types, including .c, .</a:t>
            </a:r>
            <a:r>
              <a:rPr lang="en-GB" sz="1500" dirty="0" err="1">
                <a:solidFill>
                  <a:srgbClr val="111111"/>
                </a:solidFill>
                <a:highlight>
                  <a:srgbClr val="FFFFFF"/>
                </a:highlight>
                <a:latin typeface="Roboto"/>
                <a:ea typeface="Roboto"/>
                <a:cs typeface="Roboto"/>
                <a:sym typeface="Roboto"/>
              </a:rPr>
              <a:t>cpp</a:t>
            </a:r>
            <a:r>
              <a:rPr lang="en-GB" sz="1500" dirty="0">
                <a:solidFill>
                  <a:srgbClr val="111111"/>
                </a:solidFill>
                <a:highlight>
                  <a:srgbClr val="FFFFFF"/>
                </a:highlight>
                <a:latin typeface="Roboto"/>
                <a:ea typeface="Roboto"/>
                <a:cs typeface="Roboto"/>
                <a:sym typeface="Roboto"/>
              </a:rPr>
              <a:t>, .cc, .cu, .</a:t>
            </a:r>
            <a:r>
              <a:rPr lang="en-GB" sz="1500" dirty="0" err="1">
                <a:solidFill>
                  <a:srgbClr val="111111"/>
                </a:solidFill>
                <a:highlight>
                  <a:srgbClr val="FFFFFF"/>
                </a:highlight>
                <a:latin typeface="Roboto"/>
                <a:ea typeface="Roboto"/>
                <a:cs typeface="Roboto"/>
                <a:sym typeface="Roboto"/>
              </a:rPr>
              <a:t>gpu</a:t>
            </a:r>
            <a:r>
              <a:rPr lang="en-GB" sz="1500" dirty="0">
                <a:solidFill>
                  <a:srgbClr val="111111"/>
                </a:solidFill>
                <a:highlight>
                  <a:srgbClr val="FFFFFF"/>
                </a:highlight>
                <a:latin typeface="Roboto"/>
                <a:ea typeface="Roboto"/>
                <a:cs typeface="Roboto"/>
                <a:sym typeface="Roboto"/>
              </a:rPr>
              <a:t>, .a, .lib, .so, and others.</a:t>
            </a:r>
            <a:endParaRPr sz="1500" dirty="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sz="2100" dirty="0"/>
          </a:p>
        </p:txBody>
      </p:sp>
    </p:spTree>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Installation</a:t>
            </a:r>
            <a:endParaRPr/>
          </a:p>
        </p:txBody>
      </p:sp>
      <p:sp>
        <p:nvSpPr>
          <p:cNvPr id="225" name="Google Shape;225;p35"/>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dirty="0"/>
              <a:t>For GPU-enabled computers, follow the Nvidia guide on how to install </a:t>
            </a:r>
            <a:r>
              <a:rPr lang="en-GB" sz="1600" dirty="0" err="1"/>
              <a:t>Cuda</a:t>
            </a:r>
            <a:r>
              <a:rPr lang="en-GB" sz="1600" dirty="0"/>
              <a:t> toolkit and setup your environment here: </a:t>
            </a:r>
            <a:r>
              <a:rPr lang="en-GB" sz="1600" u="sng" dirty="0">
                <a:solidFill>
                  <a:schemeClr val="hlink"/>
                </a:solidFill>
                <a:hlinkClick r:id="rId3"/>
              </a:rPr>
              <a:t>https://docs.nvidia.com/cuda/cuda-installation-guide-linux/index.html</a:t>
            </a:r>
            <a:br>
              <a:rPr lang="en-GB" sz="1600" dirty="0"/>
            </a:br>
            <a:endParaRPr sz="1600" dirty="0"/>
          </a:p>
          <a:p>
            <a:pPr marL="457200" lvl="0" indent="-330200" algn="l" rtl="0">
              <a:spcBef>
                <a:spcPts val="0"/>
              </a:spcBef>
              <a:spcAft>
                <a:spcPts val="0"/>
              </a:spcAft>
              <a:buSzPts val="1600"/>
              <a:buChar char="●"/>
            </a:pPr>
            <a:r>
              <a:rPr lang="en-GB" sz="1600" dirty="0"/>
              <a:t>Otherwise, Google </a:t>
            </a:r>
            <a:r>
              <a:rPr lang="en-GB" sz="1600" dirty="0" err="1"/>
              <a:t>Colab</a:t>
            </a:r>
            <a:r>
              <a:rPr lang="en-GB" sz="1600" dirty="0"/>
              <a:t> also provide some accessibility to GPUs. Follow this link:</a:t>
            </a:r>
            <a:br>
              <a:rPr lang="en-GB" sz="1600" dirty="0"/>
            </a:br>
            <a:r>
              <a:rPr lang="en-GB" sz="1600" u="sng" dirty="0">
                <a:solidFill>
                  <a:schemeClr val="hlink"/>
                </a:solidFill>
                <a:hlinkClick r:id="rId4"/>
              </a:rPr>
              <a:t>https://www.geeksforgeeks.org/how-to-run-cuda-c-c-on-jupyter-notebook-in-google-colaboratory/</a:t>
            </a:r>
            <a:endParaRPr sz="1600" dirty="0"/>
          </a:p>
          <a:p>
            <a:pPr marL="914400" marR="0" lvl="1" indent="-330200" algn="l" rtl="0">
              <a:lnSpc>
                <a:spcPct val="115000"/>
              </a:lnSpc>
              <a:spcBef>
                <a:spcPts val="0"/>
              </a:spcBef>
              <a:spcAft>
                <a:spcPts val="0"/>
              </a:spcAft>
              <a:buSzPts val="1600"/>
              <a:buChar char="○"/>
            </a:pPr>
            <a:r>
              <a:rPr lang="en-GB" sz="1600" dirty="0"/>
              <a:t>Hint: you may need to use ‘%</a:t>
            </a:r>
            <a:r>
              <a:rPr lang="en-GB" sz="1600" dirty="0" err="1"/>
              <a:t>load_ext</a:t>
            </a:r>
            <a:r>
              <a:rPr lang="en-GB" sz="1600" dirty="0"/>
              <a:t> nvcc4jupyter’ instead of ‘%</a:t>
            </a:r>
            <a:r>
              <a:rPr lang="en-GB" sz="1600" dirty="0" err="1"/>
              <a:t>load_ext</a:t>
            </a:r>
            <a:r>
              <a:rPr lang="en-GB" sz="1600" dirty="0"/>
              <a:t> </a:t>
            </a:r>
            <a:r>
              <a:rPr lang="en-GB" sz="1600" dirty="0" err="1"/>
              <a:t>nvcc_plugin</a:t>
            </a:r>
            <a:r>
              <a:rPr lang="en-GB" sz="1600" dirty="0"/>
              <a:t>’</a:t>
            </a:r>
            <a:endParaRPr sz="1600" dirty="0"/>
          </a:p>
          <a:p>
            <a:pPr marL="914400" marR="0" lvl="1" indent="-330200" algn="l" rtl="0">
              <a:lnSpc>
                <a:spcPct val="115000"/>
              </a:lnSpc>
              <a:spcBef>
                <a:spcPts val="0"/>
              </a:spcBef>
              <a:spcAft>
                <a:spcPts val="0"/>
              </a:spcAft>
              <a:buSzPts val="1600"/>
              <a:buChar char="○"/>
            </a:pPr>
            <a:r>
              <a:rPr lang="en-GB" sz="1600" dirty="0"/>
              <a:t>Hint: you may need to use ‘%%</a:t>
            </a:r>
            <a:r>
              <a:rPr lang="en-GB" sz="1600" dirty="0" err="1"/>
              <a:t>cuda</a:t>
            </a:r>
            <a:r>
              <a:rPr lang="en-GB" sz="1600" dirty="0"/>
              <a:t>’ instead of ‘%%cu’</a:t>
            </a:r>
            <a:endParaRPr sz="1350" dirty="0">
              <a:solidFill>
                <a:srgbClr val="000000"/>
              </a:solidFill>
              <a:highlight>
                <a:srgbClr val="F7F7F7"/>
              </a:highlight>
              <a:latin typeface="Courier New"/>
              <a:ea typeface="Courier New"/>
              <a:cs typeface="Courier New"/>
              <a:sym typeface="Courier New"/>
            </a:endParaRPr>
          </a:p>
          <a:p>
            <a:pPr marL="0" lvl="0" indent="0" algn="l" rtl="0">
              <a:spcBef>
                <a:spcPts val="1200"/>
              </a:spcBef>
              <a:spcAft>
                <a:spcPts val="0"/>
              </a:spcAft>
              <a:buNone/>
            </a:pPr>
            <a:endParaRPr sz="1600" dirty="0"/>
          </a:p>
          <a:p>
            <a:pPr marL="0" lvl="0" indent="0" algn="l" rtl="0">
              <a:spcBef>
                <a:spcPts val="1200"/>
              </a:spcBef>
              <a:spcAft>
                <a:spcPts val="1200"/>
              </a:spcAft>
              <a:buNone/>
            </a:pP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CUDA-GDB</a:t>
            </a:r>
            <a:endParaRPr dirty="0"/>
          </a:p>
        </p:txBody>
      </p:sp>
      <p:sp>
        <p:nvSpPr>
          <p:cNvPr id="231" name="Google Shape;231;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A Command-line debugger equipped with </a:t>
            </a:r>
            <a:r>
              <a:rPr lang="en-GB" sz="1600" dirty="0" err="1"/>
              <a:t>Cuda</a:t>
            </a:r>
            <a:r>
              <a:rPr lang="en-GB" sz="1600" dirty="0"/>
              <a:t> toolkit, it includes:</a:t>
            </a:r>
            <a:endParaRPr sz="1600" dirty="0"/>
          </a:p>
          <a:p>
            <a:pPr marL="457200" lvl="0" indent="-330200" algn="l" rtl="0">
              <a:spcBef>
                <a:spcPts val="1200"/>
              </a:spcBef>
              <a:spcAft>
                <a:spcPts val="0"/>
              </a:spcAft>
              <a:buSzPts val="1600"/>
              <a:buChar char="●"/>
            </a:pPr>
            <a:r>
              <a:rPr lang="en-GB" sz="1600" dirty="0"/>
              <a:t>All the standard GDB debugging features</a:t>
            </a:r>
            <a:endParaRPr sz="1600" dirty="0"/>
          </a:p>
          <a:p>
            <a:pPr marL="457200" lvl="0" indent="-330200" algn="l" rtl="0">
              <a:spcBef>
                <a:spcPts val="0"/>
              </a:spcBef>
              <a:spcAft>
                <a:spcPts val="0"/>
              </a:spcAft>
              <a:buSzPts val="1600"/>
              <a:buChar char="●"/>
            </a:pPr>
            <a:r>
              <a:rPr lang="en-GB" sz="1600" dirty="0"/>
              <a:t>Seamless CPU and GPU debugging within a single session </a:t>
            </a:r>
            <a:endParaRPr sz="1600" dirty="0"/>
          </a:p>
          <a:p>
            <a:pPr marL="457200" lvl="0" indent="-330200" algn="l" rtl="0">
              <a:spcBef>
                <a:spcPts val="0"/>
              </a:spcBef>
              <a:spcAft>
                <a:spcPts val="0"/>
              </a:spcAft>
              <a:buSzPts val="1600"/>
              <a:buChar char="●"/>
            </a:pPr>
            <a:r>
              <a:rPr lang="en-GB" sz="1600" dirty="0"/>
              <a:t>Breakpoints and Conditional Breakpoints </a:t>
            </a:r>
            <a:endParaRPr sz="1600" dirty="0"/>
          </a:p>
          <a:p>
            <a:pPr marL="457200" lvl="0" indent="-330200" algn="l" rtl="0">
              <a:spcBef>
                <a:spcPts val="0"/>
              </a:spcBef>
              <a:spcAft>
                <a:spcPts val="0"/>
              </a:spcAft>
              <a:buSzPts val="1600"/>
              <a:buChar char="●"/>
            </a:pPr>
            <a:r>
              <a:rPr lang="en-GB" sz="1600" dirty="0"/>
              <a:t>Inspecting memory, registers, local/shared/global variables </a:t>
            </a:r>
            <a:endParaRPr sz="1600" dirty="0"/>
          </a:p>
          <a:p>
            <a:pPr marL="457200" lvl="0" indent="-330200" algn="l" rtl="0">
              <a:spcBef>
                <a:spcPts val="0"/>
              </a:spcBef>
              <a:spcAft>
                <a:spcPts val="0"/>
              </a:spcAft>
              <a:buSzPts val="1600"/>
              <a:buChar char="●"/>
            </a:pPr>
            <a:r>
              <a:rPr lang="en-GB" sz="1600" dirty="0"/>
              <a:t>Supporting multiple GPUs, multiple contexts, multiple kernels</a:t>
            </a:r>
            <a:endParaRPr sz="1600" dirty="0"/>
          </a:p>
          <a:p>
            <a:pPr marL="457200" lvl="0" indent="-330200" algn="l" rtl="0">
              <a:spcBef>
                <a:spcPts val="0"/>
              </a:spcBef>
              <a:spcAft>
                <a:spcPts val="0"/>
              </a:spcAft>
              <a:buSzPts val="1600"/>
              <a:buChar char="●"/>
            </a:pPr>
            <a:r>
              <a:rPr lang="en-GB" sz="1600" dirty="0"/>
              <a:t>Runtime Error Detection (stack overflow,...)</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CUDA-GDB (cont.)</a:t>
            </a:r>
            <a:endParaRPr/>
          </a:p>
        </p:txBody>
      </p:sp>
      <p:sp>
        <p:nvSpPr>
          <p:cNvPr id="237" name="Google Shape;237;p37"/>
          <p:cNvSpPr txBox="1">
            <a:spLocks noGrp="1"/>
          </p:cNvSpPr>
          <p:nvPr>
            <p:ph type="body" idx="1"/>
          </p:nvPr>
        </p:nvSpPr>
        <p:spPr>
          <a:xfrm>
            <a:off x="311700" y="1266325"/>
            <a:ext cx="8520600" cy="3761100"/>
          </a:xfrm>
          <a:prstGeom prst="rect">
            <a:avLst/>
          </a:prstGeom>
        </p:spPr>
        <p:txBody>
          <a:bodyPr spcFirstLastPara="1" wrap="square" lIns="91425" tIns="91425" rIns="91425" bIns="91425" anchor="t" anchorCtr="0">
            <a:normAutofit/>
          </a:bodyPr>
          <a:lstStyle/>
          <a:p>
            <a:pPr marL="457200" lvl="0" indent="-323850" algn="l" rtl="0">
              <a:lnSpc>
                <a:spcPct val="105000"/>
              </a:lnSpc>
              <a:spcBef>
                <a:spcPts val="0"/>
              </a:spcBef>
              <a:spcAft>
                <a:spcPts val="0"/>
              </a:spcAft>
              <a:buSzPts val="1500"/>
              <a:buAutoNum type="arabicPeriod"/>
            </a:pPr>
            <a:r>
              <a:rPr lang="en-GB" sz="1500" dirty="0"/>
              <a:t>Compile your file with debugging symbols flags: -g (host code) -G (device code)</a:t>
            </a:r>
            <a:br>
              <a:rPr lang="en-GB" sz="1500" dirty="0"/>
            </a:br>
            <a:r>
              <a:rPr lang="en-GB" sz="1500" dirty="0"/>
              <a:t>	$</a:t>
            </a:r>
            <a:r>
              <a:rPr lang="en-GB" sz="1500" i="1" dirty="0" err="1"/>
              <a:t>nvcc</a:t>
            </a:r>
            <a:r>
              <a:rPr lang="en-GB" sz="1500" i="1" dirty="0"/>
              <a:t> -g -G -</a:t>
            </a:r>
            <a:r>
              <a:rPr lang="en-GB" sz="1500" i="1" dirty="0" err="1"/>
              <a:t>gencode</a:t>
            </a:r>
            <a:r>
              <a:rPr lang="en-GB" sz="1500" i="1" dirty="0"/>
              <a:t> arch=compute_20,code=sm_20 mycode.cu -o </a:t>
            </a:r>
            <a:r>
              <a:rPr lang="en-GB" sz="1500" i="1" dirty="0" err="1"/>
              <a:t>myapplication</a:t>
            </a:r>
            <a:br>
              <a:rPr lang="en-GB" sz="1500" dirty="0"/>
            </a:br>
            <a:r>
              <a:rPr lang="en-GB" sz="1500" dirty="0"/>
              <a:t>Note: -</a:t>
            </a:r>
            <a:r>
              <a:rPr lang="en-GB" sz="1500" dirty="0" err="1"/>
              <a:t>gencode</a:t>
            </a:r>
            <a:r>
              <a:rPr lang="en-GB" sz="1500" dirty="0"/>
              <a:t> flag is to assign some specific architectures</a:t>
            </a:r>
            <a:endParaRPr sz="1500" dirty="0"/>
          </a:p>
          <a:p>
            <a:pPr marL="457200" lvl="0" indent="-323850" algn="l" rtl="0">
              <a:lnSpc>
                <a:spcPct val="105000"/>
              </a:lnSpc>
              <a:spcBef>
                <a:spcPts val="0"/>
              </a:spcBef>
              <a:spcAft>
                <a:spcPts val="0"/>
              </a:spcAft>
              <a:buSzPts val="1500"/>
              <a:buAutoNum type="arabicPeriod"/>
            </a:pPr>
            <a:r>
              <a:rPr lang="en-GB" sz="1500" dirty="0"/>
              <a:t>Invoke CUDA-GDB from the command line</a:t>
            </a:r>
            <a:br>
              <a:rPr lang="en-GB" sz="1500" dirty="0"/>
            </a:br>
            <a:r>
              <a:rPr lang="en-GB" sz="1500" dirty="0"/>
              <a:t>	$</a:t>
            </a:r>
            <a:r>
              <a:rPr lang="en-GB" sz="1500" i="1" dirty="0" err="1"/>
              <a:t>cuda-gdb</a:t>
            </a:r>
            <a:r>
              <a:rPr lang="en-GB" sz="1500" i="1" dirty="0"/>
              <a:t> </a:t>
            </a:r>
            <a:r>
              <a:rPr lang="en-GB" sz="1500" i="1" dirty="0" err="1"/>
              <a:t>my_application</a:t>
            </a:r>
            <a:br>
              <a:rPr lang="en-GB" sz="1500" dirty="0"/>
            </a:br>
            <a:r>
              <a:rPr lang="en-GB" sz="1500" dirty="0"/>
              <a:t>	 (</a:t>
            </a:r>
            <a:r>
              <a:rPr lang="en-GB" sz="1500" dirty="0" err="1"/>
              <a:t>cuda-gdb</a:t>
            </a:r>
            <a:r>
              <a:rPr lang="en-GB" sz="1500" dirty="0"/>
              <a:t>) _</a:t>
            </a:r>
            <a:endParaRPr sz="1500" dirty="0"/>
          </a:p>
          <a:p>
            <a:pPr marL="457200" lvl="0" indent="-323850" algn="l" rtl="0">
              <a:lnSpc>
                <a:spcPct val="105000"/>
              </a:lnSpc>
              <a:spcBef>
                <a:spcPts val="0"/>
              </a:spcBef>
              <a:spcAft>
                <a:spcPts val="0"/>
              </a:spcAft>
              <a:buSzPts val="1500"/>
              <a:buAutoNum type="arabicPeriod"/>
            </a:pPr>
            <a:r>
              <a:rPr lang="en-GB" sz="1500" dirty="0"/>
              <a:t>Launch the application</a:t>
            </a:r>
            <a:br>
              <a:rPr lang="en-GB" sz="1500" dirty="0"/>
            </a:br>
            <a:r>
              <a:rPr lang="en-GB" sz="1500" dirty="0"/>
              <a:t>	</a:t>
            </a:r>
            <a:r>
              <a:rPr lang="en-GB" sz="1500" i="1" dirty="0"/>
              <a:t>(</a:t>
            </a:r>
            <a:r>
              <a:rPr lang="en-GB" sz="1500" i="1" dirty="0" err="1"/>
              <a:t>cuda-gdb</a:t>
            </a:r>
            <a:r>
              <a:rPr lang="en-GB" sz="1500" i="1" dirty="0"/>
              <a:t>) run</a:t>
            </a:r>
            <a:endParaRPr sz="1500" i="1" dirty="0"/>
          </a:p>
          <a:p>
            <a:pPr marL="457200" lvl="0" indent="-323850" algn="l" rtl="0">
              <a:lnSpc>
                <a:spcPct val="105000"/>
              </a:lnSpc>
              <a:spcBef>
                <a:spcPts val="0"/>
              </a:spcBef>
              <a:spcAft>
                <a:spcPts val="0"/>
              </a:spcAft>
              <a:buSzPts val="1500"/>
              <a:buAutoNum type="arabicPeriod"/>
            </a:pPr>
            <a:r>
              <a:rPr lang="en-GB" sz="1500" dirty="0"/>
              <a:t>Resume the application (all threads)</a:t>
            </a:r>
            <a:br>
              <a:rPr lang="en-GB" sz="1500" dirty="0"/>
            </a:br>
            <a:r>
              <a:rPr lang="en-GB" sz="1500" dirty="0"/>
              <a:t>	</a:t>
            </a:r>
            <a:r>
              <a:rPr lang="en-GB" sz="1500" i="1" dirty="0"/>
              <a:t>(</a:t>
            </a:r>
            <a:r>
              <a:rPr lang="en-GB" sz="1500" i="1" dirty="0" err="1"/>
              <a:t>cuda-gdb</a:t>
            </a:r>
            <a:r>
              <a:rPr lang="en-GB" sz="1500" i="1" dirty="0"/>
              <a:t>) continue</a:t>
            </a:r>
            <a:endParaRPr sz="1500" i="1" dirty="0"/>
          </a:p>
          <a:p>
            <a:pPr marL="457200" lvl="0" indent="-323850" algn="l" rtl="0">
              <a:lnSpc>
                <a:spcPct val="105000"/>
              </a:lnSpc>
              <a:spcBef>
                <a:spcPts val="0"/>
              </a:spcBef>
              <a:spcAft>
                <a:spcPts val="0"/>
              </a:spcAft>
              <a:buSzPts val="1500"/>
              <a:buAutoNum type="arabicPeriod"/>
            </a:pPr>
            <a:r>
              <a:rPr lang="en-GB" sz="1500" dirty="0"/>
              <a:t>Kill the application</a:t>
            </a:r>
            <a:br>
              <a:rPr lang="en-GB" sz="1500" dirty="0"/>
            </a:br>
            <a:r>
              <a:rPr lang="en-GB" sz="1500" dirty="0"/>
              <a:t>	</a:t>
            </a:r>
            <a:r>
              <a:rPr lang="en-GB" sz="1500" i="1" dirty="0"/>
              <a:t>(</a:t>
            </a:r>
            <a:r>
              <a:rPr lang="en-GB" sz="1500" i="1" dirty="0" err="1"/>
              <a:t>cuda-gdb</a:t>
            </a:r>
            <a:r>
              <a:rPr lang="en-GB" sz="1500" i="1" dirty="0"/>
              <a:t>) kill</a:t>
            </a:r>
            <a:endParaRPr sz="1500" i="1" dirty="0"/>
          </a:p>
          <a:p>
            <a:pPr marL="457200" lvl="0" indent="-323850" algn="l" rtl="0">
              <a:lnSpc>
                <a:spcPct val="105000"/>
              </a:lnSpc>
              <a:spcBef>
                <a:spcPts val="0"/>
              </a:spcBef>
              <a:spcAft>
                <a:spcPts val="0"/>
              </a:spcAft>
              <a:buSzPts val="1500"/>
              <a:buAutoNum type="arabicPeriod"/>
            </a:pPr>
            <a:r>
              <a:rPr lang="en-GB" sz="1500" dirty="0"/>
              <a:t>Single stepping</a:t>
            </a:r>
            <a:br>
              <a:rPr lang="en-GB" sz="1500" dirty="0"/>
            </a:br>
            <a:r>
              <a:rPr lang="en-GB" sz="1500" dirty="0"/>
              <a:t>Over function calls: next			Into function calls: step</a:t>
            </a:r>
            <a:endParaRPr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CUDA-GDB (cont.)</a:t>
            </a:r>
            <a:endParaRPr/>
          </a:p>
        </p:txBody>
      </p:sp>
      <p:sp>
        <p:nvSpPr>
          <p:cNvPr id="243" name="Google Shape;243;p38"/>
          <p:cNvSpPr txBox="1">
            <a:spLocks noGrp="1"/>
          </p:cNvSpPr>
          <p:nvPr>
            <p:ph type="body" idx="1"/>
          </p:nvPr>
        </p:nvSpPr>
        <p:spPr>
          <a:xfrm>
            <a:off x="311700" y="1266325"/>
            <a:ext cx="8520600" cy="37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GB" sz="1600" b="1"/>
              <a:t>Add breakpoints</a:t>
            </a:r>
            <a:r>
              <a:rPr lang="en-GB" sz="1600"/>
              <a:t> at specific lines to help tracing the bug</a:t>
            </a:r>
            <a:endParaRPr sz="1600"/>
          </a:p>
          <a:p>
            <a:pPr marL="457200" lvl="0" indent="-323850" algn="l" rtl="0">
              <a:lnSpc>
                <a:spcPct val="105000"/>
              </a:lnSpc>
              <a:spcBef>
                <a:spcPts val="1200"/>
              </a:spcBef>
              <a:spcAft>
                <a:spcPts val="0"/>
              </a:spcAft>
              <a:buSzPts val="1500"/>
              <a:buChar char="●"/>
            </a:pPr>
            <a:r>
              <a:rPr lang="en-GB" sz="1500"/>
              <a:t>Add breakpoint at the start of a function: </a:t>
            </a:r>
            <a:r>
              <a:rPr lang="en-GB" sz="1500" i="1"/>
              <a:t>(cuda-gdb) break my_kernel</a:t>
            </a:r>
            <a:endParaRPr sz="1500" i="1"/>
          </a:p>
          <a:p>
            <a:pPr marL="457200" lvl="0" indent="-323850" algn="l" rtl="0">
              <a:lnSpc>
                <a:spcPct val="105000"/>
              </a:lnSpc>
              <a:spcBef>
                <a:spcPts val="0"/>
              </a:spcBef>
              <a:spcAft>
                <a:spcPts val="0"/>
              </a:spcAft>
              <a:buSzPts val="1500"/>
              <a:buChar char="●"/>
            </a:pPr>
            <a:r>
              <a:rPr lang="en-GB" sz="1500"/>
              <a:t>By file name and line number: </a:t>
            </a:r>
            <a:r>
              <a:rPr lang="en-GB" sz="1500" i="1"/>
              <a:t>(cuda-gdb) break mycode.cu:380</a:t>
            </a:r>
            <a:endParaRPr sz="1500" i="1"/>
          </a:p>
          <a:p>
            <a:pPr marL="457200" lvl="0" indent="-323850" algn="l" rtl="0">
              <a:lnSpc>
                <a:spcPct val="105000"/>
              </a:lnSpc>
              <a:spcBef>
                <a:spcPts val="0"/>
              </a:spcBef>
              <a:spcAft>
                <a:spcPts val="0"/>
              </a:spcAft>
              <a:buSzPts val="1500"/>
              <a:buChar char="●"/>
            </a:pPr>
            <a:r>
              <a:rPr lang="en-GB" sz="1500"/>
              <a:t>By address: </a:t>
            </a:r>
            <a:r>
              <a:rPr lang="en-GB" sz="1500" i="1"/>
              <a:t>(cuda-gdb) break *0x3e840a8</a:t>
            </a:r>
            <a:endParaRPr sz="1500"/>
          </a:p>
          <a:p>
            <a:pPr marL="457200" lvl="0" indent="-323850" algn="l" rtl="0">
              <a:lnSpc>
                <a:spcPct val="105000"/>
              </a:lnSpc>
              <a:spcBef>
                <a:spcPts val="0"/>
              </a:spcBef>
              <a:spcAft>
                <a:spcPts val="0"/>
              </a:spcAft>
              <a:buSzPts val="1500"/>
              <a:buChar char="●"/>
            </a:pPr>
            <a:r>
              <a:rPr lang="en-GB" sz="1500"/>
              <a:t>Conditional breakpoint: </a:t>
            </a:r>
            <a:r>
              <a:rPr lang="en-GB" sz="1500" i="1"/>
              <a:t>(cuda-gdb) break my_kernel if threadIdx.x == 13</a:t>
            </a:r>
            <a:endParaRPr sz="1500" i="1"/>
          </a:p>
          <a:p>
            <a:pPr marL="0" lvl="0" indent="0" algn="l" rtl="0">
              <a:lnSpc>
                <a:spcPct val="105000"/>
              </a:lnSpc>
              <a:spcBef>
                <a:spcPts val="1200"/>
              </a:spcBef>
              <a:spcAft>
                <a:spcPts val="0"/>
              </a:spcAft>
              <a:buNone/>
            </a:pPr>
            <a:r>
              <a:rPr lang="en-GB" sz="1600" b="1"/>
              <a:t>Switch Focus</a:t>
            </a:r>
            <a:r>
              <a:rPr lang="en-GB" sz="1600"/>
              <a:t> to specific block/thread to trace its local components</a:t>
            </a:r>
            <a:endParaRPr sz="1600"/>
          </a:p>
          <a:p>
            <a:pPr marL="457200" lvl="0" indent="-323850" algn="l" rtl="0">
              <a:lnSpc>
                <a:spcPct val="105000"/>
              </a:lnSpc>
              <a:spcBef>
                <a:spcPts val="1200"/>
              </a:spcBef>
              <a:spcAft>
                <a:spcPts val="0"/>
              </a:spcAft>
              <a:buSzPts val="1500"/>
              <a:buChar char="●"/>
            </a:pPr>
            <a:r>
              <a:rPr lang="en-GB" sz="1500"/>
              <a:t>Switching focus to CUDA kernel 2 block (2,0,0), thread (4,0,0)</a:t>
            </a:r>
            <a:endParaRPr sz="1500"/>
          </a:p>
          <a:p>
            <a:pPr marL="457200" lvl="0" indent="-323850" algn="l" rtl="0">
              <a:lnSpc>
                <a:spcPct val="105000"/>
              </a:lnSpc>
              <a:spcBef>
                <a:spcPts val="0"/>
              </a:spcBef>
              <a:spcAft>
                <a:spcPts val="0"/>
              </a:spcAft>
              <a:buSzPts val="1500"/>
              <a:buChar char="●"/>
            </a:pPr>
            <a:r>
              <a:rPr lang="en-GB" sz="1500" i="1"/>
              <a:t>(cuda-gdb) cuda kernel 2 block 2 thread 4</a:t>
            </a:r>
            <a:endParaRPr sz="1500" i="1"/>
          </a:p>
          <a:p>
            <a:pPr marL="457200" lvl="0" indent="-323850" algn="l" rtl="0">
              <a:lnSpc>
                <a:spcPct val="105000"/>
              </a:lnSpc>
              <a:spcBef>
                <a:spcPts val="0"/>
              </a:spcBef>
              <a:spcAft>
                <a:spcPts val="0"/>
              </a:spcAft>
              <a:buSzPts val="1500"/>
              <a:buChar char="●"/>
            </a:pPr>
            <a:r>
              <a:rPr lang="en-GB" sz="1500"/>
              <a:t>Switching focus to CUDA kernel 2 block (2,0,0), thread (5,0,0)</a:t>
            </a:r>
            <a:endParaRPr sz="1500"/>
          </a:p>
          <a:p>
            <a:pPr marL="457200" lvl="0" indent="-323850" algn="l" rtl="0">
              <a:lnSpc>
                <a:spcPct val="105000"/>
              </a:lnSpc>
              <a:spcBef>
                <a:spcPts val="0"/>
              </a:spcBef>
              <a:spcAft>
                <a:spcPts val="0"/>
              </a:spcAft>
              <a:buSzPts val="1500"/>
              <a:buChar char="●"/>
            </a:pPr>
            <a:r>
              <a:rPr lang="en-GB" sz="1500" i="1"/>
              <a:t>(cuda-gdb) cuda thread 5</a:t>
            </a:r>
            <a:r>
              <a:rPr lang="en-GB" sz="1500"/>
              <a:t> </a:t>
            </a:r>
            <a:endParaRPr sz="1500"/>
          </a:p>
          <a:p>
            <a:pPr marL="457200" lvl="0" indent="-323850" algn="l" rtl="0">
              <a:lnSpc>
                <a:spcPct val="105000"/>
              </a:lnSpc>
              <a:spcBef>
                <a:spcPts val="0"/>
              </a:spcBef>
              <a:spcAft>
                <a:spcPts val="0"/>
              </a:spcAft>
              <a:buSzPts val="1500"/>
              <a:buChar char="●"/>
            </a:pPr>
            <a:r>
              <a:rPr lang="en-GB" sz="1500"/>
              <a:t>Get the current focus: </a:t>
            </a:r>
            <a:r>
              <a:rPr lang="en-GB" sz="1500" i="1"/>
              <a:t>(cuda-gdb) cuda kernel block thread</a:t>
            </a:r>
            <a:br>
              <a:rPr lang="en-GB" sz="1500" i="1"/>
            </a:br>
            <a:r>
              <a:rPr lang="en-GB" sz="1500" i="1"/>
              <a:t>				   </a:t>
            </a:r>
            <a:r>
              <a:rPr lang="en-GB" sz="1500"/>
              <a:t>kernel 2 block (2,0,0), thread (5,0,0)</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CUDA-GDB (cont.)</a:t>
            </a:r>
            <a:endParaRPr/>
          </a:p>
        </p:txBody>
      </p:sp>
      <p:sp>
        <p:nvSpPr>
          <p:cNvPr id="249" name="Google Shape;249;p39"/>
          <p:cNvSpPr txBox="1">
            <a:spLocks noGrp="1"/>
          </p:cNvSpPr>
          <p:nvPr>
            <p:ph type="body" idx="1"/>
          </p:nvPr>
        </p:nvSpPr>
        <p:spPr>
          <a:xfrm>
            <a:off x="311700" y="1266325"/>
            <a:ext cx="8520600" cy="37611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600" b="1"/>
              <a:t>Thread Focus operations</a:t>
            </a:r>
            <a:endParaRPr sz="1600" b="1"/>
          </a:p>
          <a:p>
            <a:pPr marL="457200" lvl="0" indent="-323850" algn="l" rtl="0">
              <a:lnSpc>
                <a:spcPct val="105000"/>
              </a:lnSpc>
              <a:spcBef>
                <a:spcPts val="1200"/>
              </a:spcBef>
              <a:spcAft>
                <a:spcPts val="0"/>
              </a:spcAft>
              <a:buSzPts val="1500"/>
              <a:buChar char="●"/>
            </a:pPr>
            <a:r>
              <a:rPr lang="en-GB" sz="1500"/>
              <a:t>Obtain list of running kernels: </a:t>
            </a:r>
            <a:r>
              <a:rPr lang="en-GB" sz="1500" i="1"/>
              <a:t>(cuda-gdb) info cuda kernels</a:t>
            </a:r>
            <a:endParaRPr sz="1500" i="1"/>
          </a:p>
          <a:p>
            <a:pPr marL="457200" lvl="0" indent="-323850" algn="l" rtl="0">
              <a:lnSpc>
                <a:spcPct val="105000"/>
              </a:lnSpc>
              <a:spcBef>
                <a:spcPts val="0"/>
              </a:spcBef>
              <a:spcAft>
                <a:spcPts val="0"/>
              </a:spcAft>
              <a:buSzPts val="1500"/>
              <a:buChar char="●"/>
            </a:pPr>
            <a:r>
              <a:rPr lang="en-GB" sz="1500"/>
              <a:t>Obtain list of running threads for kernel 2: </a:t>
            </a:r>
            <a:r>
              <a:rPr lang="en-GB" sz="1500" i="1"/>
              <a:t>(cuda-gdb) info cuda threads kernel 2</a:t>
            </a:r>
            <a:endParaRPr sz="1500" i="1"/>
          </a:p>
          <a:p>
            <a:pPr marL="457200" lvl="0" indent="-323850" algn="l" rtl="0">
              <a:lnSpc>
                <a:spcPct val="105000"/>
              </a:lnSpc>
              <a:spcBef>
                <a:spcPts val="0"/>
              </a:spcBef>
              <a:spcAft>
                <a:spcPts val="0"/>
              </a:spcAft>
              <a:buSzPts val="1500"/>
              <a:buChar char="●"/>
            </a:pPr>
            <a:r>
              <a:rPr lang="en-GB" sz="1500"/>
              <a:t>Read a source variable (must be live): </a:t>
            </a:r>
            <a:r>
              <a:rPr lang="en-GB" sz="1500" i="1"/>
              <a:t>(cuda-gdb) print my_variable</a:t>
            </a:r>
            <a:endParaRPr sz="1500" i="1"/>
          </a:p>
          <a:p>
            <a:pPr marL="457200" lvl="0" indent="-323850" algn="l" rtl="0">
              <a:lnSpc>
                <a:spcPct val="105000"/>
              </a:lnSpc>
              <a:spcBef>
                <a:spcPts val="0"/>
              </a:spcBef>
              <a:spcAft>
                <a:spcPts val="0"/>
              </a:spcAft>
              <a:buSzPts val="1500"/>
              <a:buChar char="●"/>
            </a:pPr>
            <a:r>
              <a:rPr lang="en-GB" sz="1500"/>
              <a:t>Write to a source variable:  </a:t>
            </a:r>
            <a:r>
              <a:rPr lang="en-GB" sz="1500" i="1"/>
              <a:t>(cuda-gdb) print my_variable = 5</a:t>
            </a:r>
            <a:endParaRPr sz="1500" i="1"/>
          </a:p>
          <a:p>
            <a:pPr marL="457200" lvl="0" indent="-323850" algn="l" rtl="0">
              <a:lnSpc>
                <a:spcPct val="105000"/>
              </a:lnSpc>
              <a:spcBef>
                <a:spcPts val="0"/>
              </a:spcBef>
              <a:spcAft>
                <a:spcPts val="0"/>
              </a:spcAft>
              <a:buSzPts val="1500"/>
              <a:buChar char="●"/>
            </a:pPr>
            <a:r>
              <a:rPr lang="en-GB" sz="1500"/>
              <a:t>Can read/write memory as well: </a:t>
            </a:r>
            <a:r>
              <a:rPr lang="en-GB" sz="1500" i="1"/>
              <a:t>(cuda-gdb) print *my_pointer</a:t>
            </a:r>
            <a:endParaRPr sz="1500" i="1"/>
          </a:p>
          <a:p>
            <a:pPr marL="0" lvl="0" indent="0" algn="l" rtl="0">
              <a:lnSpc>
                <a:spcPct val="105000"/>
              </a:lnSpc>
              <a:spcBef>
                <a:spcPts val="1200"/>
              </a:spcBef>
              <a:spcAft>
                <a:spcPts val="1200"/>
              </a:spcAft>
              <a:buNone/>
            </a:pPr>
            <a:r>
              <a:rPr lang="en-GB" sz="1600" b="1" i="1"/>
              <a:t>Memory checking</a:t>
            </a:r>
            <a:r>
              <a:rPr lang="en-GB" sz="1600" i="1"/>
              <a:t>: </a:t>
            </a:r>
            <a:r>
              <a:rPr lang="en-GB" sz="1600"/>
              <a:t>resembles valgrind tool</a:t>
            </a:r>
            <a:br>
              <a:rPr lang="en-GB" sz="1600" i="1"/>
            </a:br>
            <a:br>
              <a:rPr lang="en-GB" sz="1600" i="1"/>
            </a:br>
            <a:r>
              <a:rPr lang="en-GB" sz="1600" i="1"/>
              <a:t>Example:</a:t>
            </a:r>
            <a:br>
              <a:rPr lang="en-GB" sz="1600" i="1"/>
            </a:br>
            <a:r>
              <a:rPr lang="en-GB" sz="1500"/>
              <a:t>(</a:t>
            </a:r>
            <a:r>
              <a:rPr lang="en-GB" sz="1500" i="1"/>
              <a:t>cuda-gdb) set cuda memcheck on</a:t>
            </a:r>
            <a:br>
              <a:rPr lang="en-GB" sz="1500" i="1"/>
            </a:br>
            <a:r>
              <a:rPr lang="en-GB" sz="1500" i="1"/>
              <a:t>(cuda-gdb) run</a:t>
            </a:r>
            <a:br>
              <a:rPr lang="en-GB" sz="1500" i="1"/>
            </a:br>
            <a:r>
              <a:rPr lang="en-GB" sz="1500" i="1"/>
              <a:t>[Launch of CUDA Kernel 0 (applyStencil1D) on Device 0] Program received signal CUDA_EXCEPTION_1, Lane Illegal Address. applyStencil1D&lt;&lt;&lt;(32768,1,1),(512,1,1)&gt;&gt;&gt; at stencil1d.cu:60</a:t>
            </a:r>
            <a:endParaRPr sz="1500"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Requirement</a:t>
            </a:r>
            <a:endParaRPr/>
          </a:p>
        </p:txBody>
      </p:sp>
      <p:sp>
        <p:nvSpPr>
          <p:cNvPr id="255" name="Google Shape;255;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GB" dirty="0"/>
              <a:t>It’s required to write a c Program that accepts a 2D array and returns the sum of the numbers formed by concatenating the elements(non negative) of each column. E.g. the given matrix returns 51362</a:t>
            </a:r>
            <a:endParaRPr dirty="0"/>
          </a:p>
          <a:p>
            <a:pPr marL="0" lvl="0" indent="0" algn="l" rtl="0">
              <a:spcBef>
                <a:spcPts val="1200"/>
              </a:spcBef>
              <a:spcAft>
                <a:spcPts val="0"/>
              </a:spcAft>
              <a:buNone/>
            </a:pPr>
            <a:r>
              <a:rPr lang="en-GB" dirty="0"/>
              <a:t>	Explanation: ‘1052 + 20104 + 30206 = 51362’</a:t>
            </a:r>
            <a:endParaRPr dirty="0"/>
          </a:p>
          <a:p>
            <a:pPr marL="0" lvl="0" indent="0" algn="l" rtl="0">
              <a:spcBef>
                <a:spcPts val="1200"/>
              </a:spcBef>
              <a:spcAft>
                <a:spcPts val="0"/>
              </a:spcAft>
              <a:buNone/>
            </a:pPr>
            <a:r>
              <a:rPr lang="en-GB" dirty="0"/>
              <a:t>	Input format: command line arguments as: </a:t>
            </a:r>
            <a:br>
              <a:rPr lang="en-GB" dirty="0"/>
            </a:br>
            <a:r>
              <a:rPr lang="en-GB" dirty="0"/>
              <a:t>        </a:t>
            </a:r>
            <a:r>
              <a:rPr lang="en-GB" dirty="0" err="1"/>
              <a:t>nrows</a:t>
            </a:r>
            <a:r>
              <a:rPr lang="en-GB" dirty="0"/>
              <a:t> </a:t>
            </a:r>
            <a:r>
              <a:rPr lang="en-GB" dirty="0" err="1"/>
              <a:t>ncols</a:t>
            </a:r>
            <a:r>
              <a:rPr lang="en-GB" dirty="0"/>
              <a:t> </a:t>
            </a:r>
            <a:r>
              <a:rPr lang="en-GB" dirty="0" err="1"/>
              <a:t>nrows</a:t>
            </a:r>
            <a:r>
              <a:rPr lang="en-GB" dirty="0"/>
              <a:t>*</a:t>
            </a:r>
            <a:r>
              <a:rPr lang="en-GB" dirty="0" err="1"/>
              <a:t>ncols</a:t>
            </a:r>
            <a:r>
              <a:rPr lang="en-GB" dirty="0"/>
              <a:t> numbers</a:t>
            </a:r>
            <a:br>
              <a:rPr lang="en-GB" dirty="0"/>
            </a:br>
            <a:r>
              <a:rPr lang="en-GB" dirty="0"/>
              <a:t>	For this matrix: 3 3 10 20 30 5 10 20 2 4 6</a:t>
            </a:r>
            <a:endParaRPr dirty="0"/>
          </a:p>
          <a:p>
            <a:pPr marL="0" lvl="0" indent="0" algn="l" rtl="0">
              <a:spcBef>
                <a:spcPts val="1200"/>
              </a:spcBef>
              <a:spcAft>
                <a:spcPts val="1200"/>
              </a:spcAft>
              <a:buNone/>
            </a:pPr>
            <a:r>
              <a:rPr lang="en-GB" dirty="0"/>
              <a:t>	The program should print 51362, nothing more. It must be compiled</a:t>
            </a:r>
            <a:br>
              <a:rPr lang="en-GB" dirty="0"/>
            </a:br>
            <a:r>
              <a:rPr lang="en-GB" dirty="0"/>
              <a:t>	through </a:t>
            </a:r>
            <a:r>
              <a:rPr lang="en-GB" dirty="0" err="1"/>
              <a:t>nvcc</a:t>
            </a:r>
            <a:r>
              <a:rPr lang="en-GB" dirty="0"/>
              <a:t> successfully. You may try to use the debugger.</a:t>
            </a:r>
            <a:endParaRPr dirty="0"/>
          </a:p>
        </p:txBody>
      </p:sp>
      <p:pic>
        <p:nvPicPr>
          <p:cNvPr id="256" name="Google Shape;256;p40"/>
          <p:cNvPicPr preferRelativeResize="0"/>
          <p:nvPr/>
        </p:nvPicPr>
        <p:blipFill>
          <a:blip r:embed="rId3">
            <a:alphaModFix/>
          </a:blip>
          <a:stretch>
            <a:fillRect/>
          </a:stretch>
        </p:blipFill>
        <p:spPr>
          <a:xfrm>
            <a:off x="6257425" y="2145400"/>
            <a:ext cx="2133600" cy="154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Resources</a:t>
            </a:r>
            <a:endParaRPr/>
          </a:p>
        </p:txBody>
      </p:sp>
      <p:sp>
        <p:nvSpPr>
          <p:cNvPr id="262" name="Google Shape;262;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u="sng" dirty="0">
                <a:solidFill>
                  <a:schemeClr val="hlink"/>
                </a:solidFill>
                <a:hlinkClick r:id="rId3"/>
              </a:rPr>
              <a:t>https://www.scaler.com/topics/c/</a:t>
            </a:r>
            <a:endParaRPr dirty="0"/>
          </a:p>
          <a:p>
            <a:pPr marL="457200" lvl="0" indent="-342900" algn="l" rtl="0">
              <a:spcBef>
                <a:spcPts val="0"/>
              </a:spcBef>
              <a:spcAft>
                <a:spcPts val="0"/>
              </a:spcAft>
              <a:buSzPts val="1800"/>
              <a:buChar char="●"/>
            </a:pPr>
            <a:r>
              <a:rPr lang="en-GB" u="sng" dirty="0">
                <a:solidFill>
                  <a:schemeClr val="hlink"/>
                </a:solidFill>
                <a:hlinkClick r:id="rId4"/>
              </a:rPr>
              <a:t>https://developer.download.nvidia.com/GTC/PDF/1062_Satoor.pdf</a:t>
            </a:r>
            <a:endParaRPr dirty="0"/>
          </a:p>
          <a:p>
            <a:pPr marL="457200" lvl="0" indent="-342900" algn="l" rtl="0">
              <a:spcBef>
                <a:spcPts val="0"/>
              </a:spcBef>
              <a:spcAft>
                <a:spcPts val="0"/>
              </a:spcAft>
              <a:buSzPts val="1800"/>
              <a:buChar char="●"/>
            </a:pPr>
            <a:r>
              <a:rPr lang="en-GB" u="sng" dirty="0">
                <a:solidFill>
                  <a:schemeClr val="hlink"/>
                </a:solidFill>
                <a:hlinkClick r:id="rId5"/>
              </a:rPr>
              <a:t>https://colab.research.google.com/drive/1GJOfTp56OeQRdE4u2_S7pUNRcJb4ik9X?usp=sharing#scrollTo=5ou-b1S9TYBp</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 Refresher</a:t>
            </a:r>
            <a:endParaRPr/>
          </a:p>
        </p:txBody>
      </p:sp>
      <p:sp>
        <p:nvSpPr>
          <p:cNvPr id="79" name="Google Shape;79;p15"/>
          <p:cNvSpPr txBox="1">
            <a:spLocks noGrp="1"/>
          </p:cNvSpPr>
          <p:nvPr>
            <p:ph type="body" idx="1"/>
          </p:nvPr>
        </p:nvSpPr>
        <p:spPr>
          <a:xfrm>
            <a:off x="311700" y="1266325"/>
            <a:ext cx="69240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As we are going to heavily use C programming throughout the course labs, it’s recommended we get a quick refresher on C basics (data types, variables, arrays, conditional statements, loops, functions, static keyword, … etc)</a:t>
            </a:r>
            <a:endParaRPr sz="1600" dirty="0"/>
          </a:p>
          <a:p>
            <a:pPr marL="0" lvl="0" indent="0" algn="l" rtl="0">
              <a:spcBef>
                <a:spcPts val="1200"/>
              </a:spcBef>
              <a:spcAft>
                <a:spcPts val="0"/>
              </a:spcAft>
              <a:buNone/>
            </a:pPr>
            <a:r>
              <a:rPr lang="en-GB" b="1" dirty="0">
                <a:highlight>
                  <a:srgbClr val="FF0000"/>
                </a:highlight>
              </a:rPr>
              <a:t>Recommended Resources:</a:t>
            </a:r>
            <a:endParaRPr b="1" dirty="0">
              <a:highlight>
                <a:srgbClr val="FF0000"/>
              </a:highlight>
            </a:endParaRPr>
          </a:p>
          <a:p>
            <a:pPr marL="457200" lvl="0" indent="-323850" algn="l" rtl="0">
              <a:spcBef>
                <a:spcPts val="1200"/>
              </a:spcBef>
              <a:spcAft>
                <a:spcPts val="0"/>
              </a:spcAft>
              <a:buSzPts val="1500"/>
              <a:buChar char="-"/>
            </a:pPr>
            <a:r>
              <a:rPr lang="en-GB" sz="1500" u="sng" dirty="0">
                <a:solidFill>
                  <a:schemeClr val="hlink"/>
                </a:solidFill>
                <a:hlinkClick r:id="rId3"/>
              </a:rPr>
              <a:t>https://www.learn-c.org/</a:t>
            </a:r>
            <a:endParaRPr sz="1500" dirty="0"/>
          </a:p>
          <a:p>
            <a:pPr marL="457200" lvl="0" indent="-323850" algn="l" rtl="0">
              <a:spcBef>
                <a:spcPts val="0"/>
              </a:spcBef>
              <a:spcAft>
                <a:spcPts val="0"/>
              </a:spcAft>
              <a:buSzPts val="1500"/>
              <a:buChar char="-"/>
            </a:pPr>
            <a:r>
              <a:rPr lang="en-GB" sz="1500" u="sng" dirty="0">
                <a:solidFill>
                  <a:schemeClr val="hlink"/>
                </a:solidFill>
                <a:hlinkClick r:id="rId4"/>
              </a:rPr>
              <a:t>https://www.tutorialspoint.com/cprogramming/c_quick_guide.htm</a:t>
            </a:r>
            <a:endParaRPr sz="1500" dirty="0"/>
          </a:p>
          <a:p>
            <a:pPr marL="457200" lvl="0" indent="-323850" algn="l" rtl="0">
              <a:spcBef>
                <a:spcPts val="0"/>
              </a:spcBef>
              <a:spcAft>
                <a:spcPts val="0"/>
              </a:spcAft>
              <a:buSzPts val="1500"/>
              <a:buChar char="-"/>
            </a:pPr>
            <a:r>
              <a:rPr lang="en-GB" sz="1500" u="sng" dirty="0">
                <a:solidFill>
                  <a:schemeClr val="hlink"/>
                </a:solidFill>
                <a:hlinkClick r:id="rId5"/>
              </a:rPr>
              <a:t>https://www.geeksforgeeks.org/c-cheatsheet/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Selected Topics: Pointers</a:t>
            </a:r>
            <a:endParaRPr/>
          </a:p>
        </p:txBody>
      </p:sp>
      <p:sp>
        <p:nvSpPr>
          <p:cNvPr id="85" name="Google Shape;85;p16"/>
          <p:cNvSpPr txBox="1">
            <a:spLocks noGrp="1"/>
          </p:cNvSpPr>
          <p:nvPr>
            <p:ph type="body" idx="1"/>
          </p:nvPr>
        </p:nvSpPr>
        <p:spPr>
          <a:xfrm>
            <a:off x="311700" y="1266325"/>
            <a:ext cx="81300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solidFill>
                  <a:srgbClr val="61738E"/>
                </a:solidFill>
                <a:highlight>
                  <a:srgbClr val="FAFBFC"/>
                </a:highlight>
                <a:latin typeface="Arial"/>
                <a:ea typeface="Arial"/>
                <a:cs typeface="Arial"/>
                <a:sym typeface="Arial"/>
              </a:rPr>
              <a:t>A pointer in C is a variable like any other one, but holds the address of some other variable. We use them when we want to allocate some memory on the heap which is also known as dynamic memory allocation.</a:t>
            </a: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pic>
        <p:nvPicPr>
          <p:cNvPr id="86" name="Google Shape;86;p16"/>
          <p:cNvPicPr preferRelativeResize="0"/>
          <p:nvPr/>
        </p:nvPicPr>
        <p:blipFill>
          <a:blip r:embed="rId3">
            <a:alphaModFix/>
          </a:blip>
          <a:stretch>
            <a:fillRect/>
          </a:stretch>
        </p:blipFill>
        <p:spPr>
          <a:xfrm>
            <a:off x="865975" y="2389975"/>
            <a:ext cx="4190350" cy="2085150"/>
          </a:xfrm>
          <a:prstGeom prst="rect">
            <a:avLst/>
          </a:prstGeom>
          <a:noFill/>
          <a:ln>
            <a:noFill/>
          </a:ln>
        </p:spPr>
      </p:pic>
      <p:pic>
        <p:nvPicPr>
          <p:cNvPr id="87" name="Google Shape;87;p16"/>
          <p:cNvPicPr preferRelativeResize="0"/>
          <p:nvPr/>
        </p:nvPicPr>
        <p:blipFill>
          <a:blip r:embed="rId4">
            <a:alphaModFix/>
          </a:blip>
          <a:stretch>
            <a:fillRect/>
          </a:stretch>
        </p:blipFill>
        <p:spPr>
          <a:xfrm>
            <a:off x="5230675" y="2389975"/>
            <a:ext cx="3601625" cy="193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Pointers (cont.)</a:t>
            </a:r>
            <a:endParaRPr/>
          </a:p>
        </p:txBody>
      </p:sp>
      <p:sp>
        <p:nvSpPr>
          <p:cNvPr id="93" name="Google Shape;93;p17"/>
          <p:cNvSpPr txBox="1">
            <a:spLocks noGrp="1"/>
          </p:cNvSpPr>
          <p:nvPr>
            <p:ph type="body" idx="1"/>
          </p:nvPr>
        </p:nvSpPr>
        <p:spPr>
          <a:xfrm>
            <a:off x="311700" y="1266325"/>
            <a:ext cx="81300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solidFill>
                  <a:srgbClr val="61738E"/>
                </a:solidFill>
                <a:highlight>
                  <a:srgbClr val="FAFBFC"/>
                </a:highlight>
                <a:latin typeface="Arial"/>
                <a:ea typeface="Arial"/>
                <a:cs typeface="Arial"/>
                <a:sym typeface="Arial"/>
              </a:rPr>
              <a:t>General pointer declaration syntax: datatype *pointer_variableName;</a:t>
            </a:r>
            <a:endParaRPr sz="1600">
              <a:solidFill>
                <a:srgbClr val="61738E"/>
              </a:solidFill>
              <a:highlight>
                <a:srgbClr val="FAFBFC"/>
              </a:highlight>
              <a:latin typeface="Arial"/>
              <a:ea typeface="Arial"/>
              <a:cs typeface="Arial"/>
              <a:sym typeface="Arial"/>
            </a:endParaRPr>
          </a:p>
          <a:p>
            <a:pPr marL="914400" lvl="1" indent="-330200" algn="l" rtl="0">
              <a:spcBef>
                <a:spcPts val="0"/>
              </a:spcBef>
              <a:spcAft>
                <a:spcPts val="0"/>
              </a:spcAft>
              <a:buClr>
                <a:srgbClr val="61738E"/>
              </a:buClr>
              <a:buSzPts val="1600"/>
              <a:buFont typeface="Arial"/>
              <a:buChar char="○"/>
            </a:pPr>
            <a:r>
              <a:rPr lang="en-GB" sz="1350">
                <a:solidFill>
                  <a:srgbClr val="61738E"/>
                </a:solidFill>
                <a:highlight>
                  <a:srgbClr val="FAFBFC"/>
                </a:highlight>
                <a:latin typeface="Arial"/>
                <a:ea typeface="Arial"/>
                <a:cs typeface="Arial"/>
                <a:sym typeface="Arial"/>
              </a:rPr>
              <a:t>you must make sure that the data type you're using is a valid C data type and that the pointer and the variable to which the pointer variable points have the same data type</a:t>
            </a:r>
            <a:endParaRPr sz="135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Char char="●"/>
            </a:pPr>
            <a:r>
              <a:rPr lang="en-GB" sz="1600">
                <a:solidFill>
                  <a:srgbClr val="61738E"/>
                </a:solidFill>
                <a:highlight>
                  <a:srgbClr val="FAFBFC"/>
                </a:highlight>
                <a:latin typeface="Arial"/>
                <a:ea typeface="Arial"/>
                <a:cs typeface="Arial"/>
                <a:sym typeface="Arial"/>
              </a:rPr>
              <a:t>Pointer Initialization can be done through either of 2 methods:</a:t>
            </a:r>
            <a:endParaRPr sz="1600">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pic>
        <p:nvPicPr>
          <p:cNvPr id="94" name="Google Shape;94;p17"/>
          <p:cNvPicPr preferRelativeResize="0"/>
          <p:nvPr/>
        </p:nvPicPr>
        <p:blipFill>
          <a:blip r:embed="rId3">
            <a:alphaModFix/>
          </a:blip>
          <a:stretch>
            <a:fillRect/>
          </a:stretch>
        </p:blipFill>
        <p:spPr>
          <a:xfrm>
            <a:off x="957075" y="2571750"/>
            <a:ext cx="2820000" cy="784600"/>
          </a:xfrm>
          <a:prstGeom prst="rect">
            <a:avLst/>
          </a:prstGeom>
          <a:noFill/>
          <a:ln>
            <a:noFill/>
          </a:ln>
        </p:spPr>
      </p:pic>
      <p:pic>
        <p:nvPicPr>
          <p:cNvPr id="95" name="Google Shape;95;p17"/>
          <p:cNvPicPr preferRelativeResize="0"/>
          <p:nvPr/>
        </p:nvPicPr>
        <p:blipFill>
          <a:blip r:embed="rId4">
            <a:alphaModFix/>
          </a:blip>
          <a:stretch>
            <a:fillRect/>
          </a:stretch>
        </p:blipFill>
        <p:spPr>
          <a:xfrm>
            <a:off x="4784425" y="2484575"/>
            <a:ext cx="3335900" cy="2405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Different types of pointers</a:t>
            </a:r>
            <a:endParaRPr/>
          </a:p>
        </p:txBody>
      </p:sp>
      <p:sp>
        <p:nvSpPr>
          <p:cNvPr id="101" name="Google Shape;101;p18"/>
          <p:cNvSpPr txBox="1">
            <a:spLocks noGrp="1"/>
          </p:cNvSpPr>
          <p:nvPr>
            <p:ph type="body" idx="1"/>
          </p:nvPr>
        </p:nvSpPr>
        <p:spPr>
          <a:xfrm>
            <a:off x="311700" y="1266325"/>
            <a:ext cx="8391600" cy="330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Null Pointer: </a:t>
            </a:r>
            <a:r>
              <a:rPr lang="en-GB" sz="1600" dirty="0">
                <a:solidFill>
                  <a:srgbClr val="61738E"/>
                </a:solidFill>
                <a:highlight>
                  <a:srgbClr val="FAFBFC"/>
                </a:highlight>
                <a:latin typeface="Arial"/>
                <a:ea typeface="Arial"/>
                <a:cs typeface="Arial"/>
                <a:sym typeface="Arial"/>
              </a:rPr>
              <a:t>A type of pointers created by assigning a null value to the pointer. It can be of any data type</a:t>
            </a:r>
            <a:r>
              <a:rPr lang="en-GB" sz="1600" dirty="0">
                <a:solidFill>
                  <a:srgbClr val="61738E"/>
                </a:solidFill>
                <a:highlight>
                  <a:srgbClr val="FFFF00"/>
                </a:highlight>
                <a:latin typeface="Arial"/>
                <a:ea typeface="Arial"/>
                <a:cs typeface="Arial"/>
                <a:sym typeface="Arial"/>
              </a:rPr>
              <a:t>. It has a value of 0 in it. </a:t>
            </a:r>
            <a:r>
              <a:rPr lang="en-GB" sz="1600" dirty="0">
                <a:solidFill>
                  <a:srgbClr val="61738E"/>
                </a:solidFill>
                <a:highlight>
                  <a:srgbClr val="FAFBFC"/>
                </a:highlight>
                <a:latin typeface="Arial"/>
                <a:ea typeface="Arial"/>
                <a:cs typeface="Arial"/>
                <a:sym typeface="Arial"/>
              </a:rPr>
              <a:t>The operating system reserves memory at address 0; most of them do not allow programs to access memory at that address (null pointer exception).</a:t>
            </a:r>
            <a:br>
              <a:rPr lang="en-GB" sz="1600" dirty="0">
                <a:solidFill>
                  <a:srgbClr val="61738E"/>
                </a:solidFill>
                <a:highlight>
                  <a:srgbClr val="FAFBFC"/>
                </a:highlight>
                <a:latin typeface="Arial"/>
                <a:ea typeface="Arial"/>
                <a:cs typeface="Arial"/>
                <a:sym typeface="Arial"/>
              </a:rPr>
            </a:b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Void Pointer: </a:t>
            </a:r>
            <a:r>
              <a:rPr lang="en-GB" sz="1600" dirty="0">
                <a:solidFill>
                  <a:srgbClr val="61738E"/>
                </a:solidFill>
                <a:highlight>
                  <a:srgbClr val="FAFBFC"/>
                </a:highlight>
                <a:latin typeface="Arial"/>
                <a:ea typeface="Arial"/>
                <a:cs typeface="Arial"/>
                <a:sym typeface="Arial"/>
              </a:rPr>
              <a:t>A generic pointer that isn't associated with any data type. It can be </a:t>
            </a:r>
            <a:r>
              <a:rPr lang="en-GB" sz="1600" dirty="0">
                <a:solidFill>
                  <a:srgbClr val="61738E"/>
                </a:solidFill>
                <a:highlight>
                  <a:srgbClr val="FFFF00"/>
                </a:highlight>
                <a:latin typeface="Arial"/>
                <a:ea typeface="Arial"/>
                <a:cs typeface="Arial"/>
                <a:sym typeface="Arial"/>
              </a:rPr>
              <a:t>typecasted to any type</a:t>
            </a:r>
            <a:r>
              <a:rPr lang="en-GB" sz="1600" dirty="0">
                <a:solidFill>
                  <a:srgbClr val="61738E"/>
                </a:solidFill>
                <a:highlight>
                  <a:srgbClr val="FAFBFC"/>
                </a:highlight>
                <a:latin typeface="Arial"/>
                <a:ea typeface="Arial"/>
                <a:cs typeface="Arial"/>
                <a:sym typeface="Arial"/>
              </a:rPr>
              <a:t>.</a:t>
            </a:r>
            <a:br>
              <a:rPr lang="en-GB" sz="1600" dirty="0">
                <a:solidFill>
                  <a:srgbClr val="61738E"/>
                </a:solidFill>
                <a:highlight>
                  <a:srgbClr val="FAFBFC"/>
                </a:highlight>
                <a:latin typeface="Arial"/>
                <a:ea typeface="Arial"/>
                <a:cs typeface="Arial"/>
                <a:sym typeface="Arial"/>
              </a:rPr>
            </a:br>
            <a:endParaRPr sz="1600" dirty="0">
              <a:solidFill>
                <a:srgbClr val="61738E"/>
              </a:solidFill>
              <a:highlight>
                <a:srgbClr val="FAFBFC"/>
              </a:highlight>
              <a:latin typeface="Arial"/>
              <a:ea typeface="Arial"/>
              <a:cs typeface="Arial"/>
              <a:sym typeface="Arial"/>
            </a:endParaRPr>
          </a:p>
          <a:p>
            <a:pPr marL="457200" lvl="0" indent="-330200" algn="l" rtl="0">
              <a:spcBef>
                <a:spcPts val="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Wild Pointer</a:t>
            </a:r>
            <a:r>
              <a:rPr lang="en-GB" sz="1600" dirty="0">
                <a:solidFill>
                  <a:srgbClr val="61738E"/>
                </a:solidFill>
                <a:highlight>
                  <a:srgbClr val="FFFF00"/>
                </a:highlight>
                <a:latin typeface="Arial"/>
                <a:ea typeface="Arial"/>
                <a:cs typeface="Arial"/>
                <a:sym typeface="Arial"/>
              </a:rPr>
              <a:t>: A pointer that isn't initialized to anything. </a:t>
            </a:r>
            <a:r>
              <a:rPr lang="en-GB" sz="1600" dirty="0">
                <a:solidFill>
                  <a:srgbClr val="61738E"/>
                </a:solidFill>
                <a:highlight>
                  <a:srgbClr val="FAFBFC"/>
                </a:highlight>
                <a:latin typeface="Arial"/>
                <a:ea typeface="Arial"/>
                <a:cs typeface="Arial"/>
                <a:sym typeface="Arial"/>
              </a:rPr>
              <a:t>Dereferencing such a pointer has undefined </a:t>
            </a:r>
            <a:r>
              <a:rPr lang="en-GB" sz="1600" dirty="0" err="1">
                <a:solidFill>
                  <a:srgbClr val="61738E"/>
                </a:solidFill>
                <a:highlight>
                  <a:srgbClr val="FAFBFC"/>
                </a:highlight>
                <a:latin typeface="Arial"/>
                <a:ea typeface="Arial"/>
                <a:cs typeface="Arial"/>
                <a:sym typeface="Arial"/>
              </a:rPr>
              <a:t>behavior</a:t>
            </a:r>
            <a:r>
              <a:rPr lang="en-GB" sz="1600" dirty="0">
                <a:solidFill>
                  <a:srgbClr val="61738E"/>
                </a:solidFill>
                <a:highlight>
                  <a:srgbClr val="FAFBFC"/>
                </a:highlight>
                <a:latin typeface="Arial"/>
                <a:ea typeface="Arial"/>
                <a:cs typeface="Arial"/>
                <a:sym typeface="Arial"/>
              </a:rPr>
              <a:t> that may crash the program or give a garbage value.</a:t>
            </a:r>
            <a:endParaRPr sz="1600" dirty="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dirty="0">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dirty="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dirty="0">
              <a:solidFill>
                <a:srgbClr val="61738E"/>
              </a:solidFill>
              <a:highlight>
                <a:srgbClr val="FAFBFC"/>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Different types of pointers (cont.)</a:t>
            </a:r>
            <a:endParaRPr/>
          </a:p>
        </p:txBody>
      </p:sp>
      <p:sp>
        <p:nvSpPr>
          <p:cNvPr id="107" name="Google Shape;107;p19"/>
          <p:cNvSpPr txBox="1">
            <a:spLocks noGrp="1"/>
          </p:cNvSpPr>
          <p:nvPr>
            <p:ph type="body" idx="1"/>
          </p:nvPr>
        </p:nvSpPr>
        <p:spPr>
          <a:xfrm>
            <a:off x="311700" y="1266325"/>
            <a:ext cx="8391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031600" y="1152425"/>
            <a:ext cx="6974251" cy="36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Different types of pointers (cont.)</a:t>
            </a:r>
            <a:endParaRPr/>
          </a:p>
        </p:txBody>
      </p:sp>
      <p:sp>
        <p:nvSpPr>
          <p:cNvPr id="114" name="Google Shape;114;p20"/>
          <p:cNvSpPr txBox="1">
            <a:spLocks noGrp="1"/>
          </p:cNvSpPr>
          <p:nvPr>
            <p:ph type="body" idx="1"/>
          </p:nvPr>
        </p:nvSpPr>
        <p:spPr>
          <a:xfrm>
            <a:off x="311700" y="1266325"/>
            <a:ext cx="5776200" cy="330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61738E"/>
              </a:buClr>
              <a:buSzPts val="1600"/>
              <a:buFont typeface="Arial"/>
              <a:buChar char="●"/>
            </a:pPr>
            <a:r>
              <a:rPr lang="en-GB" sz="1600" b="1" dirty="0">
                <a:solidFill>
                  <a:srgbClr val="61738E"/>
                </a:solidFill>
                <a:highlight>
                  <a:srgbClr val="FAFBFC"/>
                </a:highlight>
                <a:latin typeface="Arial"/>
                <a:ea typeface="Arial"/>
                <a:cs typeface="Arial"/>
                <a:sym typeface="Arial"/>
              </a:rPr>
              <a:t>Dangling Pointer</a:t>
            </a:r>
            <a:r>
              <a:rPr lang="en-GB" sz="1600" dirty="0">
                <a:solidFill>
                  <a:srgbClr val="61738E"/>
                </a:solidFill>
                <a:highlight>
                  <a:srgbClr val="FAFBFC"/>
                </a:highlight>
                <a:latin typeface="Arial"/>
                <a:ea typeface="Arial"/>
                <a:cs typeface="Arial"/>
                <a:sym typeface="Arial"/>
              </a:rPr>
              <a:t>: A pointer </a:t>
            </a:r>
            <a:r>
              <a:rPr lang="en-GB" sz="1600" dirty="0">
                <a:solidFill>
                  <a:srgbClr val="61738E"/>
                </a:solidFill>
                <a:highlight>
                  <a:srgbClr val="FFFF00"/>
                </a:highlight>
                <a:latin typeface="Arial"/>
                <a:ea typeface="Arial"/>
                <a:cs typeface="Arial"/>
                <a:sym typeface="Arial"/>
              </a:rPr>
              <a:t>that points to a deallocated memory block</a:t>
            </a:r>
            <a:r>
              <a:rPr lang="en-GB" sz="1600" dirty="0">
                <a:solidFill>
                  <a:srgbClr val="61738E"/>
                </a:solidFill>
                <a:highlight>
                  <a:srgbClr val="FAFBFC"/>
                </a:highlight>
                <a:latin typeface="Arial"/>
                <a:ea typeface="Arial"/>
                <a:cs typeface="Arial"/>
                <a:sym typeface="Arial"/>
              </a:rPr>
              <a:t>, results in the dangling pointer problem, caused by 3 typical cases:</a:t>
            </a:r>
            <a:endParaRPr sz="1600" dirty="0">
              <a:solidFill>
                <a:srgbClr val="61738E"/>
              </a:solidFill>
              <a:highlight>
                <a:srgbClr val="FAFBFC"/>
              </a:highlight>
              <a:latin typeface="Arial"/>
              <a:ea typeface="Arial"/>
              <a:cs typeface="Arial"/>
              <a:sym typeface="Arial"/>
            </a:endParaRPr>
          </a:p>
          <a:p>
            <a:pPr marL="1371600" lvl="1" indent="-330200" algn="l" rtl="0">
              <a:spcBef>
                <a:spcPts val="0"/>
              </a:spcBef>
              <a:spcAft>
                <a:spcPts val="0"/>
              </a:spcAft>
              <a:buClr>
                <a:srgbClr val="61738E"/>
              </a:buClr>
              <a:buSzPts val="1600"/>
              <a:buFont typeface="Arial"/>
              <a:buChar char="○"/>
            </a:pPr>
            <a:r>
              <a:rPr lang="en-GB" sz="1600" dirty="0">
                <a:solidFill>
                  <a:srgbClr val="61738E"/>
                </a:solidFill>
                <a:highlight>
                  <a:srgbClr val="FAFBFC"/>
                </a:highlight>
                <a:latin typeface="Arial"/>
                <a:ea typeface="Arial"/>
                <a:cs typeface="Arial"/>
                <a:sym typeface="Arial"/>
              </a:rPr>
              <a:t>Deallocation of memory</a:t>
            </a:r>
            <a:endParaRPr sz="1600" dirty="0">
              <a:solidFill>
                <a:srgbClr val="61738E"/>
              </a:solidFill>
              <a:highlight>
                <a:srgbClr val="FAFBFC"/>
              </a:highlight>
              <a:latin typeface="Arial"/>
              <a:ea typeface="Arial"/>
              <a:cs typeface="Arial"/>
              <a:sym typeface="Arial"/>
            </a:endParaRPr>
          </a:p>
          <a:p>
            <a:pPr marL="1371600" lvl="1" indent="-330200" algn="l" rtl="0">
              <a:spcBef>
                <a:spcPts val="0"/>
              </a:spcBef>
              <a:spcAft>
                <a:spcPts val="0"/>
              </a:spcAft>
              <a:buClr>
                <a:srgbClr val="61738E"/>
              </a:buClr>
              <a:buSzPts val="1600"/>
              <a:buFont typeface="Arial"/>
              <a:buChar char="○"/>
            </a:pPr>
            <a:r>
              <a:rPr lang="en-GB" sz="1600" dirty="0">
                <a:solidFill>
                  <a:srgbClr val="61738E"/>
                </a:solidFill>
                <a:highlight>
                  <a:srgbClr val="FAFBFC"/>
                </a:highlight>
                <a:latin typeface="Arial"/>
                <a:ea typeface="Arial"/>
                <a:cs typeface="Arial"/>
                <a:sym typeface="Arial"/>
              </a:rPr>
              <a:t>Function Call</a:t>
            </a:r>
            <a:endParaRPr sz="1600" dirty="0">
              <a:solidFill>
                <a:srgbClr val="61738E"/>
              </a:solidFill>
              <a:highlight>
                <a:srgbClr val="FAFBFC"/>
              </a:highlight>
              <a:latin typeface="Arial"/>
              <a:ea typeface="Arial"/>
              <a:cs typeface="Arial"/>
              <a:sym typeface="Arial"/>
            </a:endParaRPr>
          </a:p>
          <a:p>
            <a:pPr marL="1371600" lvl="1" indent="-330200" algn="l" rtl="0">
              <a:spcBef>
                <a:spcPts val="0"/>
              </a:spcBef>
              <a:spcAft>
                <a:spcPts val="0"/>
              </a:spcAft>
              <a:buClr>
                <a:srgbClr val="61738E"/>
              </a:buClr>
              <a:buSzPts val="1600"/>
              <a:buFont typeface="Arial"/>
              <a:buChar char="○"/>
            </a:pPr>
            <a:r>
              <a:rPr lang="en-GB" sz="1600" dirty="0">
                <a:solidFill>
                  <a:srgbClr val="61738E"/>
                </a:solidFill>
                <a:highlight>
                  <a:srgbClr val="FAFBFC"/>
                </a:highlight>
                <a:latin typeface="Arial"/>
                <a:ea typeface="Arial"/>
                <a:cs typeface="Arial"/>
                <a:sym typeface="Arial"/>
              </a:rPr>
              <a:t>Variable goes out of scope</a:t>
            </a:r>
            <a:endParaRPr sz="1600" dirty="0">
              <a:solidFill>
                <a:srgbClr val="61738E"/>
              </a:solidFill>
              <a:highlight>
                <a:srgbClr val="FAFBFC"/>
              </a:highlight>
              <a:latin typeface="Arial"/>
              <a:ea typeface="Arial"/>
              <a:cs typeface="Arial"/>
              <a:sym typeface="Arial"/>
            </a:endParaRPr>
          </a:p>
          <a:p>
            <a:pPr marL="0" lvl="0" indent="0" algn="l" rtl="0">
              <a:spcBef>
                <a:spcPts val="1000"/>
              </a:spcBef>
              <a:spcAft>
                <a:spcPts val="0"/>
              </a:spcAft>
              <a:buNone/>
            </a:pPr>
            <a:endParaRPr sz="1600" dirty="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dirty="0">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dirty="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dirty="0">
              <a:solidFill>
                <a:srgbClr val="61738E"/>
              </a:solidFill>
              <a:highlight>
                <a:srgbClr val="FAFBFC"/>
              </a:highlight>
              <a:latin typeface="Arial"/>
              <a:ea typeface="Arial"/>
              <a:cs typeface="Arial"/>
              <a:sym typeface="Arial"/>
            </a:endParaRPr>
          </a:p>
        </p:txBody>
      </p:sp>
      <p:pic>
        <p:nvPicPr>
          <p:cNvPr id="115" name="Google Shape;115;p20"/>
          <p:cNvPicPr preferRelativeResize="0"/>
          <p:nvPr/>
        </p:nvPicPr>
        <p:blipFill>
          <a:blip r:embed="rId3">
            <a:alphaModFix/>
          </a:blip>
          <a:stretch>
            <a:fillRect/>
          </a:stretch>
        </p:blipFill>
        <p:spPr>
          <a:xfrm>
            <a:off x="6624075" y="670600"/>
            <a:ext cx="1946700" cy="2496875"/>
          </a:xfrm>
          <a:prstGeom prst="rect">
            <a:avLst/>
          </a:prstGeom>
          <a:noFill/>
          <a:ln>
            <a:noFill/>
          </a:ln>
        </p:spPr>
      </p:pic>
      <p:pic>
        <p:nvPicPr>
          <p:cNvPr id="116" name="Google Shape;116;p20"/>
          <p:cNvPicPr preferRelativeResize="0"/>
          <p:nvPr/>
        </p:nvPicPr>
        <p:blipFill>
          <a:blip r:embed="rId4">
            <a:alphaModFix/>
          </a:blip>
          <a:stretch>
            <a:fillRect/>
          </a:stretch>
        </p:blipFill>
        <p:spPr>
          <a:xfrm>
            <a:off x="6624075" y="3167475"/>
            <a:ext cx="2064650" cy="162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Dangling pointer (cont.)</a:t>
            </a:r>
            <a:endParaRPr/>
          </a:p>
        </p:txBody>
      </p:sp>
      <p:sp>
        <p:nvSpPr>
          <p:cNvPr id="122" name="Google Shape;122;p21"/>
          <p:cNvSpPr txBox="1">
            <a:spLocks noGrp="1"/>
          </p:cNvSpPr>
          <p:nvPr>
            <p:ph type="body" idx="1"/>
          </p:nvPr>
        </p:nvSpPr>
        <p:spPr>
          <a:xfrm>
            <a:off x="311700" y="1266325"/>
            <a:ext cx="5776200" cy="33027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endParaRPr sz="1600">
              <a:solidFill>
                <a:srgbClr val="61738E"/>
              </a:solidFill>
              <a:highlight>
                <a:srgbClr val="FAFBFC"/>
              </a:highlight>
              <a:latin typeface="Arial"/>
              <a:ea typeface="Arial"/>
              <a:cs typeface="Arial"/>
              <a:sym typeface="Arial"/>
            </a:endParaRPr>
          </a:p>
          <a:p>
            <a:pPr marL="0" lvl="0" indent="0" algn="l" rtl="0">
              <a:spcBef>
                <a:spcPts val="19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900"/>
              </a:spcBef>
              <a:spcAft>
                <a:spcPts val="0"/>
              </a:spcAft>
              <a:buNone/>
            </a:pPr>
            <a:endParaRPr sz="1600" b="1">
              <a:solidFill>
                <a:srgbClr val="61738E"/>
              </a:solidFill>
              <a:highlight>
                <a:srgbClr val="FAFBFC"/>
              </a:highlight>
              <a:latin typeface="Arial"/>
              <a:ea typeface="Arial"/>
              <a:cs typeface="Arial"/>
              <a:sym typeface="Arial"/>
            </a:endParaRPr>
          </a:p>
          <a:p>
            <a:pPr marL="0" lvl="0" indent="0" algn="l" rtl="0">
              <a:spcBef>
                <a:spcPts val="1200"/>
              </a:spcBef>
              <a:spcAft>
                <a:spcPts val="0"/>
              </a:spcAft>
              <a:buNone/>
            </a:pPr>
            <a:endParaRPr sz="1600">
              <a:solidFill>
                <a:srgbClr val="61738E"/>
              </a:solidFill>
              <a:highlight>
                <a:srgbClr val="FAFBFC"/>
              </a:highlight>
              <a:latin typeface="Arial"/>
              <a:ea typeface="Arial"/>
              <a:cs typeface="Arial"/>
              <a:sym typeface="Arial"/>
            </a:endParaRPr>
          </a:p>
          <a:p>
            <a:pPr marL="457200" lvl="0" indent="0" algn="l" rtl="0">
              <a:spcBef>
                <a:spcPts val="1200"/>
              </a:spcBef>
              <a:spcAft>
                <a:spcPts val="1200"/>
              </a:spcAft>
              <a:buNone/>
            </a:pPr>
            <a:endParaRPr sz="1600">
              <a:solidFill>
                <a:srgbClr val="61738E"/>
              </a:solidFill>
              <a:highlight>
                <a:srgbClr val="FAFBFC"/>
              </a:highlight>
              <a:latin typeface="Arial"/>
              <a:ea typeface="Arial"/>
              <a:cs typeface="Arial"/>
              <a:sym typeface="Arial"/>
            </a:endParaRPr>
          </a:p>
        </p:txBody>
      </p:sp>
      <p:pic>
        <p:nvPicPr>
          <p:cNvPr id="123" name="Google Shape;123;p21"/>
          <p:cNvPicPr preferRelativeResize="0"/>
          <p:nvPr/>
        </p:nvPicPr>
        <p:blipFill>
          <a:blip r:embed="rId3">
            <a:alphaModFix/>
          </a:blip>
          <a:stretch>
            <a:fillRect/>
          </a:stretch>
        </p:blipFill>
        <p:spPr>
          <a:xfrm>
            <a:off x="461350" y="1032275"/>
            <a:ext cx="4507800" cy="2178775"/>
          </a:xfrm>
          <a:prstGeom prst="rect">
            <a:avLst/>
          </a:prstGeom>
          <a:noFill/>
          <a:ln>
            <a:noFill/>
          </a:ln>
        </p:spPr>
      </p:pic>
      <p:pic>
        <p:nvPicPr>
          <p:cNvPr id="124" name="Google Shape;124;p21"/>
          <p:cNvPicPr preferRelativeResize="0"/>
          <p:nvPr/>
        </p:nvPicPr>
        <p:blipFill>
          <a:blip r:embed="rId4">
            <a:alphaModFix/>
          </a:blip>
          <a:stretch>
            <a:fillRect/>
          </a:stretch>
        </p:blipFill>
        <p:spPr>
          <a:xfrm>
            <a:off x="461350" y="3298225"/>
            <a:ext cx="4507800" cy="1743575"/>
          </a:xfrm>
          <a:prstGeom prst="rect">
            <a:avLst/>
          </a:prstGeom>
          <a:noFill/>
          <a:ln>
            <a:noFill/>
          </a:ln>
        </p:spPr>
      </p:pic>
      <p:pic>
        <p:nvPicPr>
          <p:cNvPr id="125" name="Google Shape;125;p21"/>
          <p:cNvPicPr preferRelativeResize="0"/>
          <p:nvPr/>
        </p:nvPicPr>
        <p:blipFill>
          <a:blip r:embed="rId5">
            <a:alphaModFix/>
          </a:blip>
          <a:stretch>
            <a:fillRect/>
          </a:stretch>
        </p:blipFill>
        <p:spPr>
          <a:xfrm>
            <a:off x="5070850" y="1032275"/>
            <a:ext cx="4073150" cy="40095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2187</Words>
  <Application>Microsoft Office PowerPoint</Application>
  <PresentationFormat>On-screen Show (16:9)</PresentationFormat>
  <Paragraphs>152</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Courier New</vt:lpstr>
      <vt:lpstr>Roboto</vt:lpstr>
      <vt:lpstr>Nunito</vt:lpstr>
      <vt:lpstr>Arial</vt:lpstr>
      <vt:lpstr>PT Sans Narrow</vt:lpstr>
      <vt:lpstr>Open Sans</vt:lpstr>
      <vt:lpstr>Roboto Mono</vt:lpstr>
      <vt:lpstr>Tropic</vt:lpstr>
      <vt:lpstr>GPU Computing</vt:lpstr>
      <vt:lpstr>Agenda</vt:lpstr>
      <vt:lpstr>C Refresher</vt:lpstr>
      <vt:lpstr>Selected Topics: Pointers</vt:lpstr>
      <vt:lpstr>Pointers (cont.)</vt:lpstr>
      <vt:lpstr>Different types of pointers</vt:lpstr>
      <vt:lpstr>Different types of pointers (cont.)</vt:lpstr>
      <vt:lpstr>Different types of pointers (cont.)</vt:lpstr>
      <vt:lpstr>Dangling pointer (cont.)</vt:lpstr>
      <vt:lpstr>Dangling pointer (cont.)</vt:lpstr>
      <vt:lpstr>Dangling pointer (cont.)</vt:lpstr>
      <vt:lpstr>Constant Pointers</vt:lpstr>
      <vt:lpstr>Constant Pointers (cont.)</vt:lpstr>
      <vt:lpstr>Const Pointers (cont.)</vt:lpstr>
      <vt:lpstr>Double Pointers</vt:lpstr>
      <vt:lpstr>Double Pointers (cont.)</vt:lpstr>
      <vt:lpstr>Arrays (1D, 2D, … ND)</vt:lpstr>
      <vt:lpstr>2D Arrays</vt:lpstr>
      <vt:lpstr>Type Conversion</vt:lpstr>
      <vt:lpstr>Type Conversion (cont.)</vt:lpstr>
      <vt:lpstr>Type Casting</vt:lpstr>
      <vt:lpstr>NVCC</vt:lpstr>
      <vt:lpstr>Installation</vt:lpstr>
      <vt:lpstr>CUDA-GDB</vt:lpstr>
      <vt:lpstr>CUDA-GDB (cont.)</vt:lpstr>
      <vt:lpstr>CUDA-GDB (cont.)</vt:lpstr>
      <vt:lpstr>CUDA-GDB (cont.)</vt:lpstr>
      <vt:lpstr>Requirement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Computing</dc:title>
  <cp:lastModifiedBy>Basma Hatem Farid Ahmed Elhoseny</cp:lastModifiedBy>
  <cp:revision>2</cp:revision>
  <dcterms:modified xsi:type="dcterms:W3CDTF">2024-02-16T17:33:27Z</dcterms:modified>
</cp:coreProperties>
</file>