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310" r:id="rId4"/>
    <p:sldId id="312" r:id="rId5"/>
    <p:sldId id="313" r:id="rId6"/>
    <p:sldId id="314" r:id="rId7"/>
    <p:sldId id="317" r:id="rId8"/>
    <p:sldId id="318" r:id="rId9"/>
    <p:sldId id="320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51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470" autoAdjust="0"/>
  </p:normalViewPr>
  <p:slideViewPr>
    <p:cSldViewPr snapToGrid="0">
      <p:cViewPr>
        <p:scale>
          <a:sx n="50" d="100"/>
          <a:sy n="50" d="100"/>
        </p:scale>
        <p:origin x="1188" y="-6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167F7-6B5B-41F8-AD6F-F7E6B63C92B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51399-4A34-478D-AA4C-C3E0C3BE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51399-4A34-478D-AA4C-C3E0C3BE17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F1609-827B-4EBE-9C56-4F5A4A5733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2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 is an organization that develops standardized benchmarks to evaluate the performance of computer systems.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standardization allows for consistent and comparable performance measurements across different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4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SPECjEnterprise2010 is a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Enterprise Edition (Java EE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benchmark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is JEE?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</a:rPr>
              <a:t>Extension Java Standard Edition (SE) to include features such as distributed computing and enterprise-level components.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SPECjEnterprise2010 meant to measure a Java EE based enterprise system 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is </a:t>
            </a:r>
            <a:r>
              <a:rPr lang="en-US" sz="1800" b="1" dirty="0">
                <a:latin typeface="Roboto"/>
                <a:ea typeface="Roboto"/>
                <a:cs typeface="Roboto"/>
              </a:rPr>
              <a:t>enterprise system?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</a:rPr>
              <a:t>A large-scale software application or suite of applications that supports the critical processes of an organization,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</a:rPr>
              <a:t>such as data storage, retrieval, and processing.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</a:rPr>
              <a:t>These systems are designed to handle complex business logic and are often distributed across multiple servers to meet the scalability and reliability requirements of large enterprise</a:t>
            </a:r>
          </a:p>
        </p:txBody>
      </p:sp>
    </p:spTree>
    <p:extLst>
      <p:ext uri="{BB962C8B-B14F-4D97-AF65-F5344CB8AC3E}">
        <p14:creationId xmlns:p14="http://schemas.microsoft.com/office/powerpoint/2010/main" val="269623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Java EE based enterprise system typically constitutes hardware systems, enterprise software stack based on the Java EE 5 specification, database systems, Java Virtual Machine, operating system and the network.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4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SPECjEnterprise2010 is 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full-system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benchmark. It assesses(evaluates) the entire system including all components and layers beyond the Java EE server to characterize performance for the complete application stack</a:t>
            </a:r>
          </a:p>
        </p:txBody>
      </p:sp>
    </p:spTree>
    <p:extLst>
      <p:ext uri="{BB962C8B-B14F-4D97-AF65-F5344CB8AC3E}">
        <p14:creationId xmlns:p14="http://schemas.microsoft.com/office/powerpoint/2010/main" val="208013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Q2: You released SPECjEnterprise2010 predecessors five years ago. Why is SPEC releasing this new version?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A2: </a:t>
            </a:r>
            <a:r>
              <a:rPr lang="en-US" sz="4000" b="0" i="0" dirty="0">
                <a:effectLst/>
                <a:latin typeface="Times New Roman" panose="02020603050405020304" pitchFamily="18" charset="0"/>
              </a:rPr>
              <a:t>The previous benchmark SPECjAppServer2004 enjoyed a long life but has been outpaced by new releases of the Java EE standards levels.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SPECjEnterprise2010 is an enhanced version of the benchmark that includes a modified workload and more 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 EE 5.0 standard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capabilities.</a:t>
            </a:r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SPECjAppServer2004 is designed to be compatible with Java 2 Platform, Enterprise Edition (J2EE) 1.3. Java 2 Platform, Enterprise Edition 1.3 is an older version of the JEE specification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Q6: Does this benchmark make SPECjvm2008 or SPECjbb2005 obsolete?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A6: No. SPECjvm2008 is a client JVM benchmark. SPECjbb2005 is a server JVM benchmark. SPECjEnterprise2010 is a Java EE application server benchmark.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3850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 == Component in our system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Customer(orders) Domain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web-based UI so that customers can keep track of their accounts, manage their shopping cart and buy automobiles.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Orders above a certain size result in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special large orders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So that they are requested directly from the manufacturer.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call the other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Compoenet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??!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JMS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 Message Service .It is a Java-based messaging API between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distributed systems or components.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5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Manufacturing Domain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It Models the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production activity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across different manufacturing plants in different locations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two types of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production lines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the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planned lines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Large-Order lines</a:t>
            </a:r>
          </a:p>
          <a:p>
            <a:pPr algn="l"/>
            <a:endParaRPr lang="en-US" sz="5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3.Supplier Domain 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Models the interactions with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suppliers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It Decides which Supplier to be chosen based on the parts in the order, the lead time specified by the supplier and the price determined by the supplier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Metric???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Work order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(Manufacturing)</a:t>
            </a:r>
            <a:endParaRPr lang="en-US" sz="5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51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Oracle SPARC T5-8</a:t>
            </a:r>
            <a:r>
              <a:rPr lang="en-US" sz="5400" dirty="0">
                <a:effectLst/>
              </a:rPr>
              <a:t>: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It is </a:t>
            </a:r>
            <a:r>
              <a:rPr lang="en-US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specific hardware system manufactured by Oracle. It includes processors, memory, storage, and other components integrated into a single server 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Oracle SPARC T4-4: A</a:t>
            </a: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nother specific hardware system by Oracle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belonging to the SPARC T4 series. It has a different architecture and capabilities compared to the SPARC T5-8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JEE Server Node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It is the logical instance of the Java EE application server. It's where the Java EE applications are deployed and run.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DB Server Node: : It is the logical instance of a database server. It's where the database management system (DBMS) runs and manages the data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5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Now we will compare but this isn’t right just we want to understand the difference </a:t>
            </a:r>
          </a:p>
          <a:p>
            <a:pPr algn="l"/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T4 lower average response 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compared to the T5  why?? </a:t>
            </a:r>
          </a:p>
          <a:p>
            <a:pPr algn="l"/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This depends on several factors 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Hardware differences where SPARC T4-4  has a </a:t>
            </a: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different processor architecture 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compared to SPARC T5-8 .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Although T4 has faster response time but T5 has better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EjOPS</a:t>
            </a:r>
            <a:endParaRPr lang="en-US" sz="1800" dirty="0">
              <a:solidFill>
                <a:srgbClr val="374151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74151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8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E8EC-EEF5-8FB8-662A-4565E0269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CD7D0-E1F2-D21D-871B-5A1740923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D9B2B-DA52-3D7F-5D15-1BAF03EF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F7CBA-7FF4-6C02-E868-80615AED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9F9-7905-E219-023D-2C3BEEA3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7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3DE1-62B2-4977-FB23-23A5FF4A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88C50-E7DF-90B2-3141-E58ECFBD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6244-0F27-B247-DFEB-2EB4BCBD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E123-E9B8-4FE3-33AA-5B169730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2578-B920-3736-AF52-0E401901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5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F0B16-DE42-AFB6-F0C9-74AA80F31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A992-3F2E-7649-A635-1DA5CA3E8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2C8B9-204A-83EC-DA67-B938B122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7DF7-6B66-0D20-2006-D2CCCE91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A650-56A5-654C-9323-C1050156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683A-0E5C-E8F4-5F31-42F4CDEE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1760-179D-EA86-5344-6A217209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0430-A55E-4923-AAC9-E56F486B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D58F-4572-56E6-B207-8BE22F23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C28B-02D3-9B1F-13A1-BDDBB13F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0FFF-A2CC-ADC6-550C-E3C3F662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E4AC1-C1DE-C7DB-C0D5-D57858BF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E7B7-A3BE-8836-4189-E6983187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22B5-A5CE-CB7F-89C7-16CF8093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7BDC-7093-ABF6-79FA-59A3B0AB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8494-F3DC-4784-3614-AC6BFB3F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7EEF-C1BF-E469-50D8-2087993AA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45DD9-28D9-044B-B140-943523E8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9AE1F-35A6-61F3-50CA-89E8DAD9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045C1-89A9-F690-DFB7-658BE9F0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B4EAF-BB00-11BF-A896-E2A784DE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3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097D-6898-9EBA-919A-71FF58D7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61A87-AC9F-ECC8-F59A-579373E77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17281-B4D2-531C-A065-33BC13F87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CB4BF-5DCF-B880-8DD2-7A7C6392D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78D6F-A0AC-057F-B710-99A5B8174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F30AF-1995-282A-DC23-00FFCFF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C4504-333A-7DA9-4C82-8052F553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F9064-CC00-D4AE-59A0-3379D803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D343-C495-87D7-4EEC-18882738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899CF-2279-07F2-5F1F-E6CB73E7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7BF91-2F33-0E94-3887-50307F1F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5AE9-1144-4637-70E3-B6FBE2B2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F4BB5-E7DB-9003-6DBC-82DF9CB0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8CF93-1F0B-E1A7-1B24-7FAB3695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D1C8A-BA33-BD26-FB9F-EA5DCE0A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527F-CC96-B518-71B0-B5F32394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1898-434D-2D26-D694-E85E1CC3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9A3BF-02E0-5BB0-9F4D-9B773558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95C34-35DF-5203-5F01-4655D123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0665-EB00-8752-BB85-F3A501DD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8B613-B7EF-8FF5-1EA5-D83A9A5C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F61A-2D77-FE45-01ED-341B8E8F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03F82-A24F-85BD-FCA4-A3069E6A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8930A-11E4-F7CB-B5F3-E620BA8A6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D84C1-B450-3C4C-A46D-3DC47672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3DA0-8264-0A53-4A42-8E3ACD6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7089-5767-DCEC-0A5D-63A9B52B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844B2-FA72-281F-2583-F3438A9F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62E08-045F-8E4D-16D8-A1A410D9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67A3-69A6-E414-F8D4-AA4A7ABD9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4701-8C80-4131-A392-7C44C7FA7B5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3B062-35FB-7B82-4A08-4D77594F6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AF93-3BC8-F036-CA79-506BAF035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B259-D7C5-4574-A690-E6BE78D2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7595030" y="2769969"/>
            <a:ext cx="7972101" cy="1286215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27"/>
                </a:lnSpc>
              </a:pPr>
              <a:endParaRPr sz="120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49166" y="4274593"/>
            <a:ext cx="5275947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85"/>
              </a:lnSpc>
              <a:spcBef>
                <a:spcPct val="0"/>
              </a:spcBef>
            </a:pPr>
            <a:r>
              <a:rPr lang="en-US" sz="2133" dirty="0">
                <a:solidFill>
                  <a:srgbClr val="56AEFF"/>
                </a:solidFill>
                <a:latin typeface="DM Sans Italics"/>
              </a:rPr>
              <a:t>Presented by: Basma Elhoseny</a:t>
            </a:r>
          </a:p>
          <a:p>
            <a:pPr>
              <a:lnSpc>
                <a:spcPts val="2485"/>
              </a:lnSpc>
              <a:spcBef>
                <a:spcPct val="0"/>
              </a:spcBef>
            </a:pPr>
            <a:r>
              <a:rPr lang="en-US" sz="2133" dirty="0">
                <a:solidFill>
                  <a:srgbClr val="56AEFF"/>
                </a:solidFill>
                <a:latin typeface="DM Sans Italics"/>
              </a:rPr>
              <a:t>Supervised by: Dr. Samir Shaheen</a:t>
            </a:r>
          </a:p>
        </p:txBody>
      </p:sp>
      <p:sp>
        <p:nvSpPr>
          <p:cNvPr id="5" name="Freeform 5"/>
          <p:cNvSpPr/>
          <p:nvPr/>
        </p:nvSpPr>
        <p:spPr>
          <a:xfrm>
            <a:off x="9222239" y="-773825"/>
            <a:ext cx="1765167" cy="1765167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pic>
        <p:nvPicPr>
          <p:cNvPr id="14344" name="Picture 8" descr="Client Server&quot; Images – Browse 1,511 Stock Photos, Vectors, and Video |  Adobe Stock">
            <a:extLst>
              <a:ext uri="{FF2B5EF4-FFF2-40B4-BE49-F238E27FC236}">
                <a16:creationId xmlns:a16="http://schemas.microsoft.com/office/drawing/2014/main" id="{1031A9C6-ED36-8491-5278-5CAB02ED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8326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940547" y="847032"/>
            <a:ext cx="7212595" cy="2187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46"/>
              </a:lnSpc>
            </a:pPr>
            <a:r>
              <a:rPr lang="en-US" sz="5334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SPECjEnterprise</a:t>
            </a:r>
            <a:endParaRPr lang="en-US" sz="5334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ts val="9046"/>
              </a:lnSpc>
            </a:pPr>
            <a:r>
              <a:rPr lang="en-US" sz="5334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2010</a:t>
            </a:r>
            <a:endParaRPr lang="en-US" sz="5334" dirty="0">
              <a:solidFill>
                <a:schemeClr val="bg1"/>
              </a:solidFill>
              <a:latin typeface="Now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-196784" y="5753671"/>
            <a:ext cx="1765167" cy="1765167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TextBox 13"/>
          <p:cNvSpPr txBox="1"/>
          <p:nvPr/>
        </p:nvSpPr>
        <p:spPr>
          <a:xfrm>
            <a:off x="1049165" y="2921000"/>
            <a:ext cx="7332835" cy="994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46"/>
              </a:lnSpc>
            </a:pPr>
            <a:r>
              <a:rPr lang="en-US" sz="4400" dirty="0">
                <a:solidFill>
                  <a:srgbClr val="56AEFF"/>
                </a:solidFill>
                <a:latin typeface="Now Bold"/>
              </a:rPr>
              <a:t>Java Client/Server</a:t>
            </a:r>
          </a:p>
        </p:txBody>
      </p:sp>
      <p:pic>
        <p:nvPicPr>
          <p:cNvPr id="15" name="Picture 14" descr="A car with parts on it&#10;&#10;Description automatically generated">
            <a:extLst>
              <a:ext uri="{FF2B5EF4-FFF2-40B4-BE49-F238E27FC236}">
                <a16:creationId xmlns:a16="http://schemas.microsoft.com/office/drawing/2014/main" id="{58D08522-36D1-A3F2-E5C9-6E1C700FD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845" y="3513682"/>
            <a:ext cx="8130931" cy="3775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22347" y="1060608"/>
            <a:ext cx="1767890" cy="1767890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3" name="Group 3"/>
          <p:cNvGrpSpPr/>
          <p:nvPr/>
        </p:nvGrpSpPr>
        <p:grpSpPr>
          <a:xfrm>
            <a:off x="7315200" y="2159000"/>
            <a:ext cx="4876800" cy="4699000"/>
            <a:chOff x="0" y="0"/>
            <a:chExt cx="3331210" cy="33312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31210" cy="3331210"/>
            </a:xfrm>
            <a:custGeom>
              <a:avLst/>
              <a:gdLst/>
              <a:ahLst/>
              <a:cxnLst/>
              <a:rect l="l" t="t" r="r" b="b"/>
              <a:pathLst>
                <a:path w="3331210" h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endParaRPr lang="en-US" sz="1200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97180" y="2806037"/>
            <a:ext cx="5369562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29"/>
              </a:lnSpc>
            </a:pPr>
            <a:r>
              <a:rPr lang="en-US" sz="6400" spc="306" dirty="0">
                <a:solidFill>
                  <a:srgbClr val="FFFFFF"/>
                </a:solidFill>
                <a:latin typeface="Now Bold"/>
              </a:rPr>
              <a:t>Thank You</a:t>
            </a:r>
          </a:p>
        </p:txBody>
      </p:sp>
      <p:sp>
        <p:nvSpPr>
          <p:cNvPr id="13" name="Freeform 13"/>
          <p:cNvSpPr/>
          <p:nvPr/>
        </p:nvSpPr>
        <p:spPr>
          <a:xfrm>
            <a:off x="-526316" y="-380254"/>
            <a:ext cx="1767890" cy="1767890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14" name="Picture 2" descr="Java EE · GitHub">
            <a:extLst>
              <a:ext uri="{FF2B5EF4-FFF2-40B4-BE49-F238E27FC236}">
                <a16:creationId xmlns:a16="http://schemas.microsoft.com/office/drawing/2014/main" id="{B03C5649-2AC4-9EED-63C6-0E991372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8" y="3812036"/>
            <a:ext cx="3037497" cy="303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78751-0F3F-1EF3-E5D1-B3D48E186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971" y="5461000"/>
            <a:ext cx="4318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5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644476" y="2954705"/>
            <a:ext cx="620957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81019" indent="-381019">
              <a:buFont typeface="Arial" panose="020B0604020202020204" pitchFamily="34" charset="0"/>
              <a:buChar char="•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Develops stanarized benchmarks to evaluate performance of computer systems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31">
            <a:extLst>
              <a:ext uri="{FF2B5EF4-FFF2-40B4-BE49-F238E27FC236}">
                <a16:creationId xmlns:a16="http://schemas.microsoft.com/office/drawing/2014/main" id="{406D3C03-8165-324C-52AD-4540101D0D3C}"/>
              </a:ext>
            </a:extLst>
          </p:cNvPr>
          <p:cNvSpPr txBox="1"/>
          <p:nvPr/>
        </p:nvSpPr>
        <p:spPr>
          <a:xfrm>
            <a:off x="3315747" y="428799"/>
            <a:ext cx="562488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8"/>
              </a:lnSpc>
              <a:spcBef>
                <a:spcPct val="0"/>
              </a:spcBef>
            </a:pPr>
            <a:r>
              <a:rPr lang="en-US" sz="5347" dirty="0">
                <a:solidFill>
                  <a:srgbClr val="56AEFF"/>
                </a:solidFill>
                <a:latin typeface="Now Bold"/>
              </a:rPr>
              <a:t>Organization</a:t>
            </a:r>
          </a:p>
        </p:txBody>
      </p:sp>
      <p:sp>
        <p:nvSpPr>
          <p:cNvPr id="5" name="Google Shape;307;p16">
            <a:extLst>
              <a:ext uri="{FF2B5EF4-FFF2-40B4-BE49-F238E27FC236}">
                <a16:creationId xmlns:a16="http://schemas.microsoft.com/office/drawing/2014/main" id="{A14AE5B0-8F71-EBE8-BCB5-F3F6F763D325}"/>
              </a:ext>
            </a:extLst>
          </p:cNvPr>
          <p:cNvSpPr txBox="1"/>
          <p:nvPr/>
        </p:nvSpPr>
        <p:spPr>
          <a:xfrm>
            <a:off x="627787" y="4314889"/>
            <a:ext cx="5874613" cy="17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81019" indent="-381019">
              <a:buFont typeface="Arial" panose="020B0604020202020204" pitchFamily="34" charset="0"/>
              <a:buChar char="•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Allowing consistent and comparable performance measurmesnts across different systems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07;p16">
            <a:extLst>
              <a:ext uri="{FF2B5EF4-FFF2-40B4-BE49-F238E27FC236}">
                <a16:creationId xmlns:a16="http://schemas.microsoft.com/office/drawing/2014/main" id="{6F83ED03-D7E7-F06F-D5FE-8C8CC4E10F7B}"/>
              </a:ext>
            </a:extLst>
          </p:cNvPr>
          <p:cNvSpPr txBox="1"/>
          <p:nvPr/>
        </p:nvSpPr>
        <p:spPr>
          <a:xfrm>
            <a:off x="1838616" y="1352407"/>
            <a:ext cx="8579149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b="1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667" dirty="0">
                <a:latin typeface="Roboto"/>
                <a:ea typeface="Roboto"/>
                <a:cs typeface="Roboto"/>
                <a:sym typeface="Roboto"/>
              </a:rPr>
              <a:t>tandard </a:t>
            </a:r>
            <a:r>
              <a:rPr lang="en-US" sz="2667" b="1" dirty="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667" dirty="0">
                <a:latin typeface="Roboto"/>
                <a:ea typeface="Roboto"/>
                <a:cs typeface="Roboto"/>
                <a:sym typeface="Roboto"/>
              </a:rPr>
              <a:t>erformance </a:t>
            </a:r>
            <a:r>
              <a:rPr lang="en-US" sz="2667" b="1" dirty="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2667" dirty="0">
                <a:latin typeface="Roboto"/>
                <a:ea typeface="Roboto"/>
                <a:cs typeface="Roboto"/>
                <a:sym typeface="Roboto"/>
              </a:rPr>
              <a:t>valuation </a:t>
            </a:r>
            <a:r>
              <a:rPr lang="en-US" sz="2667" b="1" dirty="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US" sz="2667" dirty="0">
                <a:latin typeface="Roboto"/>
                <a:ea typeface="Roboto"/>
                <a:cs typeface="Roboto"/>
                <a:sym typeface="Roboto"/>
              </a:rPr>
              <a:t>orporation</a:t>
            </a:r>
            <a:endParaRPr sz="2667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2" descr="SPEC - Standard Performance Evaluation Corporation">
            <a:extLst>
              <a:ext uri="{FF2B5EF4-FFF2-40B4-BE49-F238E27FC236}">
                <a16:creationId xmlns:a16="http://schemas.microsoft.com/office/drawing/2014/main" id="{537F4DAA-D39F-D5D6-8A74-F39768468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295" y="3632200"/>
            <a:ext cx="4318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36002C8-8B88-A5C9-9FFF-8DD8BAED9A8A}"/>
              </a:ext>
            </a:extLst>
          </p:cNvPr>
          <p:cNvGrpSpPr/>
          <p:nvPr/>
        </p:nvGrpSpPr>
        <p:grpSpPr>
          <a:xfrm rot="-10800000">
            <a:off x="-7366000" y="-659328"/>
            <a:ext cx="8971997" cy="2176253"/>
            <a:chOff x="0" y="0"/>
            <a:chExt cx="17943995" cy="4352506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22BDAF4-F8A0-CFF9-2E2C-A4650F4EE8AC}"/>
                </a:ext>
              </a:extLst>
            </p:cNvPr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4B13E1B-7021-8541-AF6C-A904B39042EB}"/>
                </a:ext>
              </a:extLst>
            </p:cNvPr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DBA4E49-6C07-6F83-4B6F-BBB34EFC428D}"/>
                </a:ext>
              </a:extLst>
            </p:cNvPr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6B781DE-FE33-EBD4-A177-306DCB91F81D}"/>
                </a:ext>
              </a:extLst>
            </p:cNvPr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63107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627786" y="2385888"/>
            <a:ext cx="10310507" cy="189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  <a:ea typeface="Roboto"/>
                <a:cs typeface="Roboto"/>
              </a:rPr>
              <a:t>Java Enterprise Edition (</a:t>
            </a:r>
            <a:r>
              <a:rPr lang="en-US" sz="2400" b="1" dirty="0">
                <a:latin typeface="Roboto"/>
                <a:ea typeface="Roboto"/>
                <a:cs typeface="Roboto"/>
              </a:rPr>
              <a:t>Java EE</a:t>
            </a:r>
            <a:r>
              <a:rPr lang="en-US" sz="2400" dirty="0">
                <a:latin typeface="Roboto"/>
                <a:ea typeface="Roboto"/>
                <a:cs typeface="Roboto"/>
              </a:rPr>
              <a:t>) benchmark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  <a:ea typeface="Roboto"/>
                <a:cs typeface="Roboto"/>
              </a:rPr>
              <a:t>Java EE: </a:t>
            </a:r>
            <a:r>
              <a:rPr lang="en-US" sz="2400" dirty="0">
                <a:effectLst/>
                <a:latin typeface="Segoe UI" panose="020B0502040204020203" pitchFamily="34" charset="0"/>
              </a:rPr>
              <a:t>Extension Java Standard Edition (SE) to include features such as distributed computing and enterprise-level components.</a:t>
            </a:r>
            <a:endParaRPr lang="en-US" sz="2400" dirty="0">
              <a:latin typeface="Roboto"/>
              <a:ea typeface="Roboto"/>
              <a:cs typeface="Roboto"/>
            </a:endParaRPr>
          </a:p>
          <a:p>
            <a:pPr marL="381019" indent="-381019">
              <a:buFont typeface="Arial" panose="020B0604020202020204" pitchFamily="34" charset="0"/>
              <a:buChar char="•"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31">
            <a:extLst>
              <a:ext uri="{FF2B5EF4-FFF2-40B4-BE49-F238E27FC236}">
                <a16:creationId xmlns:a16="http://schemas.microsoft.com/office/drawing/2014/main" id="{406D3C03-8165-324C-52AD-4540101D0D3C}"/>
              </a:ext>
            </a:extLst>
          </p:cNvPr>
          <p:cNvSpPr txBox="1"/>
          <p:nvPr/>
        </p:nvSpPr>
        <p:spPr>
          <a:xfrm>
            <a:off x="3315747" y="428799"/>
            <a:ext cx="562488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8"/>
              </a:lnSpc>
              <a:spcBef>
                <a:spcPct val="0"/>
              </a:spcBef>
            </a:pPr>
            <a:r>
              <a:rPr lang="en-US" sz="5347" dirty="0">
                <a:solidFill>
                  <a:srgbClr val="56AEFF"/>
                </a:solidFill>
                <a:latin typeface="Now Bold"/>
              </a:rPr>
              <a:t>Benchmark</a:t>
            </a:r>
          </a:p>
        </p:txBody>
      </p:sp>
      <p:sp>
        <p:nvSpPr>
          <p:cNvPr id="5" name="Google Shape;307;p16">
            <a:extLst>
              <a:ext uri="{FF2B5EF4-FFF2-40B4-BE49-F238E27FC236}">
                <a16:creationId xmlns:a16="http://schemas.microsoft.com/office/drawing/2014/main" id="{A14AE5B0-8F71-EBE8-BCB5-F3F6F763D325}"/>
              </a:ext>
            </a:extLst>
          </p:cNvPr>
          <p:cNvSpPr txBox="1"/>
          <p:nvPr/>
        </p:nvSpPr>
        <p:spPr>
          <a:xfrm>
            <a:off x="627787" y="4096513"/>
            <a:ext cx="6719944" cy="116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81019" indent="-381019">
              <a:buFont typeface="Arial" panose="020B0604020202020204" pitchFamily="34" charset="0"/>
              <a:buChar char="•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Meant to measure </a:t>
            </a:r>
            <a:r>
              <a:rPr lang="en-US" sz="2400" dirty="0">
                <a:latin typeface="Roboto"/>
                <a:ea typeface="Roboto"/>
                <a:cs typeface="Roboto"/>
              </a:rPr>
              <a:t>a Java EE based </a:t>
            </a:r>
            <a:r>
              <a:rPr lang="en-US" sz="2400" b="1" dirty="0">
                <a:latin typeface="Roboto"/>
                <a:ea typeface="Roboto"/>
                <a:cs typeface="Roboto"/>
              </a:rPr>
              <a:t>enterprise system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07;p16">
            <a:extLst>
              <a:ext uri="{FF2B5EF4-FFF2-40B4-BE49-F238E27FC236}">
                <a16:creationId xmlns:a16="http://schemas.microsoft.com/office/drawing/2014/main" id="{6F83ED03-D7E7-F06F-D5FE-8C8CC4E10F7B}"/>
              </a:ext>
            </a:extLst>
          </p:cNvPr>
          <p:cNvSpPr txBox="1"/>
          <p:nvPr/>
        </p:nvSpPr>
        <p:spPr>
          <a:xfrm>
            <a:off x="1806426" y="1250049"/>
            <a:ext cx="8579149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dirty="0">
                <a:latin typeface="Roboto"/>
                <a:ea typeface="Roboto"/>
                <a:cs typeface="Roboto"/>
                <a:sym typeface="Roboto"/>
              </a:rPr>
              <a:t>SPECjEnterprise</a:t>
            </a:r>
            <a:r>
              <a:rPr lang="en-US" sz="2667" b="1" dirty="0">
                <a:latin typeface="Roboto"/>
                <a:ea typeface="Roboto"/>
                <a:cs typeface="Roboto"/>
                <a:sym typeface="Roboto"/>
              </a:rPr>
              <a:t>2010</a:t>
            </a:r>
            <a:endParaRPr sz="2667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Java EE · GitHub">
            <a:extLst>
              <a:ext uri="{FF2B5EF4-FFF2-40B4-BE49-F238E27FC236}">
                <a16:creationId xmlns:a16="http://schemas.microsoft.com/office/drawing/2014/main" id="{258B5E04-2C72-2A7D-753D-F00D5FBE4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3487704"/>
            <a:ext cx="3037497" cy="303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0">
            <a:extLst>
              <a:ext uri="{FF2B5EF4-FFF2-40B4-BE49-F238E27FC236}">
                <a16:creationId xmlns:a16="http://schemas.microsoft.com/office/drawing/2014/main" id="{A4727B46-5240-C410-AE2B-199EEE2D788D}"/>
              </a:ext>
            </a:extLst>
          </p:cNvPr>
          <p:cNvSpPr/>
          <p:nvPr/>
        </p:nvSpPr>
        <p:spPr>
          <a:xfrm>
            <a:off x="-1985505" y="-1593587"/>
            <a:ext cx="3971009" cy="3971009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35D11CB-5F1F-DF38-1A04-8CEA0F0F5AC7}"/>
              </a:ext>
            </a:extLst>
          </p:cNvPr>
          <p:cNvGrpSpPr/>
          <p:nvPr/>
        </p:nvGrpSpPr>
        <p:grpSpPr>
          <a:xfrm rot="-10800000">
            <a:off x="9194800" y="6516735"/>
            <a:ext cx="8971997" cy="2176253"/>
            <a:chOff x="0" y="0"/>
            <a:chExt cx="17943995" cy="4352506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82044CB-56BE-1642-8DE6-4976304AC3BC}"/>
                </a:ext>
              </a:extLst>
            </p:cNvPr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81A60B1-6BBD-F12A-2883-6A1CD303B4C9}"/>
                </a:ext>
              </a:extLst>
            </p:cNvPr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EFD25A9-C1E0-47CB-CA58-119D40D1BC35}"/>
                </a:ext>
              </a:extLst>
            </p:cNvPr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10CA884-5EA0-53FD-59F8-3AB56F0FD2E2}"/>
                </a:ext>
              </a:extLst>
            </p:cNvPr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5793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627787" y="2464500"/>
            <a:ext cx="94996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81019" indent="-381019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  <a:ea typeface="Roboto"/>
                <a:cs typeface="Roboto"/>
              </a:rPr>
              <a:t>(</a:t>
            </a:r>
            <a:r>
              <a:rPr lang="en-US" sz="2400" b="1" dirty="0">
                <a:latin typeface="Roboto"/>
                <a:ea typeface="Roboto"/>
                <a:cs typeface="Roboto"/>
              </a:rPr>
              <a:t>Java EE</a:t>
            </a:r>
            <a:r>
              <a:rPr lang="en-US" sz="2400" dirty="0">
                <a:latin typeface="Roboto"/>
                <a:ea typeface="Roboto"/>
                <a:cs typeface="Roboto"/>
              </a:rPr>
              <a:t>) + </a:t>
            </a:r>
            <a:r>
              <a:rPr lang="en-US" sz="2400" b="1" dirty="0">
                <a:latin typeface="Roboto"/>
                <a:ea typeface="Roboto"/>
                <a:cs typeface="Roboto"/>
              </a:rPr>
              <a:t>enterprise system = </a:t>
            </a:r>
            <a:r>
              <a:rPr lang="en-US" sz="2400" dirty="0">
                <a:latin typeface="Roboto"/>
                <a:ea typeface="Roboto"/>
                <a:cs typeface="Roboto"/>
              </a:rPr>
              <a:t>a Java EE based enterprise system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31">
            <a:extLst>
              <a:ext uri="{FF2B5EF4-FFF2-40B4-BE49-F238E27FC236}">
                <a16:creationId xmlns:a16="http://schemas.microsoft.com/office/drawing/2014/main" id="{406D3C03-8165-324C-52AD-4540101D0D3C}"/>
              </a:ext>
            </a:extLst>
          </p:cNvPr>
          <p:cNvSpPr txBox="1"/>
          <p:nvPr/>
        </p:nvSpPr>
        <p:spPr>
          <a:xfrm>
            <a:off x="3315747" y="428799"/>
            <a:ext cx="562488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8"/>
              </a:lnSpc>
              <a:spcBef>
                <a:spcPct val="0"/>
              </a:spcBef>
            </a:pPr>
            <a:r>
              <a:rPr lang="en-US" sz="5347" dirty="0">
                <a:solidFill>
                  <a:srgbClr val="56AEFF"/>
                </a:solidFill>
                <a:latin typeface="Now Bold"/>
              </a:rPr>
              <a:t>Benchmark</a:t>
            </a:r>
          </a:p>
        </p:txBody>
      </p:sp>
      <p:sp>
        <p:nvSpPr>
          <p:cNvPr id="6" name="Google Shape;307;p16">
            <a:extLst>
              <a:ext uri="{FF2B5EF4-FFF2-40B4-BE49-F238E27FC236}">
                <a16:creationId xmlns:a16="http://schemas.microsoft.com/office/drawing/2014/main" id="{6F83ED03-D7E7-F06F-D5FE-8C8CC4E10F7B}"/>
              </a:ext>
            </a:extLst>
          </p:cNvPr>
          <p:cNvSpPr txBox="1"/>
          <p:nvPr/>
        </p:nvSpPr>
        <p:spPr>
          <a:xfrm>
            <a:off x="1806426" y="1250049"/>
            <a:ext cx="8579149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dirty="0">
                <a:latin typeface="Roboto"/>
                <a:ea typeface="Roboto"/>
                <a:cs typeface="Roboto"/>
              </a:rPr>
              <a:t>Java EE based enterprise system</a:t>
            </a:r>
            <a:endParaRPr lang="en-US" sz="2667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307;p16">
            <a:extLst>
              <a:ext uri="{FF2B5EF4-FFF2-40B4-BE49-F238E27FC236}">
                <a16:creationId xmlns:a16="http://schemas.microsoft.com/office/drawing/2014/main" id="{F40EE8C1-BF90-7E6B-A487-B0C2743AF726}"/>
              </a:ext>
            </a:extLst>
          </p:cNvPr>
          <p:cNvSpPr txBox="1"/>
          <p:nvPr/>
        </p:nvSpPr>
        <p:spPr>
          <a:xfrm>
            <a:off x="642889" y="3660814"/>
            <a:ext cx="9499600" cy="207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95325" indent="-495325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Hardware System</a:t>
            </a:r>
          </a:p>
          <a:p>
            <a:pPr marL="495325" indent="-495325">
              <a:buFont typeface="Wingdings" panose="05000000000000000000" pitchFamily="2" charset="2"/>
              <a:buChar char="ü"/>
            </a:pPr>
            <a:r>
              <a:rPr lang="en-US" sz="2400" kern="1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Enterprise software stack </a:t>
            </a:r>
            <a:r>
              <a:rPr lang="en-US" sz="2400" kern="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 of Java EE 5</a:t>
            </a:r>
          </a:p>
          <a:p>
            <a:pPr marL="495325" indent="-495325">
              <a:buFont typeface="Wingdings" panose="05000000000000000000" pitchFamily="2" charset="2"/>
              <a:buChar char="ü"/>
            </a:pPr>
            <a:r>
              <a:rPr lang="en-US" sz="2400" kern="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Database System</a:t>
            </a:r>
          </a:p>
          <a:p>
            <a:pPr marL="495325" indent="-495325">
              <a:buFont typeface="Wingdings" panose="05000000000000000000" pitchFamily="2" charset="2"/>
              <a:buChar char="ü"/>
            </a:pPr>
            <a:r>
              <a:rPr lang="en-US" sz="2400" kern="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Virtual Machine</a:t>
            </a:r>
          </a:p>
          <a:p>
            <a:pPr marL="495325" indent="-495325">
              <a:buFont typeface="Wingdings" panose="05000000000000000000" pitchFamily="2" charset="2"/>
              <a:buChar char="ü"/>
            </a:pPr>
            <a:r>
              <a:rPr lang="en-US" sz="2400" kern="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Operating System</a:t>
            </a:r>
          </a:p>
          <a:p>
            <a:pPr marL="495325" indent="-495325">
              <a:buFont typeface="Wingdings" panose="05000000000000000000" pitchFamily="2" charset="2"/>
              <a:buChar char="ü"/>
            </a:pPr>
            <a:r>
              <a:rPr lang="en-US" sz="2400" kern="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  <a:p>
            <a:pPr marL="495325" indent="-495325">
              <a:buFont typeface="Wingdings" panose="05000000000000000000" pitchFamily="2" charset="2"/>
              <a:buChar char="ü"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7AEECCDD-B693-E37B-0E50-EF4C5CD3235A}"/>
              </a:ext>
            </a:extLst>
          </p:cNvPr>
          <p:cNvGrpSpPr/>
          <p:nvPr/>
        </p:nvGrpSpPr>
        <p:grpSpPr>
          <a:xfrm rot="-10800000">
            <a:off x="-7366000" y="-1101073"/>
            <a:ext cx="8971997" cy="2176253"/>
            <a:chOff x="0" y="0"/>
            <a:chExt cx="17943995" cy="4352506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D536F6F-9267-CCFE-57F5-958DABF451C9}"/>
                </a:ext>
              </a:extLst>
            </p:cNvPr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8763BBD-952E-353C-F004-C2A4045F5A9A}"/>
                </a:ext>
              </a:extLst>
            </p:cNvPr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7BB6915-2280-269F-6FC5-C9A5F3D5DCA3}"/>
                </a:ext>
              </a:extLst>
            </p:cNvPr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221B0951-09E7-C6E1-863C-335A9F83CCBB}"/>
                </a:ext>
              </a:extLst>
            </p:cNvPr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13" name="Freeform 4">
            <a:extLst>
              <a:ext uri="{FF2B5EF4-FFF2-40B4-BE49-F238E27FC236}">
                <a16:creationId xmlns:a16="http://schemas.microsoft.com/office/drawing/2014/main" id="{F9A8011D-DD28-5864-CB7B-8E6E33CC5211}"/>
              </a:ext>
            </a:extLst>
          </p:cNvPr>
          <p:cNvSpPr/>
          <p:nvPr/>
        </p:nvSpPr>
        <p:spPr>
          <a:xfrm>
            <a:off x="9859993" y="3687418"/>
            <a:ext cx="5609591" cy="5609591"/>
          </a:xfrm>
          <a:custGeom>
            <a:avLst/>
            <a:gdLst/>
            <a:ahLst/>
            <a:cxnLst/>
            <a:rect l="l" t="t" r="r" b="b"/>
            <a:pathLst>
              <a:path w="8414387" h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3866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1">
            <a:extLst>
              <a:ext uri="{FF2B5EF4-FFF2-40B4-BE49-F238E27FC236}">
                <a16:creationId xmlns:a16="http://schemas.microsoft.com/office/drawing/2014/main" id="{406D3C03-8165-324C-52AD-4540101D0D3C}"/>
              </a:ext>
            </a:extLst>
          </p:cNvPr>
          <p:cNvSpPr txBox="1"/>
          <p:nvPr/>
        </p:nvSpPr>
        <p:spPr>
          <a:xfrm>
            <a:off x="3315747" y="428799"/>
            <a:ext cx="562488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8"/>
              </a:lnSpc>
              <a:spcBef>
                <a:spcPct val="0"/>
              </a:spcBef>
            </a:pPr>
            <a:r>
              <a:rPr lang="en-US" sz="5347" dirty="0">
                <a:solidFill>
                  <a:srgbClr val="56AEFF"/>
                </a:solidFill>
                <a:latin typeface="Now Bold"/>
              </a:rPr>
              <a:t>Benchmark</a:t>
            </a:r>
          </a:p>
        </p:txBody>
      </p:sp>
      <p:sp>
        <p:nvSpPr>
          <p:cNvPr id="6" name="Google Shape;307;p16">
            <a:extLst>
              <a:ext uri="{FF2B5EF4-FFF2-40B4-BE49-F238E27FC236}">
                <a16:creationId xmlns:a16="http://schemas.microsoft.com/office/drawing/2014/main" id="{6F83ED03-D7E7-F06F-D5FE-8C8CC4E10F7B}"/>
              </a:ext>
            </a:extLst>
          </p:cNvPr>
          <p:cNvSpPr txBox="1"/>
          <p:nvPr/>
        </p:nvSpPr>
        <p:spPr>
          <a:xfrm>
            <a:off x="1806426" y="1250049"/>
            <a:ext cx="8579149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dirty="0">
                <a:latin typeface="Roboto"/>
                <a:ea typeface="Roboto"/>
                <a:cs typeface="Roboto"/>
                <a:sym typeface="Roboto"/>
              </a:rPr>
              <a:t>SPECjEnterprise2010</a:t>
            </a:r>
          </a:p>
        </p:txBody>
      </p:sp>
      <p:sp>
        <p:nvSpPr>
          <p:cNvPr id="7" name="Google Shape;307;p16">
            <a:extLst>
              <a:ext uri="{FF2B5EF4-FFF2-40B4-BE49-F238E27FC236}">
                <a16:creationId xmlns:a16="http://schemas.microsoft.com/office/drawing/2014/main" id="{F40EE8C1-BF90-7E6B-A487-B0C2743AF726}"/>
              </a:ext>
            </a:extLst>
          </p:cNvPr>
          <p:cNvSpPr txBox="1"/>
          <p:nvPr/>
        </p:nvSpPr>
        <p:spPr>
          <a:xfrm>
            <a:off x="1066800" y="1950631"/>
            <a:ext cx="9499600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81019" indent="-38101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US" sz="2400" b="1" kern="1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full-system</a:t>
            </a:r>
            <a:r>
              <a:rPr lang="en-US" sz="2400" kern="1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 benchmark</a:t>
            </a:r>
          </a:p>
          <a:p>
            <a:pPr marL="381019" indent="-38101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Characterize performance for the </a:t>
            </a:r>
            <a:r>
              <a:rPr lang="en-US" sz="2400" b="1" kern="1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complete application stack</a:t>
            </a:r>
          </a:p>
          <a:p>
            <a:pPr marL="381019" indent="-38101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Evaluates the entire system including all components and layers beyond the Java EE server</a:t>
            </a:r>
          </a:p>
          <a:p>
            <a:pPr marL="381019" indent="-38101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It is an end-to-end benchmark that evaluates the entire process or workflow of an application from the UI to the backend services</a:t>
            </a:r>
            <a:endParaRPr lang="en-US" sz="2400" kern="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19" indent="-38101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kern="100" dirty="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381019" indent="-38101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kern="100" dirty="0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" name="Freeform 33">
            <a:extLst>
              <a:ext uri="{FF2B5EF4-FFF2-40B4-BE49-F238E27FC236}">
                <a16:creationId xmlns:a16="http://schemas.microsoft.com/office/drawing/2014/main" id="{E92F9786-5AB6-8085-9ECF-A5FF3034F86A}"/>
              </a:ext>
            </a:extLst>
          </p:cNvPr>
          <p:cNvSpPr/>
          <p:nvPr/>
        </p:nvSpPr>
        <p:spPr>
          <a:xfrm>
            <a:off x="-525824" y="-303994"/>
            <a:ext cx="1143418" cy="1143418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502B6D22-073D-D816-E679-8B0FD859CF33}"/>
              </a:ext>
            </a:extLst>
          </p:cNvPr>
          <p:cNvSpPr/>
          <p:nvPr/>
        </p:nvSpPr>
        <p:spPr>
          <a:xfrm>
            <a:off x="600661" y="6615290"/>
            <a:ext cx="1992625" cy="380410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33">
            <a:extLst>
              <a:ext uri="{FF2B5EF4-FFF2-40B4-BE49-F238E27FC236}">
                <a16:creationId xmlns:a16="http://schemas.microsoft.com/office/drawing/2014/main" id="{D77477FD-86BE-7EC8-AB82-1B3057200922}"/>
              </a:ext>
            </a:extLst>
          </p:cNvPr>
          <p:cNvSpPr/>
          <p:nvPr/>
        </p:nvSpPr>
        <p:spPr>
          <a:xfrm>
            <a:off x="11304770" y="6151301"/>
            <a:ext cx="1143418" cy="1143418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A1AC8176-A50A-27F9-9874-45D3CF29208B}"/>
              </a:ext>
            </a:extLst>
          </p:cNvPr>
          <p:cNvSpPr/>
          <p:nvPr/>
        </p:nvSpPr>
        <p:spPr>
          <a:xfrm>
            <a:off x="11353382" y="-330200"/>
            <a:ext cx="1143418" cy="1143418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865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1">
            <a:extLst>
              <a:ext uri="{FF2B5EF4-FFF2-40B4-BE49-F238E27FC236}">
                <a16:creationId xmlns:a16="http://schemas.microsoft.com/office/drawing/2014/main" id="{406D3C03-8165-324C-52AD-4540101D0D3C}"/>
              </a:ext>
            </a:extLst>
          </p:cNvPr>
          <p:cNvSpPr txBox="1"/>
          <p:nvPr/>
        </p:nvSpPr>
        <p:spPr>
          <a:xfrm>
            <a:off x="2369074" y="402593"/>
            <a:ext cx="7453853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18"/>
              </a:lnSpc>
              <a:spcBef>
                <a:spcPct val="0"/>
              </a:spcBef>
            </a:pPr>
            <a:r>
              <a:rPr lang="en-US" sz="5347" dirty="0">
                <a:solidFill>
                  <a:srgbClr val="56AEFF"/>
                </a:solidFill>
                <a:latin typeface="Now Bold"/>
              </a:rPr>
              <a:t>Other Benchmarks</a:t>
            </a:r>
          </a:p>
        </p:txBody>
      </p:sp>
      <p:sp>
        <p:nvSpPr>
          <p:cNvPr id="5" name="Google Shape;307;p16">
            <a:extLst>
              <a:ext uri="{FF2B5EF4-FFF2-40B4-BE49-F238E27FC236}">
                <a16:creationId xmlns:a16="http://schemas.microsoft.com/office/drawing/2014/main" id="{F9A04019-827E-9F34-9C9D-8C2BF611A88A}"/>
              </a:ext>
            </a:extLst>
          </p:cNvPr>
          <p:cNvSpPr txBox="1"/>
          <p:nvPr/>
        </p:nvSpPr>
        <p:spPr>
          <a:xfrm>
            <a:off x="578473" y="3358445"/>
            <a:ext cx="10617200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SPECjAppServer2004 enjoyed a long life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Outpaced</a:t>
            </a: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 new releases of the Java EE standards levels.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Compatible with Enterprise Edition (J2EE) 1.3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SPECjAppServer2010  </a:t>
            </a: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EE 5.0</a:t>
            </a:r>
            <a:endParaRPr lang="en-US" sz="2400" kern="1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BD5CED-C976-00A4-63E1-BE17F8C04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320683"/>
            <a:ext cx="8929346" cy="167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2E9200-FA45-CA72-9A1E-F86EB1B479C1}"/>
              </a:ext>
            </a:extLst>
          </p:cNvPr>
          <p:cNvSpPr/>
          <p:nvPr/>
        </p:nvSpPr>
        <p:spPr>
          <a:xfrm>
            <a:off x="4673600" y="1447800"/>
            <a:ext cx="4368800" cy="50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Google Shape;307;p16">
            <a:extLst>
              <a:ext uri="{FF2B5EF4-FFF2-40B4-BE49-F238E27FC236}">
                <a16:creationId xmlns:a16="http://schemas.microsoft.com/office/drawing/2014/main" id="{1C5F1CAB-F8BF-4821-CDBF-31C0D29808BD}"/>
              </a:ext>
            </a:extLst>
          </p:cNvPr>
          <p:cNvSpPr txBox="1"/>
          <p:nvPr/>
        </p:nvSpPr>
        <p:spPr>
          <a:xfrm>
            <a:off x="578473" y="4933245"/>
            <a:ext cx="10617200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SPECjvm2008 is a </a:t>
            </a: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JVM benchmark.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SPECjbb2005 is a </a:t>
            </a: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server</a:t>
            </a: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JVM benchmark.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SPECjEnterprise2010 is a Java </a:t>
            </a: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EE application server </a:t>
            </a: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benchmark.</a:t>
            </a:r>
          </a:p>
        </p:txBody>
      </p:sp>
      <p:sp>
        <p:nvSpPr>
          <p:cNvPr id="12" name="Freeform 33">
            <a:extLst>
              <a:ext uri="{FF2B5EF4-FFF2-40B4-BE49-F238E27FC236}">
                <a16:creationId xmlns:a16="http://schemas.microsoft.com/office/drawing/2014/main" id="{9E0DA007-C2CB-1020-374C-76D233BB3034}"/>
              </a:ext>
            </a:extLst>
          </p:cNvPr>
          <p:cNvSpPr/>
          <p:nvPr/>
        </p:nvSpPr>
        <p:spPr>
          <a:xfrm>
            <a:off x="-525824" y="-303994"/>
            <a:ext cx="1143418" cy="1143418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84B321CC-8A0B-9AA2-B10E-AC52D1DBC6EA}"/>
              </a:ext>
            </a:extLst>
          </p:cNvPr>
          <p:cNvSpPr/>
          <p:nvPr/>
        </p:nvSpPr>
        <p:spPr>
          <a:xfrm>
            <a:off x="11304770" y="6151301"/>
            <a:ext cx="1143418" cy="1143418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33">
            <a:extLst>
              <a:ext uri="{FF2B5EF4-FFF2-40B4-BE49-F238E27FC236}">
                <a16:creationId xmlns:a16="http://schemas.microsoft.com/office/drawing/2014/main" id="{084F274D-82EC-49F4-0318-9A00912F4FD3}"/>
              </a:ext>
            </a:extLst>
          </p:cNvPr>
          <p:cNvSpPr/>
          <p:nvPr/>
        </p:nvSpPr>
        <p:spPr>
          <a:xfrm>
            <a:off x="11353382" y="-330200"/>
            <a:ext cx="1143418" cy="1143418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9407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3796831F-8DEC-BF43-715D-9357D0A36065}"/>
              </a:ext>
            </a:extLst>
          </p:cNvPr>
          <p:cNvSpPr txBox="1"/>
          <p:nvPr/>
        </p:nvSpPr>
        <p:spPr>
          <a:xfrm>
            <a:off x="406400" y="366409"/>
            <a:ext cx="6350000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18"/>
              </a:lnSpc>
              <a:spcBef>
                <a:spcPct val="0"/>
              </a:spcBef>
            </a:pPr>
            <a:r>
              <a:rPr lang="en-US" sz="5347" dirty="0">
                <a:solidFill>
                  <a:srgbClr val="56AEFF"/>
                </a:solidFill>
                <a:latin typeface="Now Bold"/>
              </a:rPr>
              <a:t>Application Under Test</a:t>
            </a:r>
          </a:p>
        </p:txBody>
      </p:sp>
      <p:pic>
        <p:nvPicPr>
          <p:cNvPr id="2" name="Picture 1" descr="Overview of the Application">
            <a:extLst>
              <a:ext uri="{FF2B5EF4-FFF2-40B4-BE49-F238E27FC236}">
                <a16:creationId xmlns:a16="http://schemas.microsoft.com/office/drawing/2014/main" id="{E81ABEE1-66C6-DCB0-9EFE-C9279F431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1" b="744"/>
          <a:stretch/>
        </p:blipFill>
        <p:spPr bwMode="auto">
          <a:xfrm>
            <a:off x="6959600" y="387191"/>
            <a:ext cx="5130800" cy="57480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7;p16">
            <a:extLst>
              <a:ext uri="{FF2B5EF4-FFF2-40B4-BE49-F238E27FC236}">
                <a16:creationId xmlns:a16="http://schemas.microsoft.com/office/drawing/2014/main" id="{DEF95F9D-1C13-4D11-46D8-EF0EA882AD9D}"/>
              </a:ext>
            </a:extLst>
          </p:cNvPr>
          <p:cNvSpPr txBox="1"/>
          <p:nvPr/>
        </p:nvSpPr>
        <p:spPr>
          <a:xfrm>
            <a:off x="387928" y="1955800"/>
            <a:ext cx="6368473" cy="32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workload is modeled after an  automobile manufacturer 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customers are automobile dealers (a Web based UI)</a:t>
            </a:r>
            <a:endParaRPr lang="en-US" sz="1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Models :</a:t>
            </a:r>
          </a:p>
          <a:p>
            <a:pPr marL="685834" lvl="1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Orders Domain Model</a:t>
            </a:r>
          </a:p>
          <a:p>
            <a:pPr marL="685834" lvl="1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Manufacturing Domain Model</a:t>
            </a:r>
          </a:p>
          <a:p>
            <a:pPr marL="685834" lvl="1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Supplier Domain Model</a:t>
            </a:r>
          </a:p>
          <a:p>
            <a:pPr marL="685834" lvl="1" indent="-38101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Base Model</a:t>
            </a:r>
          </a:p>
        </p:txBody>
      </p:sp>
      <p:sp>
        <p:nvSpPr>
          <p:cNvPr id="6" name="Google Shape;307;p16">
            <a:extLst>
              <a:ext uri="{FF2B5EF4-FFF2-40B4-BE49-F238E27FC236}">
                <a16:creationId xmlns:a16="http://schemas.microsoft.com/office/drawing/2014/main" id="{AA1AE216-FB19-3A7B-5762-99C6A5DCC7C1}"/>
              </a:ext>
            </a:extLst>
          </p:cNvPr>
          <p:cNvSpPr txBox="1"/>
          <p:nvPr/>
        </p:nvSpPr>
        <p:spPr>
          <a:xfrm>
            <a:off x="428978" y="5867400"/>
            <a:ext cx="11430001" cy="821251"/>
          </a:xfrm>
          <a:prstGeom prst="rect">
            <a:avLst/>
          </a:prstGeom>
          <a:solidFill>
            <a:schemeClr val="bg1"/>
          </a:solidFill>
          <a:ln>
            <a:solidFill>
              <a:srgbClr val="051D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SPECjEnterprise2010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EjOPS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nterprise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jAppServer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Operations Per Second</a:t>
            </a: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Dealer Transactions/sec + Work orders/sec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0B726F8D-D736-0769-C2A3-3E0495C48834}"/>
              </a:ext>
            </a:extLst>
          </p:cNvPr>
          <p:cNvSpPr/>
          <p:nvPr/>
        </p:nvSpPr>
        <p:spPr>
          <a:xfrm>
            <a:off x="10363200" y="-166205"/>
            <a:ext cx="1992625" cy="380410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99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3796831F-8DEC-BF43-715D-9357D0A36065}"/>
              </a:ext>
            </a:extLst>
          </p:cNvPr>
          <p:cNvSpPr txBox="1"/>
          <p:nvPr/>
        </p:nvSpPr>
        <p:spPr>
          <a:xfrm>
            <a:off x="406400" y="366409"/>
            <a:ext cx="53340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18"/>
              </a:lnSpc>
              <a:spcBef>
                <a:spcPct val="0"/>
              </a:spcBef>
            </a:pPr>
            <a:r>
              <a:rPr lang="en-US" sz="5347" dirty="0">
                <a:solidFill>
                  <a:srgbClr val="56AEFF"/>
                </a:solidFill>
                <a:latin typeface="Now Bold"/>
              </a:rPr>
              <a:t>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4B49-824E-2DB4-37A8-8A0861C866E7}"/>
              </a:ext>
            </a:extLst>
          </p:cNvPr>
          <p:cNvSpPr txBox="1"/>
          <p:nvPr/>
        </p:nvSpPr>
        <p:spPr>
          <a:xfrm>
            <a:off x="0" y="1411872"/>
            <a:ext cx="11734800" cy="125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571500" indent="-571500">
              <a:buFont typeface="Arial" panose="020B0604020202020204" pitchFamily="34" charset="0"/>
              <a:buChar char="•"/>
              <a:defRPr sz="3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indent="0" algn="ctr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Oracle WebLogic Server Standard Edition Release 10.3.5 on </a:t>
            </a:r>
            <a:r>
              <a:rPr 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SPARC T4-4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Vs</a:t>
            </a:r>
          </a:p>
          <a:p>
            <a:pPr marL="0" indent="0" algn="ctr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Oracle WebLogic Server Standard Edition Release 12.1.1 on </a:t>
            </a:r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Oracle</a:t>
            </a:r>
            <a:r>
              <a:rPr 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SPARC T5-8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12960-33C2-9B92-43D0-DEF5827A5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" t="-644" r="50018" b="644"/>
          <a:stretch/>
        </p:blipFill>
        <p:spPr>
          <a:xfrm>
            <a:off x="6283237" y="2971800"/>
            <a:ext cx="5664000" cy="299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DE0F10-A5E3-0829-52BE-FC8C2729D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244764" y="2971801"/>
            <a:ext cx="5851237" cy="3096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DF36F2-FE1A-DA27-BEC6-A98B843A346D}"/>
              </a:ext>
            </a:extLst>
          </p:cNvPr>
          <p:cNvSpPr txBox="1"/>
          <p:nvPr/>
        </p:nvSpPr>
        <p:spPr>
          <a:xfrm>
            <a:off x="1372673" y="6001097"/>
            <a:ext cx="3401455" cy="57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571500" indent="-571500">
              <a:buFont typeface="Arial" panose="020B0604020202020204" pitchFamily="34" charset="0"/>
              <a:buChar char="•"/>
              <a:defRPr sz="3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indent="0" algn="ctr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Oracle  SPARC T4-4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8E7C2-ED54-5C31-7791-D1679171D1BA}"/>
              </a:ext>
            </a:extLst>
          </p:cNvPr>
          <p:cNvSpPr txBox="1"/>
          <p:nvPr/>
        </p:nvSpPr>
        <p:spPr>
          <a:xfrm>
            <a:off x="7223909" y="6001097"/>
            <a:ext cx="3401455" cy="57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571500" indent="-571500">
              <a:buFont typeface="Arial" panose="020B0604020202020204" pitchFamily="34" charset="0"/>
              <a:buChar char="•"/>
              <a:defRPr sz="3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indent="0" algn="ctr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Oracle  SPARC T5-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Freeform 33">
            <a:extLst>
              <a:ext uri="{FF2B5EF4-FFF2-40B4-BE49-F238E27FC236}">
                <a16:creationId xmlns:a16="http://schemas.microsoft.com/office/drawing/2014/main" id="{09A33641-6F62-F4BE-4E6E-F316B4BD0844}"/>
              </a:ext>
            </a:extLst>
          </p:cNvPr>
          <p:cNvSpPr/>
          <p:nvPr/>
        </p:nvSpPr>
        <p:spPr>
          <a:xfrm>
            <a:off x="-571709" y="6246776"/>
            <a:ext cx="1143418" cy="1143418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id="{B02FA118-69E4-7386-1FA4-58F90205FDAA}"/>
              </a:ext>
            </a:extLst>
          </p:cNvPr>
          <p:cNvSpPr/>
          <p:nvPr/>
        </p:nvSpPr>
        <p:spPr>
          <a:xfrm>
            <a:off x="11353382" y="-330200"/>
            <a:ext cx="1143418" cy="1143418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579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3796831F-8DEC-BF43-715D-9357D0A36065}"/>
              </a:ext>
            </a:extLst>
          </p:cNvPr>
          <p:cNvSpPr txBox="1"/>
          <p:nvPr/>
        </p:nvSpPr>
        <p:spPr>
          <a:xfrm>
            <a:off x="406400" y="366409"/>
            <a:ext cx="53340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18"/>
              </a:lnSpc>
              <a:spcBef>
                <a:spcPct val="0"/>
              </a:spcBef>
            </a:pPr>
            <a:r>
              <a:rPr lang="en-US" sz="5347" dirty="0">
                <a:solidFill>
                  <a:srgbClr val="56AEFF"/>
                </a:solidFill>
                <a:latin typeface="Now Bold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4B49-824E-2DB4-37A8-8A0861C866E7}"/>
              </a:ext>
            </a:extLst>
          </p:cNvPr>
          <p:cNvSpPr txBox="1"/>
          <p:nvPr/>
        </p:nvSpPr>
        <p:spPr>
          <a:xfrm>
            <a:off x="6874107" y="1145566"/>
            <a:ext cx="3657600" cy="57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571500" indent="-571500">
              <a:buFont typeface="Arial" panose="020B0604020202020204" pitchFamily="34" charset="0"/>
              <a:buChar char="•"/>
              <a:defRPr sz="3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indent="0" algn="ctr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Oracle SPARC T5-8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C09736-CDE8-269C-3F2B-AD62150E2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05" t="52649"/>
          <a:stretch/>
        </p:blipFill>
        <p:spPr>
          <a:xfrm>
            <a:off x="911786" y="1874512"/>
            <a:ext cx="5810088" cy="19942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367539-562D-72A9-6953-588D8E04F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6" t="53629" r="51322"/>
          <a:stretch/>
        </p:blipFill>
        <p:spPr>
          <a:xfrm>
            <a:off x="6721874" y="1880844"/>
            <a:ext cx="4051717" cy="19529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C1A866-73C3-EF09-43AD-A5231B993801}"/>
              </a:ext>
            </a:extLst>
          </p:cNvPr>
          <p:cNvSpPr/>
          <p:nvPr/>
        </p:nvSpPr>
        <p:spPr>
          <a:xfrm>
            <a:off x="6807200" y="1803844"/>
            <a:ext cx="711200" cy="14219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3843A1-CBE9-F35B-196E-9AC929950E0C}"/>
              </a:ext>
            </a:extLst>
          </p:cNvPr>
          <p:cNvSpPr/>
          <p:nvPr/>
        </p:nvSpPr>
        <p:spPr>
          <a:xfrm>
            <a:off x="2583970" y="1803400"/>
            <a:ext cx="870430" cy="13545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27548-A381-A165-C788-85542084E853}"/>
              </a:ext>
            </a:extLst>
          </p:cNvPr>
          <p:cNvSpPr/>
          <p:nvPr/>
        </p:nvSpPr>
        <p:spPr>
          <a:xfrm>
            <a:off x="1037421" y="3175000"/>
            <a:ext cx="2010579" cy="4059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532A7E-6565-C93B-D8FD-7FDA7D2B325B}"/>
              </a:ext>
            </a:extLst>
          </p:cNvPr>
          <p:cNvSpPr/>
          <p:nvPr/>
        </p:nvSpPr>
        <p:spPr>
          <a:xfrm>
            <a:off x="8382000" y="3328375"/>
            <a:ext cx="711200" cy="25302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764A25-34D9-A32F-7DA4-4E57D6EC3273}"/>
              </a:ext>
            </a:extLst>
          </p:cNvPr>
          <p:cNvSpPr/>
          <p:nvPr/>
        </p:nvSpPr>
        <p:spPr>
          <a:xfrm>
            <a:off x="4216400" y="3327400"/>
            <a:ext cx="711200" cy="253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ECD2C-143A-3800-016A-837E84D35132}"/>
              </a:ext>
            </a:extLst>
          </p:cNvPr>
          <p:cNvSpPr txBox="1"/>
          <p:nvPr/>
        </p:nvSpPr>
        <p:spPr>
          <a:xfrm>
            <a:off x="1866878" y="1158521"/>
            <a:ext cx="3401455" cy="57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571500" indent="-571500">
              <a:buFont typeface="Arial" panose="020B0604020202020204" pitchFamily="34" charset="0"/>
              <a:buChar char="•"/>
              <a:defRPr sz="3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indent="0" algn="ctr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Oracle  SPARC T4-4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907D63-FB24-68AF-505C-7906F783F963}"/>
              </a:ext>
            </a:extLst>
          </p:cNvPr>
          <p:cNvSpPr/>
          <p:nvPr/>
        </p:nvSpPr>
        <p:spPr>
          <a:xfrm>
            <a:off x="1037421" y="1854200"/>
            <a:ext cx="1096179" cy="25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D3181-77B9-CE51-AE64-15026AB71071}"/>
              </a:ext>
            </a:extLst>
          </p:cNvPr>
          <p:cNvSpPr txBox="1"/>
          <p:nvPr/>
        </p:nvSpPr>
        <p:spPr>
          <a:xfrm>
            <a:off x="804746" y="4591708"/>
            <a:ext cx="11031654" cy="103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571500" indent="-571500">
              <a:buFont typeface="Arial" panose="020B0604020202020204" pitchFamily="34" charset="0"/>
              <a:buChar char="•"/>
              <a:defRPr sz="3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Response time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</a:t>
            </a:r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 for an individual transaction (operation) to complete.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EjOPS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measures the overall throughput of a system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4534C-3FA1-F1B1-1F3B-3C6AF512F55A}"/>
              </a:ext>
            </a:extLst>
          </p:cNvPr>
          <p:cNvSpPr txBox="1"/>
          <p:nvPr/>
        </p:nvSpPr>
        <p:spPr>
          <a:xfrm>
            <a:off x="436851" y="5589179"/>
            <a:ext cx="10311328" cy="100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571500" indent="-571500">
              <a:buFont typeface="Arial" panose="020B0604020202020204" pitchFamily="34" charset="0"/>
              <a:buChar char="•"/>
              <a:defRPr sz="3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no of operations per sec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Higher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EjOPS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value indicates better overall throughput or the ability to handle a larger workload.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4B3C5-824A-D27D-2C7B-5E81271FD301}"/>
              </a:ext>
            </a:extLst>
          </p:cNvPr>
          <p:cNvSpPr txBox="1"/>
          <p:nvPr/>
        </p:nvSpPr>
        <p:spPr>
          <a:xfrm>
            <a:off x="152400" y="3915790"/>
            <a:ext cx="11887201" cy="34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571500" indent="-571500">
              <a:buFont typeface="Arial" panose="020B0604020202020204" pitchFamily="34" charset="0"/>
              <a:buChar char="•"/>
              <a:defRPr sz="3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indent="0" algn="ctr">
              <a:buNone/>
            </a:pPr>
            <a:r>
              <a:rPr lang="en-US" sz="2133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 Correct to compare between them because different workload is applied</a:t>
            </a:r>
            <a:endParaRPr lang="en-US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1A7FBF63-9067-3181-A1C8-9EB8CBBB56DA}"/>
              </a:ext>
            </a:extLst>
          </p:cNvPr>
          <p:cNvSpPr/>
          <p:nvPr/>
        </p:nvSpPr>
        <p:spPr>
          <a:xfrm>
            <a:off x="11327328" y="6135447"/>
            <a:ext cx="1143418" cy="1143418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1377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1030</Words>
  <Application>Microsoft Office PowerPoint</Application>
  <PresentationFormat>Widescreen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DM Sans Italics</vt:lpstr>
      <vt:lpstr>Now Bold</vt:lpstr>
      <vt:lpstr>Roboto</vt:lpstr>
      <vt:lpstr>Segoe UI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Basma Hatem Farid Ahmed Elhoseny</dc:creator>
  <cp:lastModifiedBy>Basma Hatem Farid Ahmed Elhoseny</cp:lastModifiedBy>
  <cp:revision>6</cp:revision>
  <dcterms:created xsi:type="dcterms:W3CDTF">2023-12-03T08:08:51Z</dcterms:created>
  <dcterms:modified xsi:type="dcterms:W3CDTF">2023-12-26T08:00:11Z</dcterms:modified>
</cp:coreProperties>
</file>