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bdce8703b489a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498383108864074"/>
          <c:y val="0.16344120107323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5.3985923613603257E-2"/>
          <c:y val="9.5953035429368061E-2"/>
          <c:w val="0.91955010053619302"/>
          <c:h val="0.819234675429484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grade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Sayfa1!$A$2:$A$6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5</c:v>
                </c:pt>
                <c:pt idx="3">
                  <c:v>10</c:v>
                </c:pt>
                <c:pt idx="4">
                  <c:v>0</c:v>
                </c:pt>
              </c:numCache>
            </c:numRef>
          </c:xVal>
          <c:yVal>
            <c:numRef>
              <c:f>Sayfa1!$B$2:$B$6</c:f>
              <c:numCache>
                <c:formatCode>General</c:formatCode>
                <c:ptCount val="5"/>
                <c:pt idx="0">
                  <c:v>30</c:v>
                </c:pt>
                <c:pt idx="1">
                  <c:v>70</c:v>
                </c:pt>
                <c:pt idx="2">
                  <c:v>50</c:v>
                </c:pt>
                <c:pt idx="3">
                  <c:v>80</c:v>
                </c:pt>
                <c:pt idx="4">
                  <c:v>10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08143088"/>
        <c:axId val="1008151248"/>
      </c:scatterChart>
      <c:valAx>
        <c:axId val="100814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08151248"/>
        <c:crosses val="autoZero"/>
        <c:crossBetween val="midCat"/>
      </c:valAx>
      <c:valAx>
        <c:axId val="100815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08143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12:43:17.03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0-07-31T12:48:23.620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638320"/>
            <a:ext cx="8825658" cy="2677648"/>
          </a:xfrm>
        </p:spPr>
        <p:txBody>
          <a:bodyPr/>
          <a:lstStyle/>
          <a:p>
            <a:r>
              <a:rPr lang="tr-TR" dirty="0" err="1" smtClean="0"/>
              <a:t>Mathematics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Machine Learning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315968"/>
            <a:ext cx="8825658" cy="13228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Lınear</a:t>
            </a:r>
            <a:r>
              <a:rPr lang="tr-TR" sz="3200" dirty="0" smtClean="0"/>
              <a:t> </a:t>
            </a:r>
            <a:r>
              <a:rPr lang="tr-TR" sz="3200" dirty="0" err="1" smtClean="0"/>
              <a:t>regressıon</a:t>
            </a:r>
            <a:endParaRPr lang="tr-TR" sz="3200" dirty="0" smtClean="0"/>
          </a:p>
          <a:p>
            <a:r>
              <a:rPr lang="tr-TR" sz="3200" dirty="0" err="1" smtClean="0"/>
              <a:t>Least</a:t>
            </a:r>
            <a:r>
              <a:rPr lang="tr-TR" sz="3200" dirty="0" smtClean="0"/>
              <a:t> </a:t>
            </a:r>
            <a:r>
              <a:rPr lang="tr-TR" sz="3200" dirty="0" err="1" smtClean="0"/>
              <a:t>squared</a:t>
            </a:r>
            <a:r>
              <a:rPr lang="tr-TR" sz="3200" dirty="0" smtClean="0"/>
              <a:t> </a:t>
            </a:r>
            <a:r>
              <a:rPr lang="tr-TR" sz="3200" dirty="0" err="1" smtClean="0"/>
              <a:t>error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1705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real</a:t>
            </a:r>
            <a:r>
              <a:rPr lang="tr-TR" dirty="0" smtClean="0"/>
              <a:t> World </a:t>
            </a:r>
            <a:r>
              <a:rPr lang="tr-TR" dirty="0" err="1" smtClean="0"/>
              <a:t>example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764741"/>
              </p:ext>
            </p:extLst>
          </p:nvPr>
        </p:nvGraphicFramePr>
        <p:xfrm>
          <a:off x="1155700" y="2603500"/>
          <a:ext cx="3754628" cy="33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14"/>
                <a:gridCol w="1877314"/>
              </a:tblGrid>
              <a:tr h="56430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Hours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Grade</a:t>
                      </a:r>
                      <a:endParaRPr lang="tr-TR" dirty="0"/>
                    </a:p>
                  </a:txBody>
                  <a:tcPr/>
                </a:tc>
              </a:tr>
              <a:tr h="564303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</a:tr>
              <a:tr h="564303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</a:tr>
              <a:tr h="564303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</a:tr>
              <a:tr h="564303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</a:tr>
              <a:tr h="564303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Metin kutusu 10"/>
          <p:cNvSpPr txBox="1"/>
          <p:nvPr/>
        </p:nvSpPr>
        <p:spPr>
          <a:xfrm>
            <a:off x="5148072" y="2641345"/>
            <a:ext cx="67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Problem :</a:t>
            </a:r>
          </a:p>
          <a:p>
            <a:r>
              <a:rPr lang="tr-TR" sz="2800" dirty="0" err="1" smtClean="0"/>
              <a:t>Predict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students</a:t>
            </a:r>
            <a:r>
              <a:rPr lang="tr-TR" sz="2800" dirty="0" smtClean="0"/>
              <a:t>’ </a:t>
            </a:r>
            <a:r>
              <a:rPr lang="tr-TR" sz="2800" dirty="0" err="1" smtClean="0"/>
              <a:t>grade</a:t>
            </a:r>
            <a:r>
              <a:rPr lang="tr-TR" sz="2800" dirty="0" smtClean="0"/>
              <a:t> </a:t>
            </a:r>
            <a:r>
              <a:rPr lang="tr-TR" sz="2800" dirty="0" err="1" smtClean="0"/>
              <a:t>based</a:t>
            </a:r>
            <a:r>
              <a:rPr lang="tr-TR" sz="2800" dirty="0" smtClean="0"/>
              <a:t> on how </a:t>
            </a:r>
            <a:r>
              <a:rPr lang="tr-TR" sz="2800" dirty="0" err="1" smtClean="0"/>
              <a:t>many</a:t>
            </a:r>
            <a:r>
              <a:rPr lang="tr-TR" sz="2800" dirty="0" smtClean="0"/>
              <a:t> </a:t>
            </a:r>
            <a:r>
              <a:rPr lang="tr-TR" sz="2800" dirty="0" err="1" smtClean="0"/>
              <a:t>hours</a:t>
            </a:r>
            <a:r>
              <a:rPr lang="tr-TR" sz="2800" dirty="0" smtClean="0"/>
              <a:t> </a:t>
            </a:r>
            <a:r>
              <a:rPr lang="tr-TR" sz="2800" dirty="0" err="1" smtClean="0"/>
              <a:t>they</a:t>
            </a:r>
            <a:r>
              <a:rPr lang="tr-TR" sz="2800" dirty="0" smtClean="0"/>
              <a:t> </a:t>
            </a:r>
            <a:r>
              <a:rPr lang="tr-TR" sz="2800" dirty="0" err="1" smtClean="0"/>
              <a:t>studied</a:t>
            </a:r>
            <a:endParaRPr lang="tr-TR" sz="2800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1298448" y="6071616"/>
            <a:ext cx="361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Training </a:t>
            </a:r>
            <a:r>
              <a:rPr lang="tr-TR" sz="2800" dirty="0" err="1" smtClean="0"/>
              <a:t>Dataset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4610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6190619" cy="3340100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2198800719"/>
              </p:ext>
            </p:extLst>
          </p:nvPr>
        </p:nvGraphicFramePr>
        <p:xfrm>
          <a:off x="1282085" y="2499359"/>
          <a:ext cx="6063488" cy="3520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668512" y="2697480"/>
            <a:ext cx="23086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(x1,y1) =(0,10)</a:t>
            </a:r>
          </a:p>
          <a:p>
            <a:r>
              <a:rPr lang="tr-TR" dirty="0" smtClean="0"/>
              <a:t>(x2,y2) =(12,70)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 = (y2-y1)/ (x2-x1)</a:t>
            </a:r>
          </a:p>
          <a:p>
            <a:r>
              <a:rPr lang="tr-TR" dirty="0" smtClean="0"/>
              <a:t>m = (60-10) /(12-0)</a:t>
            </a:r>
          </a:p>
          <a:p>
            <a:r>
              <a:rPr lang="tr-TR" dirty="0" smtClean="0"/>
              <a:t>m = 60/12</a:t>
            </a:r>
          </a:p>
          <a:p>
            <a:r>
              <a:rPr lang="tr-TR" dirty="0" smtClean="0"/>
              <a:t>m = 5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8257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5" y="2603500"/>
            <a:ext cx="3359294" cy="3518167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m= 5  (x1,y1) =( 0,10)</a:t>
            </a:r>
          </a:p>
          <a:p>
            <a:r>
              <a:rPr lang="tr-TR" dirty="0" smtClean="0"/>
              <a:t>y – y1 = m(x-x1)</a:t>
            </a:r>
          </a:p>
          <a:p>
            <a:r>
              <a:rPr lang="tr-TR" dirty="0"/>
              <a:t>y</a:t>
            </a:r>
            <a:r>
              <a:rPr lang="tr-TR" dirty="0" smtClean="0"/>
              <a:t> – 10 = 5(x-0)</a:t>
            </a:r>
          </a:p>
          <a:p>
            <a:r>
              <a:rPr lang="tr-TR" dirty="0" smtClean="0"/>
              <a:t>y= 5x + 10 </a:t>
            </a:r>
          </a:p>
          <a:p>
            <a:endParaRPr lang="tr-TR" dirty="0" smtClean="0"/>
          </a:p>
          <a:p>
            <a:r>
              <a:rPr lang="tr-TR" dirty="0" smtClean="0"/>
              <a:t>y = mx +n</a:t>
            </a:r>
            <a:endParaRPr lang="tr-TR" dirty="0"/>
          </a:p>
          <a:p>
            <a:r>
              <a:rPr lang="tr-TR" dirty="0" smtClean="0"/>
              <a:t>m= 5 n= 10</a:t>
            </a:r>
          </a:p>
          <a:p>
            <a:endParaRPr lang="tr-TR" dirty="0"/>
          </a:p>
          <a:p>
            <a:r>
              <a:rPr lang="en-US" dirty="0" smtClean="0"/>
              <a:t>m </a:t>
            </a:r>
            <a:r>
              <a:rPr lang="en-US" dirty="0"/>
              <a:t>= slope(Gradient) and </a:t>
            </a:r>
            <a:r>
              <a:rPr lang="tr-TR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y-intercept(also called bias)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03090"/>
              </p:ext>
            </p:extLst>
          </p:nvPr>
        </p:nvGraphicFramePr>
        <p:xfrm>
          <a:off x="5265018" y="2812091"/>
          <a:ext cx="65227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/>
                <a:gridCol w="2174240"/>
                <a:gridCol w="2174240"/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hours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Real </a:t>
                      </a:r>
                      <a:r>
                        <a:rPr lang="tr-TR" dirty="0" err="1" smtClean="0"/>
                        <a:t>grade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Predicted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grade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square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/>
          </a:p>
        </p:txBody>
      </p:sp>
      <p:pic>
        <p:nvPicPr>
          <p:cNvPr id="2050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475826"/>
            <a:ext cx="8824913" cy="16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xmean</a:t>
            </a:r>
            <a:r>
              <a:rPr lang="tr-TR" dirty="0" smtClean="0"/>
              <a:t> = (2+12+5+10+0)/5 = 5,8</a:t>
            </a:r>
          </a:p>
          <a:p>
            <a:r>
              <a:rPr lang="tr-TR" dirty="0" err="1"/>
              <a:t>y</a:t>
            </a:r>
            <a:r>
              <a:rPr lang="tr-TR" dirty="0" err="1" smtClean="0"/>
              <a:t>mean</a:t>
            </a:r>
            <a:r>
              <a:rPr lang="tr-TR" dirty="0" smtClean="0"/>
              <a:t>= (30+70+50+80+10)/5 = 48</a:t>
            </a:r>
          </a:p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64153"/>
              </p:ext>
            </p:extLst>
          </p:nvPr>
        </p:nvGraphicFramePr>
        <p:xfrm>
          <a:off x="540082" y="3617939"/>
          <a:ext cx="27710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504"/>
                <a:gridCol w="1385504"/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 smtClean="0"/>
                        <a:t>x(</a:t>
                      </a:r>
                      <a:r>
                        <a:rPr lang="tr-TR" dirty="0" err="1" smtClean="0"/>
                        <a:t>hours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x -</a:t>
                      </a:r>
                      <a:r>
                        <a:rPr lang="tr-TR" baseline="0" dirty="0" err="1" smtClean="0"/>
                        <a:t>xmean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-3,8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6,2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-0,8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4,2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-5,8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20822"/>
              </p:ext>
            </p:extLst>
          </p:nvPr>
        </p:nvGraphicFramePr>
        <p:xfrm>
          <a:off x="3504666" y="3617939"/>
          <a:ext cx="268437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89"/>
                <a:gridCol w="1342189"/>
              </a:tblGrid>
              <a:tr h="297223">
                <a:tc>
                  <a:txBody>
                    <a:bodyPr/>
                    <a:lstStyle/>
                    <a:p>
                      <a:r>
                        <a:rPr lang="tr-TR" dirty="0" smtClean="0"/>
                        <a:t>y(</a:t>
                      </a:r>
                      <a:r>
                        <a:rPr lang="tr-TR" dirty="0" err="1" smtClean="0"/>
                        <a:t>grade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 - </a:t>
                      </a:r>
                      <a:r>
                        <a:rPr lang="tr-TR" dirty="0" err="1" smtClean="0"/>
                        <a:t>ymean</a:t>
                      </a:r>
                      <a:r>
                        <a:rPr lang="tr-TR" dirty="0" smtClean="0"/>
                        <a:t> 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-18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-38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408"/>
              </p:ext>
            </p:extLst>
          </p:nvPr>
        </p:nvGraphicFramePr>
        <p:xfrm>
          <a:off x="6525928" y="3343619"/>
          <a:ext cx="535047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35"/>
                <a:gridCol w="267523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Sum</a:t>
                      </a:r>
                      <a:r>
                        <a:rPr lang="tr-TR" dirty="0" smtClean="0"/>
                        <a:t> of </a:t>
                      </a:r>
                      <a:r>
                        <a:rPr lang="tr-TR" dirty="0" err="1" smtClean="0"/>
                        <a:t>all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(x-</a:t>
                      </a:r>
                      <a:r>
                        <a:rPr lang="tr-TR" dirty="0" err="1" smtClean="0"/>
                        <a:t>xmean</a:t>
                      </a:r>
                      <a:r>
                        <a:rPr lang="tr-TR" dirty="0" smtClean="0"/>
                        <a:t>) *(</a:t>
                      </a:r>
                      <a:r>
                        <a:rPr lang="tr-TR" dirty="0" err="1" smtClean="0"/>
                        <a:t>yymean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Sum</a:t>
                      </a:r>
                      <a:r>
                        <a:rPr lang="tr-TR" dirty="0" smtClean="0"/>
                        <a:t> of </a:t>
                      </a:r>
                      <a:r>
                        <a:rPr lang="tr-TR" dirty="0" err="1" smtClean="0"/>
                        <a:t>all</a:t>
                      </a:r>
                      <a:r>
                        <a:rPr lang="tr-TR" dirty="0" smtClean="0"/>
                        <a:t> </a:t>
                      </a:r>
                    </a:p>
                    <a:p>
                      <a:r>
                        <a:rPr lang="tr-TR" dirty="0" smtClean="0"/>
                        <a:t>(x-</a:t>
                      </a:r>
                      <a:r>
                        <a:rPr lang="tr-TR" dirty="0" err="1" smtClean="0"/>
                        <a:t>xmean</a:t>
                      </a:r>
                      <a:r>
                        <a:rPr lang="tr-TR" dirty="0" smtClean="0"/>
                        <a:t>)**2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68,4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14,44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136,4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38,44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1,6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0,64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134,4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17,64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220,4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33,64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2637321" y="6208686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</a:t>
            </a:r>
            <a:r>
              <a:rPr lang="tr-TR" dirty="0" smtClean="0"/>
              <a:t>=(68,4+136,4+1,6+134,4+220,4)/(14,44+38,44+0,64+17,64+33,64)= 5,35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230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Calculation</a:t>
            </a:r>
            <a:r>
              <a:rPr lang="tr-TR" dirty="0" smtClean="0"/>
              <a:t> of y-</a:t>
            </a:r>
            <a:r>
              <a:rPr lang="tr-TR" dirty="0" err="1" smtClean="0"/>
              <a:t>intercept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 b = </a:t>
            </a:r>
            <a:r>
              <a:rPr lang="tr-TR" dirty="0" err="1" smtClean="0"/>
              <a:t>ymean</a:t>
            </a:r>
            <a:r>
              <a:rPr lang="tr-TR" dirty="0" smtClean="0"/>
              <a:t> – m*</a:t>
            </a:r>
            <a:r>
              <a:rPr lang="tr-TR" dirty="0" err="1" smtClean="0"/>
              <a:t>xmean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b= 48 – ((5,35) * (5,8)) = 16,97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y = mx + n</a:t>
            </a:r>
          </a:p>
          <a:p>
            <a:r>
              <a:rPr lang="tr-TR" dirty="0" smtClean="0"/>
              <a:t>y = 5,35x + 16,97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26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Lets</a:t>
            </a:r>
            <a:r>
              <a:rPr lang="tr-TR" dirty="0" smtClean="0"/>
              <a:t> 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74844"/>
              </p:ext>
            </p:extLst>
          </p:nvPr>
        </p:nvGraphicFramePr>
        <p:xfrm>
          <a:off x="1319731" y="2758662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hours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Real </a:t>
                      </a:r>
                      <a:r>
                        <a:rPr lang="tr-TR" dirty="0" err="1" smtClean="0"/>
                        <a:t>grade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grade</a:t>
                      </a:r>
                      <a:r>
                        <a:rPr lang="tr-TR" dirty="0" smtClean="0"/>
                        <a:t>(Basic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linear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regression</a:t>
                      </a:r>
                      <a:r>
                        <a:rPr lang="tr-TR" baseline="0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grade</a:t>
                      </a:r>
                      <a:r>
                        <a:rPr lang="tr-TR" dirty="0" smtClean="0"/>
                        <a:t>(</a:t>
                      </a:r>
                      <a:r>
                        <a:rPr lang="tr-TR" dirty="0" err="1" smtClean="0"/>
                        <a:t>least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square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regression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27,67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134,2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43,72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70,47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16,97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7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308</Words>
  <Application>Microsoft Office PowerPoint</Application>
  <PresentationFormat>Geniş ekran</PresentationFormat>
  <Paragraphs>135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 Toplantı Odası</vt:lpstr>
      <vt:lpstr>Mathematics for Machine Learning </vt:lpstr>
      <vt:lpstr>Linear Regresion with a real World example</vt:lpstr>
      <vt:lpstr>Linear regression</vt:lpstr>
      <vt:lpstr>Linear regression</vt:lpstr>
      <vt:lpstr>Least square regression</vt:lpstr>
      <vt:lpstr>PowerPoint Sunusu</vt:lpstr>
      <vt:lpstr>Calculation of y-intercept</vt:lpstr>
      <vt:lpstr>Lets compare 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Machine Learning</dc:title>
  <dc:creator>Asus</dc:creator>
  <cp:lastModifiedBy>Asus</cp:lastModifiedBy>
  <cp:revision>11</cp:revision>
  <dcterms:created xsi:type="dcterms:W3CDTF">2020-07-31T10:23:41Z</dcterms:created>
  <dcterms:modified xsi:type="dcterms:W3CDTF">2020-07-31T12:48:41Z</dcterms:modified>
</cp:coreProperties>
</file>