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aleway"/>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5.xml"/><Relationship Id="rId55" Type="http://schemas.openxmlformats.org/officeDocument/2006/relationships/font" Target="fonts/Raleway-boldItalic.fntdata"/><Relationship Id="rId10" Type="http://schemas.openxmlformats.org/officeDocument/2006/relationships/slide" Target="slides/slide4.xml"/><Relationship Id="rId54" Type="http://schemas.openxmlformats.org/officeDocument/2006/relationships/font" Target="fonts/Raleway-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81f7990e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81f7990e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81f7990e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81f7990e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81f7990e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81f7990e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81f7990e5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81f7990e5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81f7990e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81f7990e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81f7990e5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81f7990e5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81f7990e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81f7990e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81f7990e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81f7990e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81f7990e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81f7990e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81f7990e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81f7990e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81f7990e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81f7990e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81f7990e5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81f7990e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81f7990e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81f7990e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81f7990e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81f7990e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81f7990e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81f7990e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81f7990e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81f7990e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81f7990e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81f7990e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81f7990e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81f7990e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81f7990e5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81f7990e5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81f7990e5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81f7990e5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81f7990e5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81f7990e5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81f7990e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81f7990e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81f7990e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81f7990e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81f7990e5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81f7990e5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81f7990e5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81f7990e5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81f7990e5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81f7990e5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81f7990e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81f7990e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81f7990e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81f7990e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81f7990e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81f7990e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81f7990e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81f7990e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81f7990e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81f7990e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81f7990e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81f7990e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81f7990e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81f7990e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81f7990e5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e81f7990e5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81f7990e5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81f7990e5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81f7990e5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81f7990e5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81f7990e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81f7990e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81f7990e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81f7990e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81f7990e5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81f7990e5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81f7990e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81f7990e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81f7990e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81f7990e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81f7990e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81f7990e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81f7990e5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81f7990e5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81f7990e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81f7990e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json.org/json-e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kg.go.dev/encoding/js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JSON</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Encode JSON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Encode JSON</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Go-Lang telah menyediakan function untuk melakukan konversi data ke JSON, yaitu menggunakan function json.Marshal(interface{})</a:t>
            </a:r>
            <a:endParaRPr/>
          </a:p>
          <a:p>
            <a:pPr indent="-311150" lvl="0" marL="457200" rtl="0" algn="l">
              <a:spcBef>
                <a:spcPts val="0"/>
              </a:spcBef>
              <a:spcAft>
                <a:spcPts val="0"/>
              </a:spcAft>
              <a:buSzPts val="1300"/>
              <a:buChar char="●"/>
            </a:pPr>
            <a:r>
              <a:rPr lang="id"/>
              <a:t>Karena parameter nya adalah interface{}, maka kita bisa masukan tipe data apapun ke dalam function Marshal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Encode JSON</a:t>
            </a:r>
            <a:endParaRPr/>
          </a:p>
        </p:txBody>
      </p:sp>
      <p:pic>
        <p:nvPicPr>
          <p:cNvPr id="229" name="Google Shape;229;p36"/>
          <p:cNvPicPr preferRelativeResize="0"/>
          <p:nvPr/>
        </p:nvPicPr>
        <p:blipFill>
          <a:blip r:embed="rId3">
            <a:alphaModFix/>
          </a:blip>
          <a:stretch>
            <a:fillRect/>
          </a:stretch>
        </p:blipFill>
        <p:spPr>
          <a:xfrm>
            <a:off x="152400" y="2006250"/>
            <a:ext cx="3931400" cy="1957650"/>
          </a:xfrm>
          <a:prstGeom prst="rect">
            <a:avLst/>
          </a:prstGeom>
          <a:noFill/>
          <a:ln>
            <a:noFill/>
          </a:ln>
        </p:spPr>
      </p:pic>
      <p:pic>
        <p:nvPicPr>
          <p:cNvPr id="230" name="Google Shape;230;p36"/>
          <p:cNvPicPr preferRelativeResize="0"/>
          <p:nvPr/>
        </p:nvPicPr>
        <p:blipFill>
          <a:blip r:embed="rId4">
            <a:alphaModFix/>
          </a:blip>
          <a:stretch>
            <a:fillRect/>
          </a:stretch>
        </p:blipFill>
        <p:spPr>
          <a:xfrm>
            <a:off x="4181225" y="2006250"/>
            <a:ext cx="4962775" cy="175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JSON Object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JSON Object</a:t>
            </a:r>
            <a:endParaRPr/>
          </a:p>
        </p:txBody>
      </p:sp>
      <p:sp>
        <p:nvSpPr>
          <p:cNvPr id="241" name="Google Shape;241;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Pada materi sebelumnya kita melakukan encode data seperti string, number, boolean, dan tipe data primitif lainnya</a:t>
            </a:r>
            <a:endParaRPr/>
          </a:p>
          <a:p>
            <a:pPr indent="-311150" lvl="0" marL="457200" rtl="0" algn="l">
              <a:spcBef>
                <a:spcPts val="0"/>
              </a:spcBef>
              <a:spcAft>
                <a:spcPts val="0"/>
              </a:spcAft>
              <a:buSzPts val="1300"/>
              <a:buChar char="●"/>
            </a:pPr>
            <a:r>
              <a:rPr lang="id"/>
              <a:t>Walaupun memang bisa dilakukan, karena sesuai dengan kontrak interface{}, namun tidak sesuai dengan kontrak JSON</a:t>
            </a:r>
            <a:endParaRPr/>
          </a:p>
          <a:p>
            <a:pPr indent="-311150" lvl="0" marL="457200" rtl="0" algn="l">
              <a:spcBef>
                <a:spcPts val="0"/>
              </a:spcBef>
              <a:spcAft>
                <a:spcPts val="0"/>
              </a:spcAft>
              <a:buSzPts val="1300"/>
              <a:buChar char="●"/>
            </a:pPr>
            <a:r>
              <a:rPr lang="id"/>
              <a:t>Jika mengikuti kontrak json.org, data JSON bentuknya adalah Object dan Array</a:t>
            </a:r>
            <a:endParaRPr/>
          </a:p>
          <a:p>
            <a:pPr indent="-311150" lvl="0" marL="457200" rtl="0" algn="l">
              <a:spcBef>
                <a:spcPts val="0"/>
              </a:spcBef>
              <a:spcAft>
                <a:spcPts val="0"/>
              </a:spcAft>
              <a:buSzPts val="1300"/>
              <a:buChar char="●"/>
            </a:pPr>
            <a:r>
              <a:rPr lang="id"/>
              <a:t>Sedangkan value nya baru berupa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Contoh Object JSON</a:t>
            </a:r>
            <a:endParaRPr/>
          </a:p>
        </p:txBody>
      </p:sp>
      <p:pic>
        <p:nvPicPr>
          <p:cNvPr id="247" name="Google Shape;247;p39"/>
          <p:cNvPicPr preferRelativeResize="0"/>
          <p:nvPr/>
        </p:nvPicPr>
        <p:blipFill>
          <a:blip r:embed="rId3">
            <a:alphaModFix/>
          </a:blip>
          <a:stretch>
            <a:fillRect/>
          </a:stretch>
        </p:blipFill>
        <p:spPr>
          <a:xfrm>
            <a:off x="152400" y="2006250"/>
            <a:ext cx="7410450" cy="240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Struct</a:t>
            </a:r>
            <a:endParaRPr/>
          </a:p>
        </p:txBody>
      </p:sp>
      <p:sp>
        <p:nvSpPr>
          <p:cNvPr id="253" name="Google Shape;253;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JSON Object di Go-Lang direpresentasikan dengan tipe data Struct</a:t>
            </a:r>
            <a:endParaRPr/>
          </a:p>
          <a:p>
            <a:pPr indent="-311150" lvl="0" marL="457200" rtl="0" algn="l">
              <a:spcBef>
                <a:spcPts val="0"/>
              </a:spcBef>
              <a:spcAft>
                <a:spcPts val="0"/>
              </a:spcAft>
              <a:buSzPts val="1300"/>
              <a:buChar char="●"/>
            </a:pPr>
            <a:r>
              <a:rPr lang="id"/>
              <a:t>Dimana tiap attribute di JSON Object merupakan attribute di Struct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Encode Struct ke JSON (1)</a:t>
            </a:r>
            <a:endParaRPr/>
          </a:p>
        </p:txBody>
      </p:sp>
      <p:pic>
        <p:nvPicPr>
          <p:cNvPr id="259" name="Google Shape;259;p41"/>
          <p:cNvPicPr preferRelativeResize="0"/>
          <p:nvPr/>
        </p:nvPicPr>
        <p:blipFill>
          <a:blip r:embed="rId3">
            <a:alphaModFix/>
          </a:blip>
          <a:stretch>
            <a:fillRect/>
          </a:stretch>
        </p:blipFill>
        <p:spPr>
          <a:xfrm>
            <a:off x="152400" y="2006250"/>
            <a:ext cx="5686425" cy="1895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Encode Struct ke JSON (2)</a:t>
            </a:r>
            <a:endParaRPr/>
          </a:p>
        </p:txBody>
      </p:sp>
      <p:pic>
        <p:nvPicPr>
          <p:cNvPr id="265" name="Google Shape;265;p42"/>
          <p:cNvPicPr preferRelativeResize="0"/>
          <p:nvPr/>
        </p:nvPicPr>
        <p:blipFill>
          <a:blip r:embed="rId3">
            <a:alphaModFix/>
          </a:blip>
          <a:stretch>
            <a:fillRect/>
          </a:stretch>
        </p:blipFill>
        <p:spPr>
          <a:xfrm>
            <a:off x="152400" y="2006250"/>
            <a:ext cx="8524875" cy="297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Decode JSON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Decode JSON</a:t>
            </a:r>
            <a:endParaRPr/>
          </a:p>
        </p:txBody>
      </p:sp>
      <p:sp>
        <p:nvSpPr>
          <p:cNvPr id="276" name="Google Shape;276;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Sekarang kita sudah tahu bagaimana caranya melakukan encode dari tipe data di Go-Lang ke JSON</a:t>
            </a:r>
            <a:endParaRPr/>
          </a:p>
          <a:p>
            <a:pPr indent="-311150" lvl="0" marL="457200" rtl="0" algn="l">
              <a:spcBef>
                <a:spcPts val="0"/>
              </a:spcBef>
              <a:spcAft>
                <a:spcPts val="0"/>
              </a:spcAft>
              <a:buSzPts val="1300"/>
              <a:buChar char="●"/>
            </a:pPr>
            <a:r>
              <a:rPr lang="id"/>
              <a:t>Namun bagaimana jika kebalikannya?</a:t>
            </a:r>
            <a:endParaRPr/>
          </a:p>
          <a:p>
            <a:pPr indent="-311150" lvl="0" marL="457200" rtl="0" algn="l">
              <a:spcBef>
                <a:spcPts val="0"/>
              </a:spcBef>
              <a:spcAft>
                <a:spcPts val="0"/>
              </a:spcAft>
              <a:buSzPts val="1300"/>
              <a:buChar char="●"/>
            </a:pPr>
            <a:r>
              <a:rPr lang="id"/>
              <a:t>Untuk melakukan konversi dari JSON ke tipe data di Go-Lang (Decode), kita bisa menggunakan function json.Unmarshal(byte[], interface{})</a:t>
            </a:r>
            <a:endParaRPr/>
          </a:p>
          <a:p>
            <a:pPr indent="-311150" lvl="0" marL="457200" rtl="0" algn="l">
              <a:spcBef>
                <a:spcPts val="0"/>
              </a:spcBef>
              <a:spcAft>
                <a:spcPts val="0"/>
              </a:spcAft>
              <a:buSzPts val="1300"/>
              <a:buChar char="●"/>
            </a:pPr>
            <a:r>
              <a:rPr lang="id"/>
              <a:t>Dimana byte[] adalah data JSON nya, sedangkan interface{} adalah tempat menyimpan hasil konversi, biasa berupa pointer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Decode JSON</a:t>
            </a:r>
            <a:endParaRPr/>
          </a:p>
        </p:txBody>
      </p:sp>
      <p:pic>
        <p:nvPicPr>
          <p:cNvPr id="282" name="Google Shape;282;p45"/>
          <p:cNvPicPr preferRelativeResize="0"/>
          <p:nvPr/>
        </p:nvPicPr>
        <p:blipFill>
          <a:blip r:embed="rId3">
            <a:alphaModFix/>
          </a:blip>
          <a:stretch>
            <a:fillRect/>
          </a:stretch>
        </p:blipFill>
        <p:spPr>
          <a:xfrm>
            <a:off x="152400" y="2006250"/>
            <a:ext cx="8839198" cy="22881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JSON Array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JSON Array</a:t>
            </a:r>
            <a:endParaRPr/>
          </a:p>
        </p:txBody>
      </p:sp>
      <p:sp>
        <p:nvSpPr>
          <p:cNvPr id="293" name="Google Shape;293;p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Selain tipe dalam bentuk Object, biasanya dalam JSON, kita kadang menggunakan tipe data Array</a:t>
            </a:r>
            <a:endParaRPr/>
          </a:p>
          <a:p>
            <a:pPr indent="-311150" lvl="0" marL="457200" rtl="0" algn="l">
              <a:spcBef>
                <a:spcPts val="0"/>
              </a:spcBef>
              <a:spcAft>
                <a:spcPts val="0"/>
              </a:spcAft>
              <a:buSzPts val="1300"/>
              <a:buChar char="●"/>
            </a:pPr>
            <a:r>
              <a:rPr lang="id"/>
              <a:t>Array di JSON mirip dengan Array di JavaScript, dia bisa berisikan tipe data primitif, atau tipe data kompleks (Object atau Array)</a:t>
            </a:r>
            <a:endParaRPr/>
          </a:p>
          <a:p>
            <a:pPr indent="-311150" lvl="0" marL="457200" rtl="0" algn="l">
              <a:spcBef>
                <a:spcPts val="0"/>
              </a:spcBef>
              <a:spcAft>
                <a:spcPts val="0"/>
              </a:spcAft>
              <a:buSzPts val="1300"/>
              <a:buChar char="●"/>
            </a:pPr>
            <a:r>
              <a:rPr lang="id"/>
              <a:t>Di Go-Lang, JSON Array direpresentasikan dalam bentuk slice</a:t>
            </a:r>
            <a:endParaRPr/>
          </a:p>
          <a:p>
            <a:pPr indent="-311150" lvl="0" marL="457200" rtl="0" algn="l">
              <a:spcBef>
                <a:spcPts val="0"/>
              </a:spcBef>
              <a:spcAft>
                <a:spcPts val="0"/>
              </a:spcAft>
              <a:buSzPts val="1300"/>
              <a:buChar char="●"/>
            </a:pPr>
            <a:r>
              <a:rPr lang="id"/>
              <a:t>Konversi dari JSON atau ke JSON dilakukan secara otomatis oleh package json menggunakan tipe data slice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JSON Array Primitive (1)</a:t>
            </a:r>
            <a:endParaRPr/>
          </a:p>
        </p:txBody>
      </p:sp>
      <p:pic>
        <p:nvPicPr>
          <p:cNvPr id="299" name="Google Shape;299;p48"/>
          <p:cNvPicPr preferRelativeResize="0"/>
          <p:nvPr/>
        </p:nvPicPr>
        <p:blipFill>
          <a:blip r:embed="rId3">
            <a:alphaModFix/>
          </a:blip>
          <a:stretch>
            <a:fillRect/>
          </a:stretch>
        </p:blipFill>
        <p:spPr>
          <a:xfrm>
            <a:off x="152400" y="2006250"/>
            <a:ext cx="7248525" cy="2276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JSON Array Primitive (2)</a:t>
            </a:r>
            <a:endParaRPr/>
          </a:p>
        </p:txBody>
      </p:sp>
      <p:pic>
        <p:nvPicPr>
          <p:cNvPr id="305" name="Google Shape;305;p49"/>
          <p:cNvPicPr preferRelativeResize="0"/>
          <p:nvPr/>
        </p:nvPicPr>
        <p:blipFill>
          <a:blip r:embed="rId3">
            <a:alphaModFix/>
          </a:blip>
          <a:stretch>
            <a:fillRect/>
          </a:stretch>
        </p:blipFill>
        <p:spPr>
          <a:xfrm>
            <a:off x="152400" y="2006250"/>
            <a:ext cx="8839199" cy="28897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JSON Array Complex (1)</a:t>
            </a:r>
            <a:endParaRPr/>
          </a:p>
        </p:txBody>
      </p:sp>
      <p:pic>
        <p:nvPicPr>
          <p:cNvPr id="311" name="Google Shape;311;p50"/>
          <p:cNvPicPr preferRelativeResize="0"/>
          <p:nvPr/>
        </p:nvPicPr>
        <p:blipFill>
          <a:blip r:embed="rId3">
            <a:alphaModFix/>
          </a:blip>
          <a:stretch>
            <a:fillRect/>
          </a:stretch>
        </p:blipFill>
        <p:spPr>
          <a:xfrm>
            <a:off x="152400" y="2006250"/>
            <a:ext cx="3152775" cy="1971675"/>
          </a:xfrm>
          <a:prstGeom prst="rect">
            <a:avLst/>
          </a:prstGeom>
          <a:noFill/>
          <a:ln>
            <a:noFill/>
          </a:ln>
        </p:spPr>
      </p:pic>
      <p:pic>
        <p:nvPicPr>
          <p:cNvPr id="312" name="Google Shape;312;p50"/>
          <p:cNvPicPr preferRelativeResize="0"/>
          <p:nvPr/>
        </p:nvPicPr>
        <p:blipFill>
          <a:blip r:embed="rId4">
            <a:alphaModFix/>
          </a:blip>
          <a:stretch>
            <a:fillRect/>
          </a:stretch>
        </p:blipFill>
        <p:spPr>
          <a:xfrm>
            <a:off x="3457575" y="2006250"/>
            <a:ext cx="3419475" cy="2486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JSON Array Complex (2)</a:t>
            </a:r>
            <a:endParaRPr/>
          </a:p>
        </p:txBody>
      </p:sp>
      <p:pic>
        <p:nvPicPr>
          <p:cNvPr id="318" name="Google Shape;318;p51"/>
          <p:cNvPicPr preferRelativeResize="0"/>
          <p:nvPr/>
        </p:nvPicPr>
        <p:blipFill>
          <a:blip r:embed="rId3">
            <a:alphaModFix/>
          </a:blip>
          <a:stretch>
            <a:fillRect/>
          </a:stretch>
        </p:blipFill>
        <p:spPr>
          <a:xfrm>
            <a:off x="152400" y="2006250"/>
            <a:ext cx="3087579" cy="2984850"/>
          </a:xfrm>
          <a:prstGeom prst="rect">
            <a:avLst/>
          </a:prstGeom>
          <a:noFill/>
          <a:ln>
            <a:noFill/>
          </a:ln>
        </p:spPr>
      </p:pic>
      <p:pic>
        <p:nvPicPr>
          <p:cNvPr id="319" name="Google Shape;319;p51"/>
          <p:cNvPicPr preferRelativeResize="0"/>
          <p:nvPr/>
        </p:nvPicPr>
        <p:blipFill>
          <a:blip r:embed="rId4">
            <a:alphaModFix/>
          </a:blip>
          <a:stretch>
            <a:fillRect/>
          </a:stretch>
        </p:blipFill>
        <p:spPr>
          <a:xfrm>
            <a:off x="3392379" y="2006250"/>
            <a:ext cx="5219700" cy="1038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Decode JSON Array</a:t>
            </a:r>
            <a:endParaRPr/>
          </a:p>
        </p:txBody>
      </p:sp>
      <p:sp>
        <p:nvSpPr>
          <p:cNvPr id="325" name="Google Shape;325;p5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Selain menggunakan Array pada attribute di Object</a:t>
            </a:r>
            <a:endParaRPr/>
          </a:p>
          <a:p>
            <a:pPr indent="-311150" lvl="0" marL="457200" rtl="0" algn="l">
              <a:spcBef>
                <a:spcPts val="0"/>
              </a:spcBef>
              <a:spcAft>
                <a:spcPts val="0"/>
              </a:spcAft>
              <a:buSzPts val="1300"/>
              <a:buChar char="●"/>
            </a:pPr>
            <a:r>
              <a:rPr lang="id"/>
              <a:t>Kita juga bisa melakukan encode atau decode langsung JSON Array nya</a:t>
            </a:r>
            <a:endParaRPr/>
          </a:p>
          <a:p>
            <a:pPr indent="-311150" lvl="0" marL="457200" rtl="0" algn="l">
              <a:spcBef>
                <a:spcPts val="0"/>
              </a:spcBef>
              <a:spcAft>
                <a:spcPts val="0"/>
              </a:spcAft>
              <a:buSzPts val="1300"/>
              <a:buChar char="●"/>
            </a:pPr>
            <a:r>
              <a:rPr lang="id"/>
              <a:t>Encode dan Decode JSON Array bisa menggunakan tipe data Slice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Decode JSON Array</a:t>
            </a:r>
            <a:endParaRPr/>
          </a:p>
        </p:txBody>
      </p:sp>
      <p:pic>
        <p:nvPicPr>
          <p:cNvPr id="331" name="Google Shape;331;p53"/>
          <p:cNvPicPr preferRelativeResize="0"/>
          <p:nvPr/>
        </p:nvPicPr>
        <p:blipFill>
          <a:blip r:embed="rId3">
            <a:alphaModFix/>
          </a:blip>
          <a:stretch>
            <a:fillRect/>
          </a:stretch>
        </p:blipFill>
        <p:spPr>
          <a:xfrm>
            <a:off x="152400" y="2006250"/>
            <a:ext cx="8839202" cy="24392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JSON Tag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JSON Tag</a:t>
            </a:r>
            <a:endParaRPr/>
          </a:p>
        </p:txBody>
      </p:sp>
      <p:sp>
        <p:nvSpPr>
          <p:cNvPr id="342" name="Google Shape;342;p5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Secara default atribut yang terdapat di Struct dan JSON akan di mapping sesuai dengan nama atribut  yang sama (case sensitive)</a:t>
            </a:r>
            <a:endParaRPr/>
          </a:p>
          <a:p>
            <a:pPr indent="-311150" lvl="0" marL="457200" rtl="0" algn="l">
              <a:spcBef>
                <a:spcPts val="0"/>
              </a:spcBef>
              <a:spcAft>
                <a:spcPts val="0"/>
              </a:spcAft>
              <a:buSzPts val="1300"/>
              <a:buChar char="●"/>
            </a:pPr>
            <a:r>
              <a:rPr lang="id"/>
              <a:t>Kadang ada style yang berbeda antara penamaan atribute di Struct dan di JSON, misal di JSON kita ingin menggunakan snake_case, tapi di Struct, kita ingin menggunakan PascalCase</a:t>
            </a:r>
            <a:endParaRPr/>
          </a:p>
          <a:p>
            <a:pPr indent="-311150" lvl="0" marL="457200" rtl="0" algn="l">
              <a:spcBef>
                <a:spcPts val="0"/>
              </a:spcBef>
              <a:spcAft>
                <a:spcPts val="0"/>
              </a:spcAft>
              <a:buSzPts val="1300"/>
              <a:buChar char="●"/>
            </a:pPr>
            <a:r>
              <a:rPr lang="id"/>
              <a:t>Untungnya, package json mendukun Tag Reflection</a:t>
            </a:r>
            <a:endParaRPr/>
          </a:p>
          <a:p>
            <a:pPr indent="-311150" lvl="0" marL="457200" rtl="0" algn="l">
              <a:spcBef>
                <a:spcPts val="0"/>
              </a:spcBef>
              <a:spcAft>
                <a:spcPts val="0"/>
              </a:spcAft>
              <a:buSzPts val="1300"/>
              <a:buChar char="●"/>
            </a:pPr>
            <a:r>
              <a:rPr lang="id"/>
              <a:t>Kita bisa menambahkan tag reflection dengan nama json, lalu diikuti dengan atribut yang kita inginkan ketika konversi dari atau ke JSON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JSON Tag</a:t>
            </a:r>
            <a:endParaRPr/>
          </a:p>
        </p:txBody>
      </p:sp>
      <p:pic>
        <p:nvPicPr>
          <p:cNvPr id="348" name="Google Shape;348;p56"/>
          <p:cNvPicPr preferRelativeResize="0"/>
          <p:nvPr/>
        </p:nvPicPr>
        <p:blipFill>
          <a:blip r:embed="rId3">
            <a:alphaModFix/>
          </a:blip>
          <a:stretch>
            <a:fillRect/>
          </a:stretch>
        </p:blipFill>
        <p:spPr>
          <a:xfrm>
            <a:off x="152400" y="2006250"/>
            <a:ext cx="8543925" cy="2324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Map</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Map</a:t>
            </a:r>
            <a:endParaRPr/>
          </a:p>
        </p:txBody>
      </p:sp>
      <p:sp>
        <p:nvSpPr>
          <p:cNvPr id="359" name="Google Shape;359;p5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Saat menggunakan JSON, kadang mungkin kita menemukan kasus data JSON nya dynamic</a:t>
            </a:r>
            <a:endParaRPr/>
          </a:p>
          <a:p>
            <a:pPr indent="-311150" lvl="0" marL="457200" rtl="0" algn="l">
              <a:spcBef>
                <a:spcPts val="0"/>
              </a:spcBef>
              <a:spcAft>
                <a:spcPts val="0"/>
              </a:spcAft>
              <a:buSzPts val="1300"/>
              <a:buChar char="●"/>
            </a:pPr>
            <a:r>
              <a:rPr lang="id"/>
              <a:t>Artinya atribut nya tidak menentu, bisa bertambah, bisa berkurang, dan tidak tetap</a:t>
            </a:r>
            <a:endParaRPr/>
          </a:p>
          <a:p>
            <a:pPr indent="-311150" lvl="0" marL="457200" rtl="0" algn="l">
              <a:spcBef>
                <a:spcPts val="0"/>
              </a:spcBef>
              <a:spcAft>
                <a:spcPts val="0"/>
              </a:spcAft>
              <a:buSzPts val="1300"/>
              <a:buChar char="●"/>
            </a:pPr>
            <a:r>
              <a:rPr lang="id"/>
              <a:t>Pada kasus seperti itu, menggunakan Struct akan menyulitkan, karena pada Struct, kita harus menentukan semua atribut nya</a:t>
            </a:r>
            <a:endParaRPr/>
          </a:p>
          <a:p>
            <a:pPr indent="-311150" lvl="0" marL="457200" rtl="0" algn="l">
              <a:spcBef>
                <a:spcPts val="0"/>
              </a:spcBef>
              <a:spcAft>
                <a:spcPts val="0"/>
              </a:spcAft>
              <a:buSzPts val="1300"/>
              <a:buChar char="●"/>
            </a:pPr>
            <a:r>
              <a:rPr lang="id"/>
              <a:t>Untuk kasus seperti ini, kita bisa menggunakan tipe data map[string]interface{}</a:t>
            </a:r>
            <a:endParaRPr/>
          </a:p>
          <a:p>
            <a:pPr indent="-311150" lvl="0" marL="457200" rtl="0" algn="l">
              <a:spcBef>
                <a:spcPts val="0"/>
              </a:spcBef>
              <a:spcAft>
                <a:spcPts val="0"/>
              </a:spcAft>
              <a:buSzPts val="1300"/>
              <a:buChar char="●"/>
            </a:pPr>
            <a:r>
              <a:rPr lang="id"/>
              <a:t>Secara otomatis, atribut akan menjadi key di map, dan value menjadi value di map</a:t>
            </a:r>
            <a:endParaRPr/>
          </a:p>
          <a:p>
            <a:pPr indent="-311150" lvl="0" marL="457200" rtl="0" algn="l">
              <a:spcBef>
                <a:spcPts val="0"/>
              </a:spcBef>
              <a:spcAft>
                <a:spcPts val="0"/>
              </a:spcAft>
              <a:buSzPts val="1300"/>
              <a:buChar char="●"/>
            </a:pPr>
            <a:r>
              <a:rPr lang="id"/>
              <a:t>Namun karena value berupa interface{}, maka kita harus lakukan konversi secara manual jika ingin mengambil value nya</a:t>
            </a:r>
            <a:endParaRPr/>
          </a:p>
          <a:p>
            <a:pPr indent="-311150" lvl="0" marL="457200" rtl="0" algn="l">
              <a:spcBef>
                <a:spcPts val="0"/>
              </a:spcBef>
              <a:spcAft>
                <a:spcPts val="0"/>
              </a:spcAft>
              <a:buSzPts val="1300"/>
              <a:buChar char="●"/>
            </a:pPr>
            <a:r>
              <a:rPr lang="id"/>
              <a:t>Dan tipe data Map tidak mendukung JSON Tag lagi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Map</a:t>
            </a:r>
            <a:endParaRPr/>
          </a:p>
        </p:txBody>
      </p:sp>
      <p:pic>
        <p:nvPicPr>
          <p:cNvPr id="365" name="Google Shape;365;p59"/>
          <p:cNvPicPr preferRelativeResize="0"/>
          <p:nvPr/>
        </p:nvPicPr>
        <p:blipFill>
          <a:blip r:embed="rId3">
            <a:alphaModFix/>
          </a:blip>
          <a:stretch>
            <a:fillRect/>
          </a:stretch>
        </p:blipFill>
        <p:spPr>
          <a:xfrm>
            <a:off x="152400" y="2006250"/>
            <a:ext cx="8149371" cy="298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Streaming Decoder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Streaming Decoder</a:t>
            </a:r>
            <a:endParaRPr/>
          </a:p>
        </p:txBody>
      </p:sp>
      <p:sp>
        <p:nvSpPr>
          <p:cNvPr id="376" name="Google Shape;376;p6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Sebelumnya kita belajar package json dengan melakukan konversi data JSON yang sudah dalam bentuk variable dan data string atau []byte</a:t>
            </a:r>
            <a:endParaRPr/>
          </a:p>
          <a:p>
            <a:pPr indent="-311150" lvl="0" marL="457200" rtl="0" algn="l">
              <a:spcBef>
                <a:spcPts val="0"/>
              </a:spcBef>
              <a:spcAft>
                <a:spcPts val="0"/>
              </a:spcAft>
              <a:buSzPts val="1300"/>
              <a:buChar char="●"/>
            </a:pPr>
            <a:r>
              <a:rPr lang="id"/>
              <a:t>Pada kenyataanya, kadang data JSON nya berasal dari Input berupa io.Reader (File, Network, Request Body)</a:t>
            </a:r>
            <a:endParaRPr/>
          </a:p>
          <a:p>
            <a:pPr indent="-311150" lvl="0" marL="457200" rtl="0" algn="l">
              <a:spcBef>
                <a:spcPts val="0"/>
              </a:spcBef>
              <a:spcAft>
                <a:spcPts val="0"/>
              </a:spcAft>
              <a:buSzPts val="1300"/>
              <a:buChar char="●"/>
            </a:pPr>
            <a:r>
              <a:rPr lang="id"/>
              <a:t>Kita bisa saja membaca semua datanya terlebih dahulu, lalu simpan di variable, baru lakukan konversi dari JSON, namun hal ini sebenarnya tidak perlu dilakukan, karena package json memiliki fitur untuk membaca data dari Stream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json.Decoder</a:t>
            </a:r>
            <a:endParaRPr/>
          </a:p>
        </p:txBody>
      </p:sp>
      <p:sp>
        <p:nvSpPr>
          <p:cNvPr id="382" name="Google Shape;382;p6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Untuk membuat json Decoder, kita bisa menggunakan function json.NewDecoder(reader)</a:t>
            </a:r>
            <a:endParaRPr/>
          </a:p>
          <a:p>
            <a:pPr indent="-311150" lvl="0" marL="457200" rtl="0" algn="l">
              <a:spcBef>
                <a:spcPts val="0"/>
              </a:spcBef>
              <a:spcAft>
                <a:spcPts val="0"/>
              </a:spcAft>
              <a:buSzPts val="1300"/>
              <a:buChar char="●"/>
            </a:pPr>
            <a:r>
              <a:rPr lang="id"/>
              <a:t>Selanjutnya untuk membaca isi input reader dan konversikan secara langsung ke data di Go-Lang, cukup gunakan function Decode(interface{})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Streaming Decoder</a:t>
            </a:r>
            <a:endParaRPr/>
          </a:p>
        </p:txBody>
      </p:sp>
      <p:pic>
        <p:nvPicPr>
          <p:cNvPr id="388" name="Google Shape;388;p63"/>
          <p:cNvPicPr preferRelativeResize="0"/>
          <p:nvPr/>
        </p:nvPicPr>
        <p:blipFill>
          <a:blip r:embed="rId3">
            <a:alphaModFix/>
          </a:blip>
          <a:stretch>
            <a:fillRect/>
          </a:stretch>
        </p:blipFill>
        <p:spPr>
          <a:xfrm>
            <a:off x="152400" y="2006250"/>
            <a:ext cx="7410450" cy="261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Streaming Encoder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Streaming Encoder</a:t>
            </a:r>
            <a:endParaRPr/>
          </a:p>
        </p:txBody>
      </p:sp>
      <p:sp>
        <p:nvSpPr>
          <p:cNvPr id="399" name="Google Shape;399;p6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Selain decoder, package json juga mendukung membuat Encoder yang bisa digunakan untuk menulis langsung JSON nya ke io.Writer</a:t>
            </a:r>
            <a:endParaRPr/>
          </a:p>
          <a:p>
            <a:pPr indent="-311150" lvl="0" marL="457200" rtl="0" algn="l">
              <a:spcBef>
                <a:spcPts val="0"/>
              </a:spcBef>
              <a:spcAft>
                <a:spcPts val="0"/>
              </a:spcAft>
              <a:buSzPts val="1300"/>
              <a:buChar char="●"/>
            </a:pPr>
            <a:r>
              <a:rPr lang="id"/>
              <a:t>Dengan begitu, kita tidak perlu menyimpan JSON datanya terlebih dahulu ke dalam variable string atau []byte, kita bisa langsung tulis ke io.Writer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json.Encoder</a:t>
            </a:r>
            <a:endParaRPr/>
          </a:p>
        </p:txBody>
      </p:sp>
      <p:sp>
        <p:nvSpPr>
          <p:cNvPr id="405" name="Google Shape;405;p6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Untuk membuat Encoder, kita bisa menggunakan function json.NewEncoder(writer)</a:t>
            </a:r>
            <a:endParaRPr/>
          </a:p>
          <a:p>
            <a:pPr indent="-311150" lvl="0" marL="457200" rtl="0" algn="l">
              <a:spcBef>
                <a:spcPts val="0"/>
              </a:spcBef>
              <a:spcAft>
                <a:spcPts val="0"/>
              </a:spcAft>
              <a:buSzPts val="1300"/>
              <a:buChar char="●"/>
            </a:pPr>
            <a:r>
              <a:rPr lang="id"/>
              <a:t>Dan untuk menulis data sebagai JSON langsung ke writer, kita bisa gunakan function Encode(interface{})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Streaming Encoder</a:t>
            </a:r>
            <a:endParaRPr/>
          </a:p>
        </p:txBody>
      </p:sp>
      <p:pic>
        <p:nvPicPr>
          <p:cNvPr id="411" name="Google Shape;411;p67"/>
          <p:cNvPicPr preferRelativeResize="0"/>
          <p:nvPr/>
        </p:nvPicPr>
        <p:blipFill>
          <a:blip r:embed="rId3">
            <a:alphaModFix/>
          </a:blip>
          <a:stretch>
            <a:fillRect/>
          </a:stretch>
        </p:blipFill>
        <p:spPr>
          <a:xfrm>
            <a:off x="152400" y="2006250"/>
            <a:ext cx="7411991" cy="2984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Materi Selanjutnya</a:t>
            </a:r>
            <a:endParaRPr/>
          </a:p>
        </p:txBody>
      </p:sp>
      <p:sp>
        <p:nvSpPr>
          <p:cNvPr id="422" name="Google Shape;422;p6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Go-Lang RESTful API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Pengenalan </a:t>
            </a:r>
            <a:r>
              <a:rPr lang="id"/>
              <a:t>Package json</a:t>
            </a:r>
            <a:endParaRPr/>
          </a:p>
          <a:p>
            <a:pPr indent="-311150" lvl="0" marL="457200" rtl="0" algn="l">
              <a:spcBef>
                <a:spcPts val="0"/>
              </a:spcBef>
              <a:spcAft>
                <a:spcPts val="0"/>
              </a:spcAft>
              <a:buSzPts val="1300"/>
              <a:buChar char="●"/>
            </a:pPr>
            <a:r>
              <a:rPr lang="id"/>
              <a:t>Encode dan Decode JSON</a:t>
            </a:r>
            <a:endParaRPr/>
          </a:p>
          <a:p>
            <a:pPr indent="-311150" lvl="0" marL="457200" rtl="0" algn="l">
              <a:spcBef>
                <a:spcPts val="0"/>
              </a:spcBef>
              <a:spcAft>
                <a:spcPts val="0"/>
              </a:spcAft>
              <a:buSzPts val="1300"/>
              <a:buChar char="●"/>
            </a:pPr>
            <a:r>
              <a:rPr lang="id"/>
              <a:t>Stream Encoder dan Decoder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Pengenalan Package json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Pengenalan JSON</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JSON singkatan dari JavaScript Object Notation, merupakan struktur format data yang bentuknya seperti Object di JavaScript</a:t>
            </a:r>
            <a:endParaRPr/>
          </a:p>
          <a:p>
            <a:pPr indent="-311150" lvl="0" marL="457200" rtl="0" algn="l">
              <a:spcBef>
                <a:spcPts val="0"/>
              </a:spcBef>
              <a:spcAft>
                <a:spcPts val="0"/>
              </a:spcAft>
              <a:buSzPts val="1300"/>
              <a:buChar char="●"/>
            </a:pPr>
            <a:r>
              <a:rPr lang="id"/>
              <a:t>JSON merupakan struktur format data yang paling banyak digunakan saat kita membuat RESTful API</a:t>
            </a:r>
            <a:endParaRPr/>
          </a:p>
          <a:p>
            <a:pPr indent="-311150" lvl="0" marL="457200" rtl="0" algn="l">
              <a:spcBef>
                <a:spcPts val="0"/>
              </a:spcBef>
              <a:spcAft>
                <a:spcPts val="0"/>
              </a:spcAft>
              <a:buSzPts val="1300"/>
              <a:buChar char="●"/>
            </a:pPr>
            <a:r>
              <a:rPr lang="id"/>
              <a:t>Dan pate kelas ini kita akan menggunakan JSON juga</a:t>
            </a:r>
            <a:endParaRPr/>
          </a:p>
          <a:p>
            <a:pPr indent="-311150" lvl="0" marL="457200" rtl="0" algn="l">
              <a:spcBef>
                <a:spcPts val="0"/>
              </a:spcBef>
              <a:spcAft>
                <a:spcPts val="0"/>
              </a:spcAft>
              <a:buSzPts val="1300"/>
              <a:buChar char="●"/>
            </a:pPr>
            <a:r>
              <a:rPr lang="id" u="sng">
                <a:solidFill>
                  <a:schemeClr val="hlink"/>
                </a:solidFill>
                <a:hlinkClick r:id="rId3"/>
              </a:rPr>
              <a:t>https://www.json.org/json-en.html</a:t>
            </a:r>
            <a:r>
              <a:rPr lang="id"/>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Contoh JSON</a:t>
            </a:r>
            <a:endParaRPr/>
          </a:p>
        </p:txBody>
      </p:sp>
      <p:pic>
        <p:nvPicPr>
          <p:cNvPr id="206" name="Google Shape;206;p32"/>
          <p:cNvPicPr preferRelativeResize="0"/>
          <p:nvPr/>
        </p:nvPicPr>
        <p:blipFill>
          <a:blip r:embed="rId3">
            <a:alphaModFix/>
          </a:blip>
          <a:stretch>
            <a:fillRect/>
          </a:stretch>
        </p:blipFill>
        <p:spPr>
          <a:xfrm>
            <a:off x="152400" y="2006250"/>
            <a:ext cx="6231843"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Package json</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Go-Lang sudah menyediakan package json, dimana kita bisa menggunakan package ini untuk melakukan konversi data ke JSON (encode) atau sebaliknya (decode)</a:t>
            </a:r>
            <a:endParaRPr/>
          </a:p>
          <a:p>
            <a:pPr indent="-311150" lvl="0" marL="457200" rtl="0" algn="l">
              <a:spcBef>
                <a:spcPts val="0"/>
              </a:spcBef>
              <a:spcAft>
                <a:spcPts val="0"/>
              </a:spcAft>
              <a:buSzPts val="1300"/>
              <a:buChar char="●"/>
            </a:pPr>
            <a:r>
              <a:rPr lang="id" u="sng">
                <a:solidFill>
                  <a:schemeClr val="hlink"/>
                </a:solidFill>
                <a:hlinkClick r:id="rId3"/>
              </a:rPr>
              <a:t>https://pkg.go.dev/encoding/json</a:t>
            </a:r>
            <a:r>
              <a:rPr lang="id"/>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