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8"/>
  </p:notesMasterIdLst>
  <p:sldIdLst>
    <p:sldId id="306" r:id="rId5"/>
    <p:sldId id="307" r:id="rId6"/>
    <p:sldId id="309" r:id="rId7"/>
    <p:sldId id="308" r:id="rId8"/>
    <p:sldId id="314" r:id="rId9"/>
    <p:sldId id="294" r:id="rId10"/>
    <p:sldId id="315" r:id="rId11"/>
    <p:sldId id="295" r:id="rId12"/>
    <p:sldId id="316" r:id="rId13"/>
    <p:sldId id="310" r:id="rId14"/>
    <p:sldId id="317" r:id="rId15"/>
    <p:sldId id="304"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114" d="100"/>
          <a:sy n="114" d="100"/>
        </p:scale>
        <p:origin x="414"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74-4FBB-8267-A07818BB3818}"/>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74-4FBB-8267-A07818BB3818}"/>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974-4FBB-8267-A07818BB3818}"/>
            </c:ext>
          </c:extLst>
        </c:ser>
        <c:dLbls>
          <c:showLegendKey val="0"/>
          <c:showVal val="0"/>
          <c:showCatName val="0"/>
          <c:showSerName val="0"/>
          <c:showPercent val="0"/>
          <c:showBubbleSize val="0"/>
        </c:dLbls>
        <c:gapWidth val="219"/>
        <c:overlap val="-27"/>
        <c:axId val="1228544223"/>
        <c:axId val="1196036207"/>
      </c:barChart>
      <c:catAx>
        <c:axId val="122854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96036207"/>
        <c:crosses val="autoZero"/>
        <c:auto val="1"/>
        <c:lblAlgn val="ctr"/>
        <c:lblOffset val="100"/>
        <c:noMultiLvlLbl val="0"/>
      </c:catAx>
      <c:valAx>
        <c:axId val="1196036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228544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nb-NO" dirty="0"/>
              <a:t>Min/</a:t>
            </a:r>
            <a:r>
              <a:rPr lang="nb-NO" dirty="0" err="1"/>
              <a:t>max</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Kristoffer Snopestad Søderkvist</a:t>
            </a:r>
          </a:p>
          <a:p>
            <a:r>
              <a:rPr lang="en-US" dirty="0"/>
              <a:t>Kristoffer Eriksen Beck</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p:txBody>
          <a:bodyPr/>
          <a:lstStyle/>
          <a:p>
            <a:r>
              <a:rPr lang="en-US" sz="3600" dirty="0"/>
              <a:t>The way to get started is to quit talking and begin doing.</a:t>
            </a:r>
            <a:endParaRPr lang="en-US" dirty="0"/>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p:txBody>
          <a:bodyPr/>
          <a:lstStyle/>
          <a:p>
            <a:r>
              <a:rPr lang="en-US" sz="1800" dirty="0"/>
              <a:t>Walt Disney</a:t>
            </a:r>
          </a:p>
        </p:txBody>
      </p:sp>
      <p:pic>
        <p:nvPicPr>
          <p:cNvPr id="8" name="Picture Placeholder 7" descr="mountains at sunset">
            <a:extLst>
              <a:ext uri="{FF2B5EF4-FFF2-40B4-BE49-F238E27FC236}">
                <a16:creationId xmlns:a16="http://schemas.microsoft.com/office/drawing/2014/main" id="{8DD372BB-220C-48D2-B19A-562BE88C2109}"/>
              </a:ext>
            </a:extLst>
          </p:cNvPr>
          <p:cNvPicPr>
            <a:picLocks noGrp="1" noChangeAspect="1"/>
          </p:cNvPicPr>
          <p:nvPr>
            <p:ph type="pic" sz="quarter" idx="13"/>
          </p:nvPr>
        </p:nvPicPr>
        <p:blipFill rotWithShape="1">
          <a:blip r:embed="rId2"/>
          <a:srcRect/>
          <a:stretch/>
        </p:blipFill>
        <p:spPr/>
      </p:pic>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356147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nb-NO" dirty="0" err="1"/>
              <a:t>Conclusions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01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Title</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dirty="0"/>
              <a:t>Subtitle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r>
              <a:rPr lang="en-US" sz="2000" dirty="0"/>
              <a:t>Add text, images, art, and videos. </a:t>
            </a:r>
          </a:p>
          <a:p>
            <a:r>
              <a:rPr lang="en-US" sz="2000" dirty="0"/>
              <a:t>Add transitions, animations, and motion. </a:t>
            </a:r>
          </a:p>
          <a:p>
            <a:r>
              <a:rPr lang="en-US" sz="2000" dirty="0"/>
              <a:t>Save to OneDrive, to get to your presentations from your computer, tablet, or phone.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lstStyle/>
          <a:p>
            <a:r>
              <a:rPr lang="en-US" dirty="0"/>
              <a:t>Subtitle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a:normAutofit/>
          </a:bodyPr>
          <a:lstStyle/>
          <a:p>
            <a:r>
              <a:rPr lang="en-US" sz="2000" dirty="0"/>
              <a:t>Open the Design Ideas pane for instant slide makeovers. </a:t>
            </a:r>
          </a:p>
          <a:p>
            <a:r>
              <a:rPr lang="en-US" sz="2000" dirty="0"/>
              <a:t>When we have design ideas, we’ll show them to you right there. </a:t>
            </a:r>
          </a:p>
        </p:txBody>
      </p:sp>
    </p:spTree>
    <p:extLst>
      <p:ext uri="{BB962C8B-B14F-4D97-AF65-F5344CB8AC3E}">
        <p14:creationId xmlns:p14="http://schemas.microsoft.com/office/powerpoint/2010/main" val="312476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Presenter name</a:t>
            </a:r>
          </a:p>
          <a:p>
            <a:r>
              <a:rPr lang="en-US" dirty="0"/>
              <a:t>Email address</a:t>
            </a:r>
          </a:p>
          <a:p>
            <a:r>
              <a:rPr lang="en-US" dirty="0"/>
              <a:t>Website</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Problem statement</a:t>
            </a:r>
          </a:p>
          <a:p>
            <a:pPr algn="r"/>
            <a:r>
              <a:rPr lang="en-US" sz="1800" dirty="0">
                <a:solidFill>
                  <a:schemeClr val="bg1"/>
                </a:solidFill>
              </a:rPr>
              <a:t>	Sequential Programming</a:t>
            </a:r>
          </a:p>
          <a:p>
            <a:pPr algn="r"/>
            <a:r>
              <a:rPr lang="en-US" dirty="0"/>
              <a:t>Parallel Programming</a:t>
            </a:r>
          </a:p>
          <a:p>
            <a:pPr algn="r"/>
            <a:r>
              <a:rPr lang="en-US" sz="1800" dirty="0">
                <a:solidFill>
                  <a:schemeClr val="bg1"/>
                </a:solidFill>
              </a:rPr>
              <a:t>Performance Evaluations</a:t>
            </a:r>
          </a:p>
          <a:p>
            <a:pPr algn="r"/>
            <a:r>
              <a:rPr lang="en-US" dirty="0"/>
              <a:t>Conclusions</a:t>
            </a:r>
            <a:endParaRPr lang="en-US" sz="1800" dirty="0">
              <a:solidFill>
                <a:schemeClr val="bg1"/>
              </a:solidFill>
            </a:endParaRPr>
          </a:p>
        </p:txBody>
      </p:sp>
      <p:pic>
        <p:nvPicPr>
          <p:cNvPr id="6" name="Picture Placeholder 5" descr="mountains at sunset">
            <a:hlinkClick r:id="" action="ppaction://hlinkshowjump?jump=nextslide"/>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a:xfrm>
            <a:off x="1494964" y="2478304"/>
            <a:ext cx="3707972" cy="3707971"/>
          </a:xfrm>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nb-NO" dirty="0"/>
              <a:t>P</a:t>
            </a:r>
            <a:r>
              <a:rPr lang="en-US" dirty="0" err="1"/>
              <a:t>roblem</a:t>
            </a:r>
            <a:r>
              <a:rPr lang="en-US" dirty="0"/>
              <a:t> statement</a:t>
            </a: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dirty="0">
                <a:solidFill>
                  <a:schemeClr val="bg1"/>
                </a:solidFill>
              </a:rPr>
              <a:t>Subtitle</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a:bodyPr>
          <a:lstStyle/>
          <a:p>
            <a:r>
              <a:rPr lang="nb-NO" dirty="0"/>
              <a:t>Min/Max</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sz="2000"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Sequential programming</a:t>
            </a:r>
            <a:endParaRPr lang="en-US" dirty="0"/>
          </a:p>
        </p:txBody>
      </p:sp>
      <p:sp>
        <p:nvSpPr>
          <p:cNvPr id="5" name="Subtitle 4">
            <a:extLst>
              <a:ext uri="{FF2B5EF4-FFF2-40B4-BE49-F238E27FC236}">
                <a16:creationId xmlns:a16="http://schemas.microsoft.com/office/drawing/2014/main" id="{6672777C-F41D-46F3-8DE8-6E6F7D69321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882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Chart</a:t>
            </a:r>
          </a:p>
        </p:txBody>
      </p:sp>
      <p:graphicFrame>
        <p:nvGraphicFramePr>
          <p:cNvPr id="8" name="Content Placeholder 7" descr="chart">
            <a:extLst>
              <a:ext uri="{FF2B5EF4-FFF2-40B4-BE49-F238E27FC236}">
                <a16:creationId xmlns:a16="http://schemas.microsoft.com/office/drawing/2014/main" id="{314209B2-7DC1-4F18-AD3E-91CE29A6776E}"/>
              </a:ext>
            </a:extLst>
          </p:cNvPr>
          <p:cNvGraphicFramePr>
            <a:graphicFrameLocks noGrp="1"/>
          </p:cNvGraphicFramePr>
          <p:nvPr>
            <p:ph idx="1"/>
            <p:extLst>
              <p:ext uri="{D42A27DB-BD31-4B8C-83A1-F6EECF244321}">
                <p14:modId xmlns:p14="http://schemas.microsoft.com/office/powerpoint/2010/main" val="1669518980"/>
              </p:ext>
            </p:extLst>
          </p:nvPr>
        </p:nvGraphicFramePr>
        <p:xfrm>
          <a:off x="1447800" y="2185945"/>
          <a:ext cx="9906000" cy="3650975"/>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spTree>
    <p:extLst>
      <p:ext uri="{BB962C8B-B14F-4D97-AF65-F5344CB8AC3E}">
        <p14:creationId xmlns:p14="http://schemas.microsoft.com/office/powerpoint/2010/main" val="78391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Parallel Programming</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dirty="0">
                <a:solidFill>
                  <a:schemeClr val="bg1"/>
                </a:solidFill>
              </a:rPr>
              <a:t>Subtitle</a:t>
            </a:r>
            <a:endParaRPr lang="en-US" dirty="0"/>
          </a:p>
        </p:txBody>
      </p:sp>
    </p:spTree>
    <p:extLst>
      <p:ext uri="{BB962C8B-B14F-4D97-AF65-F5344CB8AC3E}">
        <p14:creationId xmlns:p14="http://schemas.microsoft.com/office/powerpoint/2010/main" val="106464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Table</a:t>
            </a:r>
          </a:p>
        </p:txBody>
      </p:sp>
      <p:graphicFrame>
        <p:nvGraphicFramePr>
          <p:cNvPr id="5" name="Table 5">
            <a:extLst>
              <a:ext uri="{FF2B5EF4-FFF2-40B4-BE49-F238E27FC236}">
                <a16:creationId xmlns:a16="http://schemas.microsoft.com/office/drawing/2014/main" id="{709A0DA2-E530-420B-ACE1-7D645AE7D06B}"/>
              </a:ext>
            </a:extLst>
          </p:cNvPr>
          <p:cNvGraphicFramePr>
            <a:graphicFrameLocks noGrp="1"/>
          </p:cNvGraphicFramePr>
          <p:nvPr>
            <p:ph idx="1"/>
            <p:extLst>
              <p:ext uri="{D42A27DB-BD31-4B8C-83A1-F6EECF244321}">
                <p14:modId xmlns:p14="http://schemas.microsoft.com/office/powerpoint/2010/main" val="3612315666"/>
              </p:ext>
            </p:extLst>
          </p:nvPr>
        </p:nvGraphicFramePr>
        <p:xfrm>
          <a:off x="1447800" y="2209799"/>
          <a:ext cx="9753600" cy="3010885"/>
        </p:xfrm>
        <a:graphic>
          <a:graphicData uri="http://schemas.openxmlformats.org/drawingml/2006/table">
            <a:tbl>
              <a:tblPr firstRow="1">
                <a:tableStyleId>{5C22544A-7EE6-4342-B048-85BDC9FD1C3A}</a:tableStyleId>
              </a:tblPr>
              <a:tblGrid>
                <a:gridCol w="1950720">
                  <a:extLst>
                    <a:ext uri="{9D8B030D-6E8A-4147-A177-3AD203B41FA5}">
                      <a16:colId xmlns:a16="http://schemas.microsoft.com/office/drawing/2014/main" val="3715394682"/>
                    </a:ext>
                  </a:extLst>
                </a:gridCol>
                <a:gridCol w="1950720">
                  <a:extLst>
                    <a:ext uri="{9D8B030D-6E8A-4147-A177-3AD203B41FA5}">
                      <a16:colId xmlns:a16="http://schemas.microsoft.com/office/drawing/2014/main" val="4203886316"/>
                    </a:ext>
                  </a:extLst>
                </a:gridCol>
                <a:gridCol w="1950720">
                  <a:extLst>
                    <a:ext uri="{9D8B030D-6E8A-4147-A177-3AD203B41FA5}">
                      <a16:colId xmlns:a16="http://schemas.microsoft.com/office/drawing/2014/main" val="1368357775"/>
                    </a:ext>
                  </a:extLst>
                </a:gridCol>
                <a:gridCol w="1950720">
                  <a:extLst>
                    <a:ext uri="{9D8B030D-6E8A-4147-A177-3AD203B41FA5}">
                      <a16:colId xmlns:a16="http://schemas.microsoft.com/office/drawing/2014/main" val="538162733"/>
                    </a:ext>
                  </a:extLst>
                </a:gridCol>
                <a:gridCol w="1950720">
                  <a:extLst>
                    <a:ext uri="{9D8B030D-6E8A-4147-A177-3AD203B41FA5}">
                      <a16:colId xmlns:a16="http://schemas.microsoft.com/office/drawing/2014/main" val="2004813969"/>
                    </a:ext>
                  </a:extLst>
                </a:gridCol>
              </a:tblGrid>
              <a:tr h="602177">
                <a:tc>
                  <a:txBody>
                    <a:bodyPr/>
                    <a:lstStyle/>
                    <a:p>
                      <a:endParaRPr lang="en-US"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bg1"/>
                          </a:solidFill>
                        </a:rPr>
                        <a:t>Category 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dirty="0">
                          <a:solidFill>
                            <a:schemeClr val="bg1"/>
                          </a:solidFill>
                        </a:rPr>
                        <a:t>Category 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rPr>
                        <a:t>Category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dirty="0">
                          <a:solidFill>
                            <a:schemeClr val="bg1"/>
                          </a:solidFill>
                        </a:rPr>
                        <a:t>Category 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2729846"/>
                  </a:ext>
                </a:extLst>
              </a:tr>
              <a:tr h="602177">
                <a:tc>
                  <a:txBody>
                    <a:bodyPr/>
                    <a:lstStyle/>
                    <a:p>
                      <a:pPr algn="ctr"/>
                      <a:r>
                        <a:rPr lang="en-US" b="0" dirty="0"/>
                        <a:t>Item 1 </a:t>
                      </a:r>
                    </a:p>
                  </a:txBody>
                  <a:tcPr anchor="ctr">
                    <a:lnL w="12700" cmpd="sng">
                      <a:noFill/>
                    </a:lnL>
                    <a:lnR w="6350"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2.3</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1.7</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5</a:t>
                      </a:r>
                    </a:p>
                  </a:txBody>
                  <a:tcPr anchor="ctr">
                    <a:lnL w="6350" cap="flat" cmpd="sng" algn="ctr">
                      <a:solidFill>
                        <a:schemeClr val="accent4"/>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5059026"/>
                  </a:ext>
                </a:extLst>
              </a:tr>
              <a:tr h="602177">
                <a:tc>
                  <a:txBody>
                    <a:bodyPr/>
                    <a:lstStyle/>
                    <a:p>
                      <a:pPr algn="ctr"/>
                      <a:r>
                        <a:rPr lang="en-US" b="0" dirty="0"/>
                        <a:t>Item 2</a:t>
                      </a:r>
                    </a:p>
                  </a:txBody>
                  <a:tcPr anchor="ctr">
                    <a:lnR w="6350" cap="flat" cmpd="sng" algn="ctr">
                      <a:solidFill>
                        <a:schemeClr val="accent1"/>
                      </a:solidFill>
                      <a:prstDash val="solid"/>
                      <a:round/>
                      <a:headEnd type="none" w="med" len="med"/>
                      <a:tailEnd type="none" w="med" len="med"/>
                    </a:lnR>
                    <a:lnT w="12700" cmpd="sng">
                      <a:noFill/>
                    </a:lnT>
                    <a:noFill/>
                  </a:tcPr>
                </a:tc>
                <a:tc>
                  <a:txBody>
                    <a:bodyPr/>
                    <a:lstStyle/>
                    <a:p>
                      <a:pPr algn="ctr"/>
                      <a:r>
                        <a:rPr lang="en-US" dirty="0"/>
                        <a:t>3.2</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mpd="sng">
                      <a:noFill/>
                    </a:lnT>
                    <a:noFill/>
                  </a:tcPr>
                </a:tc>
                <a:tc>
                  <a:txBody>
                    <a:bodyPr/>
                    <a:lstStyle/>
                    <a:p>
                      <a:pPr algn="ctr"/>
                      <a:r>
                        <a:rPr lang="en-US" dirty="0"/>
                        <a:t>5.1</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mpd="sng">
                      <a:noFill/>
                    </a:lnT>
                    <a:noFill/>
                  </a:tcPr>
                </a:tc>
                <a:tc>
                  <a:txBody>
                    <a:bodyPr/>
                    <a:lstStyle/>
                    <a:p>
                      <a:pPr algn="ctr"/>
                      <a:r>
                        <a:rPr lang="en-US" dirty="0"/>
                        <a:t>4.4</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mpd="sng">
                      <a:noFill/>
                    </a:lnT>
                    <a:noFill/>
                  </a:tcPr>
                </a:tc>
                <a:tc>
                  <a:txBody>
                    <a:bodyPr/>
                    <a:lstStyle/>
                    <a:p>
                      <a:pPr algn="ctr"/>
                      <a:r>
                        <a:rPr lang="en-US" dirty="0"/>
                        <a:t>3</a:t>
                      </a:r>
                    </a:p>
                  </a:txBody>
                  <a:tcPr anchor="ctr">
                    <a:lnL w="6350" cap="flat" cmpd="sng" algn="ctr">
                      <a:solidFill>
                        <a:schemeClr val="accent4"/>
                      </a:solidFill>
                      <a:prstDash val="solid"/>
                      <a:round/>
                      <a:headEnd type="none" w="med" len="med"/>
                      <a:tailEnd type="none" w="med" len="med"/>
                    </a:lnL>
                    <a:lnT w="12700" cmpd="sng">
                      <a:noFill/>
                    </a:lnT>
                    <a:noFill/>
                  </a:tcPr>
                </a:tc>
                <a:extLst>
                  <a:ext uri="{0D108BD9-81ED-4DB2-BD59-A6C34878D82A}">
                    <a16:rowId xmlns:a16="http://schemas.microsoft.com/office/drawing/2014/main" val="3783722433"/>
                  </a:ext>
                </a:extLst>
              </a:tr>
              <a:tr h="602177">
                <a:tc>
                  <a:txBody>
                    <a:bodyPr/>
                    <a:lstStyle/>
                    <a:p>
                      <a:pPr algn="ctr"/>
                      <a:r>
                        <a:rPr lang="en-US" b="0" dirty="0"/>
                        <a:t>Item 3</a:t>
                      </a:r>
                    </a:p>
                  </a:txBody>
                  <a:tcPr anchor="ctr">
                    <a:lnR w="6350" cap="flat" cmpd="sng" algn="ctr">
                      <a:solidFill>
                        <a:schemeClr val="accent1"/>
                      </a:solidFill>
                      <a:prstDash val="solid"/>
                      <a:round/>
                      <a:headEnd type="none" w="med" len="med"/>
                      <a:tailEnd type="none" w="med" len="med"/>
                    </a:lnR>
                    <a:noFill/>
                  </a:tcPr>
                </a:tc>
                <a:tc>
                  <a:txBody>
                    <a:bodyPr/>
                    <a:lstStyle/>
                    <a:p>
                      <a:pPr algn="ctr"/>
                      <a:r>
                        <a:rPr lang="en-US" dirty="0"/>
                        <a:t>2.1</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a:r>
                        <a:rPr lang="en-US" dirty="0"/>
                        <a:t>1.7</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a:r>
                        <a:rPr lang="en-US" dirty="0"/>
                        <a:t>2.5</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tc>
                  <a:txBody>
                    <a:bodyPr/>
                    <a:lstStyle/>
                    <a:p>
                      <a:pPr algn="ctr"/>
                      <a:r>
                        <a:rPr lang="en-US" dirty="0"/>
                        <a:t>2.8</a:t>
                      </a:r>
                    </a:p>
                  </a:txBody>
                  <a:tcPr anchor="ctr">
                    <a:lnL w="6350"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1400497281"/>
                  </a:ext>
                </a:extLst>
              </a:tr>
              <a:tr h="602177">
                <a:tc>
                  <a:txBody>
                    <a:bodyPr/>
                    <a:lstStyle/>
                    <a:p>
                      <a:pPr algn="ctr"/>
                      <a:r>
                        <a:rPr lang="en-US" b="0" dirty="0"/>
                        <a:t>Item 4</a:t>
                      </a:r>
                    </a:p>
                  </a:txBody>
                  <a:tcPr anchor="ctr">
                    <a:lnR w="6350" cap="flat" cmpd="sng" algn="ctr">
                      <a:solidFill>
                        <a:schemeClr val="accent1"/>
                      </a:solidFill>
                      <a:prstDash val="solid"/>
                      <a:round/>
                      <a:headEnd type="none" w="med" len="med"/>
                      <a:tailEnd type="none" w="med" len="med"/>
                    </a:lnR>
                    <a:noFill/>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a:r>
                        <a:rPr lang="en-US" dirty="0"/>
                        <a:t>2.2</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a:r>
                        <a:rPr lang="en-US" dirty="0"/>
                        <a:t>1.7</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tc>
                  <a:txBody>
                    <a:bodyPr/>
                    <a:lstStyle/>
                    <a:p>
                      <a:pPr algn="ctr"/>
                      <a:r>
                        <a:rPr lang="en-US" dirty="0"/>
                        <a:t>7</a:t>
                      </a:r>
                    </a:p>
                  </a:txBody>
                  <a:tcPr anchor="ctr">
                    <a:lnL w="6350"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567824203"/>
                  </a:ext>
                </a:extLst>
              </a:tr>
            </a:tbl>
          </a:graphicData>
        </a:graphic>
      </p:graphicFrame>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spTree>
    <p:extLst>
      <p:ext uri="{BB962C8B-B14F-4D97-AF65-F5344CB8AC3E}">
        <p14:creationId xmlns:p14="http://schemas.microsoft.com/office/powerpoint/2010/main" val="27782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Performance Evaluations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dirty="0">
                <a:solidFill>
                  <a:schemeClr val="bg1"/>
                </a:solidFill>
              </a:rPr>
              <a:t>Speedup and Efficiency</a:t>
            </a:r>
            <a:endParaRPr lang="en-US" dirty="0"/>
          </a:p>
        </p:txBody>
      </p:sp>
    </p:spTree>
    <p:extLst>
      <p:ext uri="{BB962C8B-B14F-4D97-AF65-F5344CB8AC3E}">
        <p14:creationId xmlns:p14="http://schemas.microsoft.com/office/powerpoint/2010/main" val="319636611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{63D28636-8617-4488-8F4A-BB973923C0F2}tf89338750_win32</Template>
  <TotalTime>12</TotalTime>
  <Words>230</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GradientUnivers</vt:lpstr>
      <vt:lpstr>Min/max</vt:lpstr>
      <vt:lpstr>Agenda</vt:lpstr>
      <vt:lpstr>Problem statement</vt:lpstr>
      <vt:lpstr>Min/Max</vt:lpstr>
      <vt:lpstr>Sequential programming</vt:lpstr>
      <vt:lpstr>Chart</vt:lpstr>
      <vt:lpstr>Parallel Programming</vt:lpstr>
      <vt:lpstr>Table</vt:lpstr>
      <vt:lpstr>Performance Evaluations</vt:lpstr>
      <vt:lpstr>The way to get started is to quit talking and begin doing.</vt:lpstr>
      <vt:lpstr>Conclusions</vt:lpstr>
      <vt:lpstr>Title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Min/max</dc:title>
  <dc:creator>Kristoffer Snopestad Søderkvist</dc:creator>
  <cp:lastModifiedBy>Kristoffer Snopestad Søderkvist</cp:lastModifiedBy>
  <cp:revision>1</cp:revision>
  <dcterms:created xsi:type="dcterms:W3CDTF">2022-04-26T10:24:01Z</dcterms:created>
  <dcterms:modified xsi:type="dcterms:W3CDTF">2022-04-26T10:36:41Z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