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4e8158c4c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144e8158c4c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4e8158c4c_1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44e8158c4c_1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4e8158c4c_1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44e8158c4c_1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4e8158c4c_1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44e8158c4c_1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4e8158c4c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44e8158c4c_1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a2cf13868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4a2cf13868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2eb6174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2eb6174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2eb6174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2eb6174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4e8158c4c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44e8158c4c_1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52eb61743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52eb61743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4e8158c4c_1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44e8158c4c_1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4e8158c4c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44e8158c4c_1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3" name="Google Shape;153;g144e8158c4c_1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2eb61743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52eb617432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2eb6174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2eb6174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4e8158c4c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44e8158c4c_1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4e8158c4c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144e8158c4c_1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4e8158c4c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144e8158c4c_1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4e8158c4c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44e8158c4c_1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4e8158c4c_1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44e8158c4c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4e8158c4c_1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44e8158c4c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4e8158c4c_1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44e8158c4c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1813335" y="601724"/>
            <a:ext cx="6477805" cy="1906073"/>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4950"/>
              <a:buFont typeface="Gill Sans"/>
              <a:buNone/>
              <a:defRPr sz="49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subTitle"/>
          </p:nvPr>
        </p:nvSpPr>
        <p:spPr>
          <a:xfrm>
            <a:off x="1813335" y="2648403"/>
            <a:ext cx="6477804" cy="733216"/>
          </a:xfrm>
          <a:prstGeom prst="rect">
            <a:avLst/>
          </a:prstGeom>
          <a:noFill/>
          <a:ln>
            <a:noFill/>
          </a:ln>
        </p:spPr>
        <p:txBody>
          <a:bodyPr anchorCtr="0" anchor="t" bIns="91425" lIns="91425" spcFirstLastPara="1" rIns="91425" wrap="square" tIns="91425">
            <a:normAutofit/>
          </a:bodyPr>
          <a:lstStyle>
            <a:lvl1pPr lvl="0" algn="l">
              <a:lnSpc>
                <a:spcPct val="120000"/>
              </a:lnSpc>
              <a:spcBef>
                <a:spcPts val="750"/>
              </a:spcBef>
              <a:spcAft>
                <a:spcPts val="0"/>
              </a:spcAft>
              <a:buSzPts val="1350"/>
              <a:buNone/>
              <a:defRPr b="0" sz="1350" cap="none">
                <a:solidFill>
                  <a:schemeClr val="dk1"/>
                </a:solidFill>
              </a:defRPr>
            </a:lvl1pPr>
            <a:lvl2pPr lvl="1" algn="ctr">
              <a:lnSpc>
                <a:spcPct val="120000"/>
              </a:lnSpc>
              <a:spcBef>
                <a:spcPts val="375"/>
              </a:spcBef>
              <a:spcAft>
                <a:spcPts val="0"/>
              </a:spcAft>
              <a:buSzPts val="1350"/>
              <a:buNone/>
              <a:defRPr sz="1350"/>
            </a:lvl2pPr>
            <a:lvl3pPr lvl="2" algn="ctr">
              <a:lnSpc>
                <a:spcPct val="120000"/>
              </a:lnSpc>
              <a:spcBef>
                <a:spcPts val="375"/>
              </a:spcBef>
              <a:spcAft>
                <a:spcPts val="0"/>
              </a:spcAft>
              <a:buSzPts val="1350"/>
              <a:buNone/>
              <a:defRPr sz="1350"/>
            </a:lvl3pPr>
            <a:lvl4pPr lvl="3" algn="ctr">
              <a:lnSpc>
                <a:spcPct val="120000"/>
              </a:lnSpc>
              <a:spcBef>
                <a:spcPts val="375"/>
              </a:spcBef>
              <a:spcAft>
                <a:spcPts val="0"/>
              </a:spcAft>
              <a:buSzPts val="1200"/>
              <a:buNone/>
              <a:defRPr sz="1200"/>
            </a:lvl4pPr>
            <a:lvl5pPr lvl="4" algn="ctr">
              <a:lnSpc>
                <a:spcPct val="120000"/>
              </a:lnSpc>
              <a:spcBef>
                <a:spcPts val="375"/>
              </a:spcBef>
              <a:spcAft>
                <a:spcPts val="0"/>
              </a:spcAft>
              <a:buSzPts val="1200"/>
              <a:buNone/>
              <a:defRPr sz="1200"/>
            </a:lvl5pPr>
            <a:lvl6pPr lvl="5" algn="ctr">
              <a:lnSpc>
                <a:spcPct val="120000"/>
              </a:lnSpc>
              <a:spcBef>
                <a:spcPts val="375"/>
              </a:spcBef>
              <a:spcAft>
                <a:spcPts val="0"/>
              </a:spcAft>
              <a:buSzPts val="1200"/>
              <a:buNone/>
              <a:defRPr sz="1200"/>
            </a:lvl6pPr>
            <a:lvl7pPr lvl="6" algn="ctr">
              <a:lnSpc>
                <a:spcPct val="120000"/>
              </a:lnSpc>
              <a:spcBef>
                <a:spcPts val="375"/>
              </a:spcBef>
              <a:spcAft>
                <a:spcPts val="0"/>
              </a:spcAft>
              <a:buSzPts val="1200"/>
              <a:buNone/>
              <a:defRPr sz="1200"/>
            </a:lvl7pPr>
            <a:lvl8pPr lvl="7" algn="ctr">
              <a:lnSpc>
                <a:spcPct val="120000"/>
              </a:lnSpc>
              <a:spcBef>
                <a:spcPts val="375"/>
              </a:spcBef>
              <a:spcAft>
                <a:spcPts val="0"/>
              </a:spcAft>
              <a:buSzPts val="1200"/>
              <a:buNone/>
              <a:defRPr sz="1200"/>
            </a:lvl8pPr>
            <a:lvl9pPr lvl="8" algn="ctr">
              <a:lnSpc>
                <a:spcPct val="120000"/>
              </a:lnSpc>
              <a:spcBef>
                <a:spcPts val="375"/>
              </a:spcBef>
              <a:spcAft>
                <a:spcPts val="0"/>
              </a:spcAft>
              <a:buSzPts val="1200"/>
              <a:buNone/>
              <a:defRPr sz="1200"/>
            </a:lvl9pPr>
          </a:lstStyle>
          <a:p/>
        </p:txBody>
      </p:sp>
      <p:sp>
        <p:nvSpPr>
          <p:cNvPr id="62" name="Google Shape;62;p1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1812376" y="246981"/>
            <a:ext cx="3730436"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1078249"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4"/>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69" name="Google Shape;69;p15"/>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5"/>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6"/>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1090679" y="1317097"/>
            <a:ext cx="6482366" cy="14159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 type="body"/>
          </p:nvPr>
        </p:nvSpPr>
        <p:spPr>
          <a:xfrm>
            <a:off x="1090679" y="2854647"/>
            <a:ext cx="6472835" cy="759697"/>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750"/>
              </a:spcBef>
              <a:spcAft>
                <a:spcPts val="0"/>
              </a:spcAft>
              <a:buSzPts val="1350"/>
              <a:buNone/>
              <a:defRPr sz="1350">
                <a:solidFill>
                  <a:schemeClr val="dk1"/>
                </a:solidFill>
              </a:defRPr>
            </a:lvl1pPr>
            <a:lvl2pPr indent="-228600" lvl="1" marL="914400" algn="l">
              <a:lnSpc>
                <a:spcPct val="120000"/>
              </a:lnSpc>
              <a:spcBef>
                <a:spcPts val="375"/>
              </a:spcBef>
              <a:spcAft>
                <a:spcPts val="0"/>
              </a:spcAft>
              <a:buSzPts val="1350"/>
              <a:buNone/>
              <a:defRPr sz="1350">
                <a:solidFill>
                  <a:srgbClr val="888888"/>
                </a:solidFill>
              </a:defRPr>
            </a:lvl2pPr>
            <a:lvl3pPr indent="-228600" lvl="2" marL="1371600" algn="l">
              <a:lnSpc>
                <a:spcPct val="120000"/>
              </a:lnSpc>
              <a:spcBef>
                <a:spcPts val="375"/>
              </a:spcBef>
              <a:spcAft>
                <a:spcPts val="0"/>
              </a:spcAft>
              <a:buSzPts val="1350"/>
              <a:buNone/>
              <a:defRPr sz="1350">
                <a:solidFill>
                  <a:srgbClr val="888888"/>
                </a:solidFill>
              </a:defRPr>
            </a:lvl3pPr>
            <a:lvl4pPr indent="-228600" lvl="3" marL="1828800" algn="l">
              <a:lnSpc>
                <a:spcPct val="120000"/>
              </a:lnSpc>
              <a:spcBef>
                <a:spcPts val="375"/>
              </a:spcBef>
              <a:spcAft>
                <a:spcPts val="0"/>
              </a:spcAft>
              <a:buSzPts val="1200"/>
              <a:buNone/>
              <a:defRPr sz="1200">
                <a:solidFill>
                  <a:srgbClr val="888888"/>
                </a:solidFill>
              </a:defRPr>
            </a:lvl4pPr>
            <a:lvl5pPr indent="-228600" lvl="4" marL="2286000" algn="l">
              <a:lnSpc>
                <a:spcPct val="120000"/>
              </a:lnSpc>
              <a:spcBef>
                <a:spcPts val="375"/>
              </a:spcBef>
              <a:spcAft>
                <a:spcPts val="0"/>
              </a:spcAft>
              <a:buSzPts val="1200"/>
              <a:buNone/>
              <a:defRPr sz="1200">
                <a:solidFill>
                  <a:srgbClr val="888888"/>
                </a:solidFill>
              </a:defRPr>
            </a:lvl5pPr>
            <a:lvl6pPr indent="-228600" lvl="5" marL="2743200" algn="l">
              <a:lnSpc>
                <a:spcPct val="120000"/>
              </a:lnSpc>
              <a:spcBef>
                <a:spcPts val="375"/>
              </a:spcBef>
              <a:spcAft>
                <a:spcPts val="0"/>
              </a:spcAft>
              <a:buSzPts val="1200"/>
              <a:buNone/>
              <a:defRPr sz="1200">
                <a:solidFill>
                  <a:srgbClr val="888888"/>
                </a:solidFill>
              </a:defRPr>
            </a:lvl6pPr>
            <a:lvl7pPr indent="-228600" lvl="6" marL="3200400" algn="l">
              <a:lnSpc>
                <a:spcPct val="120000"/>
              </a:lnSpc>
              <a:spcBef>
                <a:spcPts val="375"/>
              </a:spcBef>
              <a:spcAft>
                <a:spcPts val="0"/>
              </a:spcAft>
              <a:buSzPts val="1200"/>
              <a:buNone/>
              <a:defRPr sz="1200">
                <a:solidFill>
                  <a:srgbClr val="888888"/>
                </a:solidFill>
              </a:defRPr>
            </a:lvl7pPr>
            <a:lvl8pPr indent="-228600" lvl="7" marL="3657600" algn="l">
              <a:lnSpc>
                <a:spcPct val="120000"/>
              </a:lnSpc>
              <a:spcBef>
                <a:spcPts val="375"/>
              </a:spcBef>
              <a:spcAft>
                <a:spcPts val="0"/>
              </a:spcAft>
              <a:buSzPts val="1200"/>
              <a:buNone/>
              <a:defRPr sz="1200">
                <a:solidFill>
                  <a:srgbClr val="888888"/>
                </a:solidFill>
              </a:defRPr>
            </a:lvl8pPr>
            <a:lvl9pPr indent="-228600" lvl="8" marL="4114800" algn="l">
              <a:lnSpc>
                <a:spcPct val="120000"/>
              </a:lnSpc>
              <a:spcBef>
                <a:spcPts val="375"/>
              </a:spcBef>
              <a:spcAft>
                <a:spcPts val="0"/>
              </a:spcAft>
              <a:buSzPts val="1200"/>
              <a:buNone/>
              <a:defRPr sz="1200">
                <a:solidFill>
                  <a:srgbClr val="888888"/>
                </a:solidFill>
              </a:defRPr>
            </a:lvl9pPr>
          </a:lstStyle>
          <a:p/>
        </p:txBody>
      </p:sp>
      <p:sp>
        <p:nvSpPr>
          <p:cNvPr id="80" name="Google Shape;80;p17"/>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83" name="Google Shape;83;p17"/>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18"/>
          <p:cNvSpPr txBox="1"/>
          <p:nvPr>
            <p:ph type="title"/>
          </p:nvPr>
        </p:nvSpPr>
        <p:spPr>
          <a:xfrm>
            <a:off x="1086913" y="603667"/>
            <a:ext cx="7204226" cy="7944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8"/>
          <p:cNvSpPr txBox="1"/>
          <p:nvPr>
            <p:ph idx="1" type="body"/>
          </p:nvPr>
        </p:nvSpPr>
        <p:spPr>
          <a:xfrm>
            <a:off x="1085498" y="1508159"/>
            <a:ext cx="3483864" cy="258644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87" name="Google Shape;87;p18"/>
          <p:cNvSpPr txBox="1"/>
          <p:nvPr>
            <p:ph idx="2" type="body"/>
          </p:nvPr>
        </p:nvSpPr>
        <p:spPr>
          <a:xfrm>
            <a:off x="4810328" y="1513007"/>
            <a:ext cx="3483864" cy="2581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88" name="Google Shape;88;p18"/>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8"/>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91" name="Google Shape;91;p18"/>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19"/>
          <p:cNvSpPr txBox="1"/>
          <p:nvPr>
            <p:ph type="title"/>
          </p:nvPr>
        </p:nvSpPr>
        <p:spPr>
          <a:xfrm>
            <a:off x="1085394" y="603123"/>
            <a:ext cx="7205746" cy="7922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1" type="body"/>
          </p:nvPr>
        </p:nvSpPr>
        <p:spPr>
          <a:xfrm>
            <a:off x="1085393" y="1514662"/>
            <a:ext cx="3483864" cy="60145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95" name="Google Shape;95;p19"/>
          <p:cNvSpPr txBox="1"/>
          <p:nvPr>
            <p:ph idx="2" type="body"/>
          </p:nvPr>
        </p:nvSpPr>
        <p:spPr>
          <a:xfrm>
            <a:off x="1085393" y="2118202"/>
            <a:ext cx="3483864" cy="19833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6" name="Google Shape;96;p19"/>
          <p:cNvSpPr txBox="1"/>
          <p:nvPr>
            <p:ph idx="3" type="body"/>
          </p:nvPr>
        </p:nvSpPr>
        <p:spPr>
          <a:xfrm>
            <a:off x="4809272" y="1517253"/>
            <a:ext cx="3483864" cy="60167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750"/>
              </a:spcBef>
              <a:spcAft>
                <a:spcPts val="0"/>
              </a:spcAft>
              <a:buSzPts val="1650"/>
              <a:buNone/>
              <a:defRPr b="0" sz="1650" cap="none">
                <a:solidFill>
                  <a:schemeClr val="accent1"/>
                </a:solidFill>
              </a:defRPr>
            </a:lvl1pPr>
            <a:lvl2pPr indent="-228600" lvl="1" marL="914400" algn="l">
              <a:lnSpc>
                <a:spcPct val="120000"/>
              </a:lnSpc>
              <a:spcBef>
                <a:spcPts val="375"/>
              </a:spcBef>
              <a:spcAft>
                <a:spcPts val="0"/>
              </a:spcAft>
              <a:buSzPts val="1500"/>
              <a:buNone/>
              <a:defRPr b="1" sz="1500"/>
            </a:lvl2pPr>
            <a:lvl3pPr indent="-228600" lvl="2" marL="1371600" algn="l">
              <a:lnSpc>
                <a:spcPct val="120000"/>
              </a:lnSpc>
              <a:spcBef>
                <a:spcPts val="375"/>
              </a:spcBef>
              <a:spcAft>
                <a:spcPts val="0"/>
              </a:spcAft>
              <a:buSzPts val="1350"/>
              <a:buNone/>
              <a:defRPr b="1" sz="1350"/>
            </a:lvl3pPr>
            <a:lvl4pPr indent="-228600" lvl="3" marL="1828800" algn="l">
              <a:lnSpc>
                <a:spcPct val="120000"/>
              </a:lnSpc>
              <a:spcBef>
                <a:spcPts val="375"/>
              </a:spcBef>
              <a:spcAft>
                <a:spcPts val="0"/>
              </a:spcAft>
              <a:buSzPts val="1200"/>
              <a:buNone/>
              <a:defRPr b="1" sz="1200"/>
            </a:lvl4pPr>
            <a:lvl5pPr indent="-228600" lvl="4" marL="2286000" algn="l">
              <a:lnSpc>
                <a:spcPct val="120000"/>
              </a:lnSpc>
              <a:spcBef>
                <a:spcPts val="375"/>
              </a:spcBef>
              <a:spcAft>
                <a:spcPts val="0"/>
              </a:spcAft>
              <a:buSzPts val="1200"/>
              <a:buNone/>
              <a:defRPr b="1" sz="1200"/>
            </a:lvl5pPr>
            <a:lvl6pPr indent="-228600" lvl="5" marL="2743200" algn="l">
              <a:lnSpc>
                <a:spcPct val="120000"/>
              </a:lnSpc>
              <a:spcBef>
                <a:spcPts val="375"/>
              </a:spcBef>
              <a:spcAft>
                <a:spcPts val="0"/>
              </a:spcAft>
              <a:buSzPts val="1200"/>
              <a:buNone/>
              <a:defRPr b="1" sz="1200"/>
            </a:lvl6pPr>
            <a:lvl7pPr indent="-228600" lvl="6" marL="3200400" algn="l">
              <a:lnSpc>
                <a:spcPct val="120000"/>
              </a:lnSpc>
              <a:spcBef>
                <a:spcPts val="375"/>
              </a:spcBef>
              <a:spcAft>
                <a:spcPts val="0"/>
              </a:spcAft>
              <a:buSzPts val="1200"/>
              <a:buNone/>
              <a:defRPr b="1" sz="1200"/>
            </a:lvl7pPr>
            <a:lvl8pPr indent="-228600" lvl="7" marL="3657600" algn="l">
              <a:lnSpc>
                <a:spcPct val="120000"/>
              </a:lnSpc>
              <a:spcBef>
                <a:spcPts val="375"/>
              </a:spcBef>
              <a:spcAft>
                <a:spcPts val="0"/>
              </a:spcAft>
              <a:buSzPts val="1200"/>
              <a:buNone/>
              <a:defRPr b="1" sz="1200"/>
            </a:lvl8pPr>
            <a:lvl9pPr indent="-228600" lvl="8" marL="4114800" algn="l">
              <a:lnSpc>
                <a:spcPct val="120000"/>
              </a:lnSpc>
              <a:spcBef>
                <a:spcPts val="375"/>
              </a:spcBef>
              <a:spcAft>
                <a:spcPts val="0"/>
              </a:spcAft>
              <a:buSzPts val="1200"/>
              <a:buNone/>
              <a:defRPr b="1" sz="1200"/>
            </a:lvl9pPr>
          </a:lstStyle>
          <a:p/>
        </p:txBody>
      </p:sp>
      <p:sp>
        <p:nvSpPr>
          <p:cNvPr id="97" name="Google Shape;97;p19"/>
          <p:cNvSpPr txBox="1"/>
          <p:nvPr>
            <p:ph idx="4" type="body"/>
          </p:nvPr>
        </p:nvSpPr>
        <p:spPr>
          <a:xfrm>
            <a:off x="4809272" y="2116119"/>
            <a:ext cx="3483864" cy="19780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98" name="Google Shape;98;p19"/>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9"/>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19"/>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0"/>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0"/>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0"/>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20"/>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1083504" y="599230"/>
            <a:ext cx="2454824" cy="16853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1"/>
          <p:cNvSpPr txBox="1"/>
          <p:nvPr>
            <p:ph idx="1" type="body"/>
          </p:nvPr>
        </p:nvSpPr>
        <p:spPr>
          <a:xfrm>
            <a:off x="3782785" y="599230"/>
            <a:ext cx="4509353" cy="349412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11" name="Google Shape;111;p21"/>
          <p:cNvSpPr txBox="1"/>
          <p:nvPr>
            <p:ph idx="2" type="body"/>
          </p:nvPr>
        </p:nvSpPr>
        <p:spPr>
          <a:xfrm>
            <a:off x="1083504" y="2404119"/>
            <a:ext cx="2456260" cy="16861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200"/>
              <a:buNone/>
              <a:defRPr sz="120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12" name="Google Shape;112;p21"/>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21"/>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grpSp>
        <p:nvGrpSpPr>
          <p:cNvPr id="117" name="Google Shape;117;p22"/>
          <p:cNvGrpSpPr/>
          <p:nvPr/>
        </p:nvGrpSpPr>
        <p:grpSpPr>
          <a:xfrm>
            <a:off x="5608041" y="361628"/>
            <a:ext cx="3055900" cy="3861826"/>
            <a:chOff x="7477387" y="482170"/>
            <a:chExt cx="4074533" cy="5149101"/>
          </a:xfrm>
        </p:grpSpPr>
        <p:sp>
          <p:nvSpPr>
            <p:cNvPr id="118" name="Google Shape;11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2"/>
          <p:cNvSpPr txBox="1"/>
          <p:nvPr>
            <p:ph type="title"/>
          </p:nvPr>
        </p:nvSpPr>
        <p:spPr>
          <a:xfrm>
            <a:off x="1088405" y="847135"/>
            <a:ext cx="4149246" cy="13729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2"/>
          <p:cNvSpPr/>
          <p:nvPr>
            <p:ph idx="2" type="pic"/>
          </p:nvPr>
        </p:nvSpPr>
        <p:spPr>
          <a:xfrm>
            <a:off x="6093292" y="841907"/>
            <a:ext cx="2093378" cy="2899745"/>
          </a:xfrm>
          <a:prstGeom prst="rect">
            <a:avLst/>
          </a:prstGeom>
          <a:solidFill>
            <a:srgbClr val="D8D8D8"/>
          </a:solidFill>
          <a:ln>
            <a:noFill/>
          </a:ln>
        </p:spPr>
      </p:sp>
      <p:sp>
        <p:nvSpPr>
          <p:cNvPr id="122" name="Google Shape;122;p22"/>
          <p:cNvSpPr txBox="1"/>
          <p:nvPr>
            <p:ph idx="1" type="body"/>
          </p:nvPr>
        </p:nvSpPr>
        <p:spPr>
          <a:xfrm>
            <a:off x="1087747" y="2359494"/>
            <a:ext cx="4143303" cy="150280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750"/>
              </a:spcBef>
              <a:spcAft>
                <a:spcPts val="0"/>
              </a:spcAft>
              <a:buSzPts val="1350"/>
              <a:buNone/>
              <a:defRPr sz="1350"/>
            </a:lvl1pPr>
            <a:lvl2pPr indent="-228600" lvl="1" marL="914400" algn="l">
              <a:lnSpc>
                <a:spcPct val="120000"/>
              </a:lnSpc>
              <a:spcBef>
                <a:spcPts val="375"/>
              </a:spcBef>
              <a:spcAft>
                <a:spcPts val="0"/>
              </a:spcAft>
              <a:buSzPts val="1050"/>
              <a:buNone/>
              <a:defRPr sz="1050"/>
            </a:lvl2pPr>
            <a:lvl3pPr indent="-228600" lvl="2" marL="1371600" algn="l">
              <a:lnSpc>
                <a:spcPct val="120000"/>
              </a:lnSpc>
              <a:spcBef>
                <a:spcPts val="375"/>
              </a:spcBef>
              <a:spcAft>
                <a:spcPts val="0"/>
              </a:spcAft>
              <a:buSzPts val="900"/>
              <a:buNone/>
              <a:defRPr sz="900"/>
            </a:lvl3pPr>
            <a:lvl4pPr indent="-228600" lvl="3" marL="1828800" algn="l">
              <a:lnSpc>
                <a:spcPct val="120000"/>
              </a:lnSpc>
              <a:spcBef>
                <a:spcPts val="375"/>
              </a:spcBef>
              <a:spcAft>
                <a:spcPts val="0"/>
              </a:spcAft>
              <a:buSzPts val="750"/>
              <a:buNone/>
              <a:defRPr sz="750"/>
            </a:lvl4pPr>
            <a:lvl5pPr indent="-228600" lvl="4" marL="2286000" algn="l">
              <a:lnSpc>
                <a:spcPct val="120000"/>
              </a:lnSpc>
              <a:spcBef>
                <a:spcPts val="375"/>
              </a:spcBef>
              <a:spcAft>
                <a:spcPts val="0"/>
              </a:spcAft>
              <a:buSzPts val="750"/>
              <a:buNone/>
              <a:defRPr sz="750"/>
            </a:lvl5pPr>
            <a:lvl6pPr indent="-228600" lvl="5" marL="2743200" algn="l">
              <a:lnSpc>
                <a:spcPct val="120000"/>
              </a:lnSpc>
              <a:spcBef>
                <a:spcPts val="375"/>
              </a:spcBef>
              <a:spcAft>
                <a:spcPts val="0"/>
              </a:spcAft>
              <a:buSzPts val="750"/>
              <a:buNone/>
              <a:defRPr sz="750"/>
            </a:lvl6pPr>
            <a:lvl7pPr indent="-228600" lvl="6" marL="3200400" algn="l">
              <a:lnSpc>
                <a:spcPct val="120000"/>
              </a:lnSpc>
              <a:spcBef>
                <a:spcPts val="375"/>
              </a:spcBef>
              <a:spcAft>
                <a:spcPts val="0"/>
              </a:spcAft>
              <a:buSzPts val="750"/>
              <a:buNone/>
              <a:defRPr sz="750"/>
            </a:lvl7pPr>
            <a:lvl8pPr indent="-228600" lvl="7" marL="3657600" algn="l">
              <a:lnSpc>
                <a:spcPct val="120000"/>
              </a:lnSpc>
              <a:spcBef>
                <a:spcPts val="375"/>
              </a:spcBef>
              <a:spcAft>
                <a:spcPts val="0"/>
              </a:spcAft>
              <a:buSzPts val="750"/>
              <a:buNone/>
              <a:defRPr sz="750"/>
            </a:lvl8pPr>
            <a:lvl9pPr indent="-228600" lvl="8" marL="4114800" algn="l">
              <a:lnSpc>
                <a:spcPct val="120000"/>
              </a:lnSpc>
              <a:spcBef>
                <a:spcPts val="375"/>
              </a:spcBef>
              <a:spcAft>
                <a:spcPts val="0"/>
              </a:spcAft>
              <a:buSzPts val="750"/>
              <a:buNone/>
              <a:defRPr sz="750"/>
            </a:lvl9pPr>
          </a:lstStyle>
          <a:p/>
        </p:txBody>
      </p:sp>
      <p:sp>
        <p:nvSpPr>
          <p:cNvPr id="123" name="Google Shape;123;p22"/>
          <p:cNvSpPr txBox="1"/>
          <p:nvPr>
            <p:ph idx="10" type="dt"/>
          </p:nvPr>
        </p:nvSpPr>
        <p:spPr>
          <a:xfrm>
            <a:off x="1085537" y="4102393"/>
            <a:ext cx="4145513" cy="24009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2"/>
          <p:cNvSpPr txBox="1"/>
          <p:nvPr>
            <p:ph idx="11" type="ftr"/>
          </p:nvPr>
        </p:nvSpPr>
        <p:spPr>
          <a:xfrm>
            <a:off x="1085537" y="238981"/>
            <a:ext cx="4155753" cy="24069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2"/>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26" name="Google Shape;126;p22"/>
          <p:cNvCxnSpPr/>
          <p:nvPr/>
        </p:nvCxnSpPr>
        <p:spPr>
          <a:xfrm>
            <a:off x="1085537"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3"/>
          <p:cNvSpPr txBox="1"/>
          <p:nvPr>
            <p:ph idx="1" type="body"/>
          </p:nvPr>
        </p:nvSpPr>
        <p:spPr>
          <a:xfrm rot="5400000">
            <a:off x="3395933" y="-795449"/>
            <a:ext cx="2587960" cy="720245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30" name="Google Shape;130;p2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33" name="Google Shape;133;p23"/>
          <p:cNvCxnSpPr/>
          <p:nvPr/>
        </p:nvCxnSpPr>
        <p:spPr>
          <a:xfrm>
            <a:off x="1090422" y="1385316"/>
            <a:ext cx="720564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937778" y="1740785"/>
            <a:ext cx="3494917" cy="121180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4"/>
          <p:cNvSpPr txBox="1"/>
          <p:nvPr>
            <p:ph idx="1" type="body"/>
          </p:nvPr>
        </p:nvSpPr>
        <p:spPr>
          <a:xfrm rot="5400000">
            <a:off x="2271857" y="-589123"/>
            <a:ext cx="3494917" cy="58716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750"/>
              </a:spcBef>
              <a:spcAft>
                <a:spcPts val="0"/>
              </a:spcAft>
              <a:buSzPts val="1800"/>
              <a:buChar char="•"/>
              <a:defRPr/>
            </a:lvl1pPr>
            <a:lvl2pPr indent="-342900" lvl="1" marL="914400" algn="l">
              <a:lnSpc>
                <a:spcPct val="120000"/>
              </a:lnSpc>
              <a:spcBef>
                <a:spcPts val="375"/>
              </a:spcBef>
              <a:spcAft>
                <a:spcPts val="0"/>
              </a:spcAft>
              <a:buSzPts val="1800"/>
              <a:buChar char="•"/>
              <a:defRPr/>
            </a:lvl2pPr>
            <a:lvl3pPr indent="-342900" lvl="2" marL="1371600" algn="l">
              <a:lnSpc>
                <a:spcPct val="120000"/>
              </a:lnSpc>
              <a:spcBef>
                <a:spcPts val="375"/>
              </a:spcBef>
              <a:spcAft>
                <a:spcPts val="0"/>
              </a:spcAft>
              <a:buSzPts val="1800"/>
              <a:buChar char="•"/>
              <a:defRPr/>
            </a:lvl3pPr>
            <a:lvl4pPr indent="-342900" lvl="3" marL="1828800" algn="l">
              <a:lnSpc>
                <a:spcPct val="120000"/>
              </a:lnSpc>
              <a:spcBef>
                <a:spcPts val="375"/>
              </a:spcBef>
              <a:spcAft>
                <a:spcPts val="0"/>
              </a:spcAft>
              <a:buSzPts val="1800"/>
              <a:buChar char="•"/>
              <a:defRPr/>
            </a:lvl4pPr>
            <a:lvl5pPr indent="-342900" lvl="4" marL="2286000" algn="l">
              <a:lnSpc>
                <a:spcPct val="120000"/>
              </a:lnSpc>
              <a:spcBef>
                <a:spcPts val="375"/>
              </a:spcBef>
              <a:spcAft>
                <a:spcPts val="0"/>
              </a:spcAft>
              <a:buSzPts val="1800"/>
              <a:buChar char="•"/>
              <a:defRPr/>
            </a:lvl5pPr>
            <a:lvl6pPr indent="-342900" lvl="5" marL="2743200" algn="l">
              <a:lnSpc>
                <a:spcPct val="120000"/>
              </a:lnSpc>
              <a:spcBef>
                <a:spcPts val="375"/>
              </a:spcBef>
              <a:spcAft>
                <a:spcPts val="0"/>
              </a:spcAft>
              <a:buSzPts val="1800"/>
              <a:buChar char="•"/>
              <a:defRPr/>
            </a:lvl6pPr>
            <a:lvl7pPr indent="-342900" lvl="6" marL="3200400" algn="l">
              <a:lnSpc>
                <a:spcPct val="120000"/>
              </a:lnSpc>
              <a:spcBef>
                <a:spcPts val="375"/>
              </a:spcBef>
              <a:spcAft>
                <a:spcPts val="0"/>
              </a:spcAft>
              <a:buSzPts val="1800"/>
              <a:buChar char="•"/>
              <a:defRPr/>
            </a:lvl7pPr>
            <a:lvl8pPr indent="-342900" lvl="7" marL="3657600" algn="l">
              <a:lnSpc>
                <a:spcPct val="120000"/>
              </a:lnSpc>
              <a:spcBef>
                <a:spcPts val="375"/>
              </a:spcBef>
              <a:spcAft>
                <a:spcPts val="0"/>
              </a:spcAft>
              <a:buSzPts val="1800"/>
              <a:buChar char="•"/>
              <a:defRPr/>
            </a:lvl8pPr>
            <a:lvl9pPr indent="-342900" lvl="8" marL="4114800" algn="l">
              <a:lnSpc>
                <a:spcPct val="120000"/>
              </a:lnSpc>
              <a:spcBef>
                <a:spcPts val="375"/>
              </a:spcBef>
              <a:spcAft>
                <a:spcPts val="0"/>
              </a:spcAft>
              <a:buSzPts val="1800"/>
              <a:buChar char="•"/>
              <a:defRPr/>
            </a:lvl9pPr>
          </a:lstStyle>
          <a:p/>
        </p:txBody>
      </p:sp>
      <p:sp>
        <p:nvSpPr>
          <p:cNvPr id="137" name="Google Shape;137;p24"/>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4"/>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4"/>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2100"/>
              <a:buNone/>
              <a:defRPr/>
            </a:lvl1pPr>
            <a:lvl2pPr indent="0" lvl="1" marL="0" algn="r">
              <a:lnSpc>
                <a:spcPct val="100000"/>
              </a:lnSpc>
              <a:spcBef>
                <a:spcPts val="0"/>
              </a:spcBef>
              <a:spcAft>
                <a:spcPts val="0"/>
              </a:spcAft>
              <a:buSzPts val="2100"/>
              <a:buNone/>
              <a:defRPr/>
            </a:lvl2pPr>
            <a:lvl3pPr indent="0" lvl="2" marL="0" algn="r">
              <a:lnSpc>
                <a:spcPct val="100000"/>
              </a:lnSpc>
              <a:spcBef>
                <a:spcPts val="0"/>
              </a:spcBef>
              <a:spcAft>
                <a:spcPts val="0"/>
              </a:spcAft>
              <a:buSzPts val="2100"/>
              <a:buNone/>
              <a:defRPr/>
            </a:lvl3pPr>
            <a:lvl4pPr indent="0" lvl="3" marL="0" algn="r">
              <a:lnSpc>
                <a:spcPct val="100000"/>
              </a:lnSpc>
              <a:spcBef>
                <a:spcPts val="0"/>
              </a:spcBef>
              <a:spcAft>
                <a:spcPts val="0"/>
              </a:spcAft>
              <a:buSzPts val="2100"/>
              <a:buNone/>
              <a:defRPr/>
            </a:lvl4pPr>
            <a:lvl5pPr indent="0" lvl="4" marL="0" algn="r">
              <a:lnSpc>
                <a:spcPct val="100000"/>
              </a:lnSpc>
              <a:spcBef>
                <a:spcPts val="0"/>
              </a:spcBef>
              <a:spcAft>
                <a:spcPts val="0"/>
              </a:spcAft>
              <a:buSzPts val="2100"/>
              <a:buNone/>
              <a:defRPr/>
            </a:lvl5pPr>
            <a:lvl6pPr indent="0" lvl="5" marL="0" algn="r">
              <a:lnSpc>
                <a:spcPct val="100000"/>
              </a:lnSpc>
              <a:spcBef>
                <a:spcPts val="0"/>
              </a:spcBef>
              <a:spcAft>
                <a:spcPts val="0"/>
              </a:spcAft>
              <a:buSzPts val="2100"/>
              <a:buNone/>
              <a:defRPr/>
            </a:lvl6pPr>
            <a:lvl7pPr indent="0" lvl="6" marL="0" algn="r">
              <a:lnSpc>
                <a:spcPct val="100000"/>
              </a:lnSpc>
              <a:spcBef>
                <a:spcPts val="0"/>
              </a:spcBef>
              <a:spcAft>
                <a:spcPts val="0"/>
              </a:spcAft>
              <a:buSzPts val="2100"/>
              <a:buNone/>
              <a:defRPr/>
            </a:lvl7pPr>
            <a:lvl8pPr indent="0" lvl="7" marL="0" algn="r">
              <a:lnSpc>
                <a:spcPct val="100000"/>
              </a:lnSpc>
              <a:spcBef>
                <a:spcPts val="0"/>
              </a:spcBef>
              <a:spcAft>
                <a:spcPts val="0"/>
              </a:spcAft>
              <a:buSzPts val="2100"/>
              <a:buNone/>
              <a:defRPr/>
            </a:lvl8pPr>
            <a:lvl9pPr indent="0" lvl="8" marL="0" algn="r">
              <a:lnSpc>
                <a:spcPct val="100000"/>
              </a:lnSpc>
              <a:spcBef>
                <a:spcPts val="0"/>
              </a:spcBef>
              <a:spcAft>
                <a:spcPts val="0"/>
              </a:spcAft>
              <a:buSzPts val="2100"/>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53" name="Google Shape;53;p13"/>
          <p:cNvSpPr txBox="1"/>
          <p:nvPr>
            <p:ph type="title"/>
          </p:nvPr>
        </p:nvSpPr>
        <p:spPr>
          <a:xfrm>
            <a:off x="1088685" y="603390"/>
            <a:ext cx="7202456" cy="7869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75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4325" lvl="1" marL="914400" marR="0" rtl="0" algn="l">
              <a:lnSpc>
                <a:spcPct val="120000"/>
              </a:lnSpc>
              <a:spcBef>
                <a:spcPts val="375"/>
              </a:spcBef>
              <a:spcAft>
                <a:spcPts val="0"/>
              </a:spcAft>
              <a:buClr>
                <a:schemeClr val="accent1"/>
              </a:buClr>
              <a:buSzPts val="1350"/>
              <a:buFont typeface="Arial"/>
              <a:buChar char="•"/>
              <a:defRPr b="0" i="0" sz="135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375"/>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5275" lvl="3" marL="1828800" marR="0" rtl="0" algn="l">
              <a:lnSpc>
                <a:spcPct val="120000"/>
              </a:lnSpc>
              <a:spcBef>
                <a:spcPts val="375"/>
              </a:spcBef>
              <a:spcAft>
                <a:spcPts val="0"/>
              </a:spcAft>
              <a:buClr>
                <a:schemeClr val="accent1"/>
              </a:buClr>
              <a:buSzPts val="1050"/>
              <a:buFont typeface="Arial"/>
              <a:buChar char="•"/>
              <a:defRPr b="0" i="0" sz="105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375"/>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0" type="dt"/>
          </p:nvPr>
        </p:nvSpPr>
        <p:spPr>
          <a:xfrm>
            <a:off x="5665604" y="247778"/>
            <a:ext cx="2625536" cy="2319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6" name="Google Shape;56;p13"/>
          <p:cNvSpPr txBox="1"/>
          <p:nvPr>
            <p:ph idx="11" type="ftr"/>
          </p:nvPr>
        </p:nvSpPr>
        <p:spPr>
          <a:xfrm>
            <a:off x="1088684" y="246981"/>
            <a:ext cx="4454127" cy="2319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7" name="Google Shape;57;p13"/>
          <p:cNvSpPr txBox="1"/>
          <p:nvPr>
            <p:ph idx="12" type="sldNum"/>
          </p:nvPr>
        </p:nvSpPr>
        <p:spPr>
          <a:xfrm>
            <a:off x="360046" y="599230"/>
            <a:ext cx="608264" cy="377684"/>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00"/>
              <a:buFont typeface="Arial"/>
              <a:buNone/>
              <a:defRPr b="0" i="0" sz="21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economicgraph.linkedin.com/research/LinkedIns-2017-US-Emerging-Jobs-Repo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ctrTitle"/>
          </p:nvPr>
        </p:nvSpPr>
        <p:spPr>
          <a:xfrm>
            <a:off x="685800" y="1371600"/>
            <a:ext cx="7772400" cy="40005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700"/>
              </a:spcBef>
              <a:spcAft>
                <a:spcPts val="0"/>
              </a:spcAft>
              <a:buClr>
                <a:srgbClr val="000000"/>
              </a:buClr>
              <a:buSzPts val="2800"/>
              <a:buFont typeface="Calibri"/>
              <a:buNone/>
            </a:pPr>
            <a:r>
              <a:rPr lang="en" sz="2800">
                <a:solidFill>
                  <a:srgbClr val="000000"/>
                </a:solidFill>
                <a:latin typeface="Calibri"/>
                <a:ea typeface="Calibri"/>
                <a:cs typeface="Calibri"/>
                <a:sym typeface="Calibri"/>
              </a:rPr>
              <a:t>SARDAR PATEL INSTITUTE OF TECHNOLOGY</a:t>
            </a:r>
            <a:br>
              <a:rPr lang="en" sz="2800">
                <a:solidFill>
                  <a:srgbClr val="000000"/>
                </a:solidFill>
                <a:latin typeface="Calibri"/>
                <a:ea typeface="Calibri"/>
                <a:cs typeface="Calibri"/>
                <a:sym typeface="Calibri"/>
              </a:rPr>
            </a:br>
            <a:endParaRPr/>
          </a:p>
        </p:txBody>
      </p:sp>
      <p:sp>
        <p:nvSpPr>
          <p:cNvPr id="146" name="Google Shape;146;p25"/>
          <p:cNvSpPr txBox="1"/>
          <p:nvPr>
            <p:ph idx="1" type="subTitle"/>
          </p:nvPr>
        </p:nvSpPr>
        <p:spPr>
          <a:xfrm>
            <a:off x="1371600" y="3314700"/>
            <a:ext cx="6400800" cy="15177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rgbClr val="888888"/>
              </a:buClr>
              <a:buSzPts val="1300"/>
              <a:buNone/>
            </a:pPr>
            <a:r>
              <a:rPr lang="en"/>
              <a:t>GROUP NO: 6</a:t>
            </a:r>
            <a:endParaRPr/>
          </a:p>
          <a:p>
            <a:pPr indent="0" lvl="0" marL="0" rtl="0" algn="ctr">
              <a:lnSpc>
                <a:spcPct val="120000"/>
              </a:lnSpc>
              <a:spcBef>
                <a:spcPts val="640"/>
              </a:spcBef>
              <a:spcAft>
                <a:spcPts val="0"/>
              </a:spcAft>
              <a:buClr>
                <a:srgbClr val="888888"/>
              </a:buClr>
              <a:buSzPts val="1300"/>
              <a:buNone/>
            </a:pPr>
            <a:r>
              <a:rPr lang="en"/>
              <a:t>RISHABH JAIN: 2019130024</a:t>
            </a:r>
            <a:endParaRPr/>
          </a:p>
          <a:p>
            <a:pPr indent="0" lvl="0" marL="0" rtl="0" algn="ctr">
              <a:lnSpc>
                <a:spcPct val="120000"/>
              </a:lnSpc>
              <a:spcBef>
                <a:spcPts val="640"/>
              </a:spcBef>
              <a:spcAft>
                <a:spcPts val="0"/>
              </a:spcAft>
              <a:buClr>
                <a:srgbClr val="888888"/>
              </a:buClr>
              <a:buSzPts val="1300"/>
              <a:buNone/>
            </a:pPr>
            <a:r>
              <a:rPr lang="en"/>
              <a:t>VEDANT JOLLY: 2019130026</a:t>
            </a:r>
            <a:endParaRPr/>
          </a:p>
          <a:p>
            <a:pPr indent="0" lvl="0" marL="0" rtl="0" algn="ctr">
              <a:lnSpc>
                <a:spcPct val="120000"/>
              </a:lnSpc>
              <a:spcBef>
                <a:spcPts val="640"/>
              </a:spcBef>
              <a:spcAft>
                <a:spcPts val="0"/>
              </a:spcAft>
              <a:buClr>
                <a:srgbClr val="888888"/>
              </a:buClr>
              <a:buSzPts val="1300"/>
              <a:buNone/>
            </a:pPr>
            <a:r>
              <a:rPr lang="en"/>
              <a:t>JAIWIN SHAH: 2019130058</a:t>
            </a:r>
            <a:endParaRPr/>
          </a:p>
        </p:txBody>
      </p:sp>
      <p:pic>
        <p:nvPicPr>
          <p:cNvPr id="147" name="Google Shape;147;p25"/>
          <p:cNvPicPr preferRelativeResize="0"/>
          <p:nvPr/>
        </p:nvPicPr>
        <p:blipFill rotWithShape="1">
          <a:blip r:embed="rId3">
            <a:alphaModFix/>
          </a:blip>
          <a:srcRect b="8401" l="8173" r="5439" t="8401"/>
          <a:stretch/>
        </p:blipFill>
        <p:spPr>
          <a:xfrm>
            <a:off x="3581400" y="171450"/>
            <a:ext cx="1914318" cy="1151874"/>
          </a:xfrm>
          <a:prstGeom prst="rect">
            <a:avLst/>
          </a:prstGeom>
          <a:noFill/>
          <a:ln>
            <a:noFill/>
          </a:ln>
        </p:spPr>
      </p:pic>
      <p:sp>
        <p:nvSpPr>
          <p:cNvPr id="148" name="Google Shape;148;p25"/>
          <p:cNvSpPr/>
          <p:nvPr/>
        </p:nvSpPr>
        <p:spPr>
          <a:xfrm>
            <a:off x="1219200" y="2000250"/>
            <a:ext cx="6248400" cy="3462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alibri"/>
                <a:ea typeface="Calibri"/>
                <a:cs typeface="Calibri"/>
                <a:sym typeface="Calibri"/>
              </a:rPr>
              <a:t>Major Project: Title Approval Presentation</a:t>
            </a:r>
            <a:endParaRPr b="1" i="0" sz="2400" u="none" cap="none" strike="noStrike">
              <a:solidFill>
                <a:schemeClr val="dk1"/>
              </a:solidFill>
              <a:latin typeface="Calibri"/>
              <a:ea typeface="Calibri"/>
              <a:cs typeface="Calibri"/>
              <a:sym typeface="Calibri"/>
            </a:endParaRPr>
          </a:p>
        </p:txBody>
      </p:sp>
      <p:sp>
        <p:nvSpPr>
          <p:cNvPr id="149" name="Google Shape;149;p25"/>
          <p:cNvSpPr txBox="1"/>
          <p:nvPr/>
        </p:nvSpPr>
        <p:spPr>
          <a:xfrm>
            <a:off x="1219200" y="2624973"/>
            <a:ext cx="6400800" cy="9144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888888"/>
              </a:buClr>
              <a:buSzPts val="3200"/>
              <a:buFont typeface="Arial"/>
              <a:buNone/>
            </a:pPr>
            <a:r>
              <a:rPr lang="en" sz="3200">
                <a:solidFill>
                  <a:srgbClr val="888888"/>
                </a:solidFill>
                <a:latin typeface="Calibri"/>
                <a:ea typeface="Calibri"/>
                <a:cs typeface="Calibri"/>
                <a:sym typeface="Calibri"/>
              </a:rPr>
              <a:t>Simplify</a:t>
            </a:r>
            <a:endParaRPr sz="3200">
              <a:solidFill>
                <a:srgbClr val="888888"/>
              </a:solidFill>
              <a:latin typeface="Calibri"/>
              <a:ea typeface="Calibri"/>
              <a:cs typeface="Calibri"/>
              <a:sym typeface="Calibri"/>
            </a:endParaRPr>
          </a:p>
          <a:p>
            <a:pPr indent="0" lvl="0" marL="0" marR="0" rtl="0" algn="ctr">
              <a:lnSpc>
                <a:spcPct val="100000"/>
              </a:lnSpc>
              <a:spcBef>
                <a:spcPts val="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0" y="537175"/>
            <a:ext cx="8991300" cy="85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 sz="3000"/>
              <a:t>GloVe: Global Vectors for Word Representation</a:t>
            </a:r>
            <a:endParaRPr sz="3000"/>
          </a:p>
          <a:p>
            <a:pPr indent="0" lvl="0" marL="0" rtl="0" algn="ctr">
              <a:lnSpc>
                <a:spcPct val="90000"/>
              </a:lnSpc>
              <a:spcBef>
                <a:spcPts val="0"/>
              </a:spcBef>
              <a:spcAft>
                <a:spcPts val="0"/>
              </a:spcAft>
              <a:buClr>
                <a:schemeClr val="dk1"/>
              </a:buClr>
              <a:buSzPts val="1100"/>
              <a:buFont typeface="Arial"/>
              <a:buNone/>
            </a:pPr>
            <a:r>
              <a:t/>
            </a:r>
            <a:endParaRPr sz="3000"/>
          </a:p>
          <a:p>
            <a:pPr indent="0" lvl="0" marL="0" rtl="0" algn="ctr">
              <a:lnSpc>
                <a:spcPct val="90000"/>
              </a:lnSpc>
              <a:spcBef>
                <a:spcPts val="0"/>
              </a:spcBef>
              <a:spcAft>
                <a:spcPts val="0"/>
              </a:spcAft>
              <a:buClr>
                <a:schemeClr val="dk1"/>
              </a:buClr>
              <a:buSzPts val="3000"/>
              <a:buFont typeface="Gill Sans"/>
              <a:buNone/>
            </a:pPr>
            <a:r>
              <a:t/>
            </a:r>
            <a:endParaRPr sz="3000"/>
          </a:p>
        </p:txBody>
      </p:sp>
      <p:sp>
        <p:nvSpPr>
          <p:cNvPr id="204" name="Google Shape;204;p34"/>
          <p:cNvSpPr txBox="1"/>
          <p:nvPr>
            <p:ph idx="1" type="body"/>
          </p:nvPr>
        </p:nvSpPr>
        <p:spPr>
          <a:xfrm>
            <a:off x="515650" y="1190400"/>
            <a:ext cx="8229600" cy="3778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b="1" sz="1200"/>
          </a:p>
          <a:p>
            <a:pPr indent="0" lvl="0" marL="0" rtl="0" algn="l">
              <a:lnSpc>
                <a:spcPct val="120000"/>
              </a:lnSpc>
              <a:spcBef>
                <a:spcPts val="0"/>
              </a:spcBef>
              <a:spcAft>
                <a:spcPts val="0"/>
              </a:spcAft>
              <a:buNone/>
            </a:pPr>
            <a:r>
              <a:t/>
            </a:r>
            <a:endParaRPr b="1" sz="1200"/>
          </a:p>
          <a:p>
            <a:pPr indent="0" lvl="0" marL="0" rtl="0" algn="l">
              <a:lnSpc>
                <a:spcPct val="120000"/>
              </a:lnSpc>
              <a:spcBef>
                <a:spcPts val="0"/>
              </a:spcBef>
              <a:spcAft>
                <a:spcPts val="0"/>
              </a:spcAft>
              <a:buClr>
                <a:schemeClr val="dk1"/>
              </a:buClr>
              <a:buSzPts val="1100"/>
              <a:buFont typeface="Arial"/>
              <a:buNone/>
            </a:pPr>
            <a:r>
              <a:rPr b="1" lang="en" sz="1200"/>
              <a:t>The annotated ten million citation contexts with citation intent from the Citation Context Dataset (C2D) dataset with the help of their</a:t>
            </a:r>
            <a:endParaRPr b="1" sz="1200"/>
          </a:p>
          <a:p>
            <a:pPr indent="0" lvl="0" marL="0" rtl="0" algn="l">
              <a:lnSpc>
                <a:spcPct val="120000"/>
              </a:lnSpc>
              <a:spcBef>
                <a:spcPts val="0"/>
              </a:spcBef>
              <a:spcAft>
                <a:spcPts val="0"/>
              </a:spcAft>
              <a:buNone/>
            </a:pPr>
            <a:r>
              <a:rPr b="1" lang="en" sz="1200"/>
              <a:t>proposed method. They applied Global Vectors (GloVe).</a:t>
            </a:r>
            <a:endParaRPr b="1" sz="1200"/>
          </a:p>
          <a:p>
            <a:pPr indent="0" lvl="0" marL="0" rtl="0" algn="l">
              <a:lnSpc>
                <a:spcPct val="120000"/>
              </a:lnSpc>
              <a:spcBef>
                <a:spcPts val="0"/>
              </a:spcBef>
              <a:spcAft>
                <a:spcPts val="0"/>
              </a:spcAft>
              <a:buClr>
                <a:schemeClr val="dk1"/>
              </a:buClr>
              <a:buSzPts val="1100"/>
              <a:buFont typeface="Arial"/>
              <a:buNone/>
            </a:pPr>
            <a:r>
              <a:t/>
            </a:r>
            <a:endParaRPr b="1" sz="1200"/>
          </a:p>
          <a:p>
            <a:pPr indent="0" lvl="0" marL="0" rtl="0" algn="l">
              <a:lnSpc>
                <a:spcPct val="120000"/>
              </a:lnSpc>
              <a:spcBef>
                <a:spcPts val="0"/>
              </a:spcBef>
              <a:spcAft>
                <a:spcPts val="0"/>
              </a:spcAft>
              <a:buNone/>
            </a:pPr>
            <a:r>
              <a:rPr b="1" lang="en" sz="1200"/>
              <a:t>Infersent and Bidirectional Encoder Representations from Transformers (BERT) word embedding methods and compared their Precision, Recall, and F1 measures. </a:t>
            </a:r>
            <a:endParaRPr b="1" sz="1200"/>
          </a:p>
          <a:p>
            <a:pPr indent="0" lvl="0" marL="0" rtl="0" algn="l">
              <a:lnSpc>
                <a:spcPct val="120000"/>
              </a:lnSpc>
              <a:spcBef>
                <a:spcPts val="0"/>
              </a:spcBef>
              <a:spcAft>
                <a:spcPts val="0"/>
              </a:spcAft>
              <a:buNone/>
            </a:pPr>
            <a:r>
              <a:t/>
            </a:r>
            <a:endParaRPr b="1" sz="1200"/>
          </a:p>
          <a:p>
            <a:pPr indent="0" lvl="0" marL="0" rtl="0" algn="l">
              <a:lnSpc>
                <a:spcPct val="120000"/>
              </a:lnSpc>
              <a:spcBef>
                <a:spcPts val="0"/>
              </a:spcBef>
              <a:spcAft>
                <a:spcPts val="0"/>
              </a:spcAft>
              <a:buNone/>
            </a:pPr>
            <a:r>
              <a:rPr b="1" lang="en" sz="1200"/>
              <a:t>The BERT embedding had an 89% Precision score. </a:t>
            </a:r>
            <a:endParaRPr b="1" sz="1200"/>
          </a:p>
          <a:p>
            <a:pPr indent="0" lvl="0" marL="0" rtl="0" algn="l">
              <a:lnSpc>
                <a:spcPct val="120000"/>
              </a:lnSpc>
              <a:spcBef>
                <a:spcPts val="0"/>
              </a:spcBef>
              <a:spcAft>
                <a:spcPts val="0"/>
              </a:spcAft>
              <a:buNone/>
            </a:pPr>
            <a:r>
              <a:t/>
            </a:r>
            <a:endParaRPr b="1" sz="1200"/>
          </a:p>
          <a:p>
            <a:pPr indent="0" lvl="0" marL="0" rtl="0" algn="l">
              <a:lnSpc>
                <a:spcPct val="120000"/>
              </a:lnSpc>
              <a:spcBef>
                <a:spcPts val="0"/>
              </a:spcBef>
              <a:spcAft>
                <a:spcPts val="0"/>
              </a:spcAft>
              <a:buNone/>
            </a:pPr>
            <a:r>
              <a:rPr b="1" lang="en" sz="1200"/>
              <a:t>Finally, It is used as a benchmark dataset for finding the citation motivation and function from in-text citations. </a:t>
            </a:r>
            <a:endParaRPr b="1" sz="1200"/>
          </a:p>
          <a:p>
            <a:pPr indent="0" lvl="0" marL="0" rtl="0" algn="l">
              <a:lnSpc>
                <a:spcPct val="120000"/>
              </a:lnSpc>
              <a:spcBef>
                <a:spcPts val="0"/>
              </a:spcBef>
              <a:spcAft>
                <a:spcPts val="0"/>
              </a:spcAft>
              <a:buNone/>
            </a:pPr>
            <a:r>
              <a:t/>
            </a:r>
            <a:endParaRPr b="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144450" y="420300"/>
            <a:ext cx="88551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36666"/>
              <a:buFont typeface="Arial"/>
              <a:buNone/>
            </a:pPr>
            <a:r>
              <a:rPr lang="en" sz="3000"/>
              <a:t>A Context-Aware Citation Recommendation Model with BERT and Graph Convolutional Networks</a:t>
            </a:r>
            <a:endParaRPr sz="3000"/>
          </a:p>
          <a:p>
            <a:pPr indent="0" lvl="0" marL="0" rtl="0" algn="ctr">
              <a:lnSpc>
                <a:spcPct val="90000"/>
              </a:lnSpc>
              <a:spcBef>
                <a:spcPts val="0"/>
              </a:spcBef>
              <a:spcAft>
                <a:spcPts val="0"/>
              </a:spcAft>
              <a:buClr>
                <a:schemeClr val="dk1"/>
              </a:buClr>
              <a:buSzPct val="36666"/>
              <a:buFont typeface="Arial"/>
              <a:buNone/>
            </a:pPr>
            <a:r>
              <a:t/>
            </a:r>
            <a:endParaRPr sz="3000"/>
          </a:p>
          <a:p>
            <a:pPr indent="0" lvl="0" marL="0" rtl="0" algn="ctr">
              <a:lnSpc>
                <a:spcPct val="90000"/>
              </a:lnSpc>
              <a:spcBef>
                <a:spcPts val="0"/>
              </a:spcBef>
              <a:spcAft>
                <a:spcPts val="0"/>
              </a:spcAft>
              <a:buClr>
                <a:schemeClr val="dk1"/>
              </a:buClr>
              <a:buSzPct val="100000"/>
              <a:buFont typeface="Gill Sans"/>
              <a:buNone/>
            </a:pPr>
            <a:r>
              <a:t/>
            </a:r>
            <a:endParaRPr sz="3000"/>
          </a:p>
        </p:txBody>
      </p:sp>
      <p:sp>
        <p:nvSpPr>
          <p:cNvPr id="210" name="Google Shape;210;p35"/>
          <p:cNvSpPr txBox="1"/>
          <p:nvPr>
            <p:ph idx="1" type="body"/>
          </p:nvPr>
        </p:nvSpPr>
        <p:spPr>
          <a:xfrm>
            <a:off x="808310" y="1170600"/>
            <a:ext cx="7202400" cy="2588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b="1" sz="1100"/>
          </a:p>
          <a:p>
            <a:pPr indent="0" lvl="0" marL="0" rtl="0" algn="l">
              <a:lnSpc>
                <a:spcPct val="120000"/>
              </a:lnSpc>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b="1" lang="en" sz="1100"/>
              <a:t>P</a:t>
            </a:r>
            <a:r>
              <a:rPr b="1" lang="en" sz="1100"/>
              <a:t>roposed a text clustering-based mechanism to annotate an un-annotated dataset using the citation context, they proposed a method and evaluated it on the pre-annotated dataset, Sci-Cite. </a:t>
            </a:r>
            <a:endParaRPr b="1"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Clr>
                <a:schemeClr val="dk1"/>
              </a:buClr>
              <a:buSzPts val="1100"/>
              <a:buFont typeface="Arial"/>
              <a:buNone/>
            </a:pPr>
            <a:r>
              <a:rPr b="1" lang="en" sz="1100"/>
              <a:t>It was observed that contextual embedding played an essential role in grouping the citation sentences, as they provided better results than non-contextual embedding.</a:t>
            </a:r>
            <a:endParaRPr b="1"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rPr b="1" lang="en" sz="1100"/>
              <a:t>In the proposed system, they train the models using the above mentioned techniques such as Facebook Infersent, Semantic Subword Hashing, GloVe embeddings, and TF-IDF on the custom-built Codify dataset. </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b="1" lang="en" sz="1100"/>
              <a:t>We compared their results to conclude that the GloVe embeddings technique works best for intent classification on the Codify dataset.</a:t>
            </a:r>
            <a:endParaRPr b="1" sz="1100"/>
          </a:p>
          <a:p>
            <a:pPr indent="0" lvl="0" marL="0" rtl="0" algn="l">
              <a:lnSpc>
                <a:spcPct val="120000"/>
              </a:lnSpc>
              <a:spcBef>
                <a:spcPts val="0"/>
              </a:spcBef>
              <a:spcAft>
                <a:spcPts val="0"/>
              </a:spcAft>
              <a:buNone/>
            </a:pPr>
            <a:r>
              <a:t/>
            </a:r>
            <a:endParaRPr b="1"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886261" y="414925"/>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Times New Roman"/>
              <a:buNone/>
            </a:pPr>
            <a:r>
              <a:rPr lang="en">
                <a:solidFill>
                  <a:srgbClr val="000000"/>
                </a:solidFill>
                <a:latin typeface="Times New Roman"/>
                <a:ea typeface="Times New Roman"/>
                <a:cs typeface="Times New Roman"/>
                <a:sym typeface="Times New Roman"/>
              </a:rPr>
              <a:t>PROBLEM DEFINITION</a:t>
            </a:r>
            <a:br>
              <a:rPr lang="en">
                <a:latin typeface="Times New Roman"/>
                <a:ea typeface="Times New Roman"/>
                <a:cs typeface="Times New Roman"/>
                <a:sym typeface="Times New Roman"/>
              </a:rPr>
            </a:br>
            <a:endParaRPr/>
          </a:p>
        </p:txBody>
      </p:sp>
      <p:sp>
        <p:nvSpPr>
          <p:cNvPr id="216" name="Google Shape;216;p36"/>
          <p:cNvSpPr txBox="1"/>
          <p:nvPr>
            <p:ph idx="1" type="body"/>
          </p:nvPr>
        </p:nvSpPr>
        <p:spPr>
          <a:xfrm>
            <a:off x="597650" y="1528449"/>
            <a:ext cx="8229600" cy="3394500"/>
          </a:xfrm>
          <a:prstGeom prst="rect">
            <a:avLst/>
          </a:prstGeom>
          <a:noFill/>
          <a:ln>
            <a:noFill/>
          </a:ln>
        </p:spPr>
        <p:txBody>
          <a:bodyPr anchorCtr="0" anchor="t" bIns="45700" lIns="91425" spcFirstLastPara="1" rIns="91425" wrap="square" tIns="45700">
            <a:normAutofit/>
          </a:bodyPr>
          <a:lstStyle/>
          <a:p>
            <a:pPr indent="-366076" lvl="0" marL="457200" rtl="0" algn="l">
              <a:lnSpc>
                <a:spcPct val="120000"/>
              </a:lnSpc>
              <a:spcBef>
                <a:spcPts val="0"/>
              </a:spcBef>
              <a:spcAft>
                <a:spcPts val="0"/>
              </a:spcAft>
              <a:buSzPts val="1344"/>
              <a:buChar char="•"/>
            </a:pPr>
            <a:r>
              <a:rPr lang="en" sz="2000"/>
              <a:t>S</a:t>
            </a:r>
            <a:r>
              <a:rPr lang="en" sz="2000"/>
              <a:t>mart intelligent system that can code like a human being for a data science application</a:t>
            </a:r>
            <a:endParaRPr sz="2000"/>
          </a:p>
          <a:p>
            <a:pPr indent="-366076" lvl="0" marL="457200" rtl="0" algn="l">
              <a:lnSpc>
                <a:spcPct val="120000"/>
              </a:lnSpc>
              <a:spcBef>
                <a:spcPts val="0"/>
              </a:spcBef>
              <a:spcAft>
                <a:spcPts val="0"/>
              </a:spcAft>
              <a:buSzPts val="1344"/>
              <a:buChar char="•"/>
            </a:pPr>
            <a:r>
              <a:rPr lang="en" sz="2000"/>
              <a:t>P</a:t>
            </a:r>
            <a:r>
              <a:rPr lang="en" sz="2000"/>
              <a:t>lan to build a logic-oriented system that only requires the user to simply convey the logic correctly in natural language via text</a:t>
            </a:r>
            <a:endParaRPr sz="2000"/>
          </a:p>
          <a:p>
            <a:pPr indent="-366076" lvl="0" marL="457200" rtl="0" algn="l">
              <a:lnSpc>
                <a:spcPct val="120000"/>
              </a:lnSpc>
              <a:spcBef>
                <a:spcPts val="0"/>
              </a:spcBef>
              <a:spcAft>
                <a:spcPts val="0"/>
              </a:spcAft>
              <a:buSzPts val="1344"/>
              <a:buChar char="•"/>
            </a:pPr>
            <a:r>
              <a:rPr lang="en" sz="2000"/>
              <a:t>This will most certainly save time exponentially and data scientists can devote most of their time to building logic rather than focusing on code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57200" y="35301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SCOPE</a:t>
            </a:r>
            <a:endParaRPr/>
          </a:p>
        </p:txBody>
      </p:sp>
      <p:sp>
        <p:nvSpPr>
          <p:cNvPr id="222" name="Google Shape;222;p37"/>
          <p:cNvSpPr txBox="1"/>
          <p:nvPr>
            <p:ph idx="1" type="body"/>
          </p:nvPr>
        </p:nvSpPr>
        <p:spPr>
          <a:xfrm>
            <a:off x="457200" y="1521993"/>
            <a:ext cx="8229600" cy="3394500"/>
          </a:xfrm>
          <a:prstGeom prst="rect">
            <a:avLst/>
          </a:prstGeom>
          <a:noFill/>
          <a:ln>
            <a:noFill/>
          </a:ln>
        </p:spPr>
        <p:txBody>
          <a:bodyPr anchorCtr="0" anchor="t" bIns="45700" lIns="91425" spcFirstLastPara="1" rIns="91425" wrap="square" tIns="45700">
            <a:normAutofit/>
          </a:bodyPr>
          <a:lstStyle/>
          <a:p>
            <a:pPr indent="457200" lvl="0" marL="0" rtl="0" algn="ctr">
              <a:lnSpc>
                <a:spcPct val="120000"/>
              </a:lnSpc>
              <a:spcBef>
                <a:spcPts val="640"/>
              </a:spcBef>
              <a:spcAft>
                <a:spcPts val="0"/>
              </a:spcAft>
              <a:buNone/>
            </a:pPr>
            <a:r>
              <a:rPr lang="en" sz="1700"/>
              <a:t>It enables data scientists to perform all the tedious and time-consuming tasks such as EDA (exploratory data analysis), data cleaning, data pre-processing, data visualization, modeling, and evaluation in the data-science life cycle, by only conveying the logic of the task in natural language (English query) and the system will automatically give out all the relevant python code snippets, or in other words the user just needs to type what they want in the form of a natural language query (English), and our system will automatically give out all the relevant code snippets in python for it.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57200" y="353019"/>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Proposed System</a:t>
            </a:r>
            <a:endParaRPr/>
          </a:p>
        </p:txBody>
      </p:sp>
      <p:sp>
        <p:nvSpPr>
          <p:cNvPr id="228" name="Google Shape;228;p38"/>
          <p:cNvSpPr txBox="1"/>
          <p:nvPr>
            <p:ph idx="1" type="body"/>
          </p:nvPr>
        </p:nvSpPr>
        <p:spPr>
          <a:xfrm>
            <a:off x="457200" y="1521993"/>
            <a:ext cx="8229600" cy="3394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640"/>
              </a:spcBef>
              <a:spcAft>
                <a:spcPts val="0"/>
              </a:spcAft>
              <a:buNone/>
            </a:pPr>
            <a:r>
              <a:rPr lang="en"/>
              <a:t>D</a:t>
            </a:r>
            <a:r>
              <a:rPr lang="en"/>
              <a:t>eveloped a text to code system, in which, when a natural language query is given as input it will give out the relevant python code snippets. </a:t>
            </a:r>
            <a:endParaRPr/>
          </a:p>
          <a:p>
            <a:pPr indent="0" lvl="0" marL="0" rtl="0" algn="l">
              <a:lnSpc>
                <a:spcPct val="120000"/>
              </a:lnSpc>
              <a:spcBef>
                <a:spcPts val="640"/>
              </a:spcBef>
              <a:spcAft>
                <a:spcPts val="0"/>
              </a:spcAft>
              <a:buNone/>
            </a:pPr>
            <a:r>
              <a:rPr lang="en"/>
              <a:t>We achieve this by first creating our dataset according to our requirements, which is then followed by its annotation. </a:t>
            </a:r>
            <a:endParaRPr/>
          </a:p>
          <a:p>
            <a:pPr indent="0" lvl="0" marL="0" rtl="0" algn="l">
              <a:lnSpc>
                <a:spcPct val="120000"/>
              </a:lnSpc>
              <a:spcBef>
                <a:spcPts val="640"/>
              </a:spcBef>
              <a:spcAft>
                <a:spcPts val="0"/>
              </a:spcAft>
              <a:buClr>
                <a:schemeClr val="dk1"/>
              </a:buClr>
              <a:buSzPts val="1100"/>
              <a:buFont typeface="Arial"/>
              <a:buNone/>
            </a:pPr>
            <a:r>
              <a:rPr lang="en"/>
              <a:t>Later we train various intent classification models to find the best one, and for entity recognition</a:t>
            </a:r>
            <a:endParaRPr/>
          </a:p>
          <a:p>
            <a:pPr indent="0" lvl="0" marL="0" rtl="0" algn="l">
              <a:lnSpc>
                <a:spcPct val="120000"/>
              </a:lnSpc>
              <a:spcBef>
                <a:spcPts val="640"/>
              </a:spcBef>
              <a:spcAft>
                <a:spcPts val="0"/>
              </a:spcAft>
              <a:buClr>
                <a:schemeClr val="dk1"/>
              </a:buClr>
              <a:buSzPts val="1100"/>
              <a:buFont typeface="Arial"/>
              <a:buNone/>
            </a:pPr>
            <a:r>
              <a:rPr lang="en"/>
              <a:t>The proposed system consists of 4 modules namely Dataset collection and Annotation process, Architecture, Training and Testing, Sum of Word Embedding using GloVe.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Existing Solutions Drawbacks</a:t>
            </a:r>
            <a:endParaRPr/>
          </a:p>
        </p:txBody>
      </p:sp>
      <p:sp>
        <p:nvSpPr>
          <p:cNvPr id="234" name="Google Shape;234;p39"/>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
              <a:t>Existing applications involving text-to-code generation and code-search are very limited and most of them do not work in non-ideal conditions.</a:t>
            </a:r>
            <a:endParaRPr/>
          </a:p>
          <a:p>
            <a:pPr indent="-342900" lvl="0" marL="457200" rtl="0" algn="l">
              <a:spcBef>
                <a:spcPts val="0"/>
              </a:spcBef>
              <a:spcAft>
                <a:spcPts val="0"/>
              </a:spcAft>
              <a:buSzPts val="1800"/>
              <a:buChar char="•"/>
            </a:pPr>
            <a:r>
              <a:rPr lang="en"/>
              <a:t>Main reason for this is the dataset that the existing models are based on do not account for real-world factors like slang language, acronyms, paraphrased sentences, etc.</a:t>
            </a:r>
            <a:endParaRPr/>
          </a:p>
          <a:p>
            <a:pPr indent="-342900" lvl="0" marL="457200" rtl="0" algn="l">
              <a:spcBef>
                <a:spcPts val="0"/>
              </a:spcBef>
              <a:spcAft>
                <a:spcPts val="0"/>
              </a:spcAft>
              <a:buSzPts val="1800"/>
              <a:buChar char="•"/>
            </a:pPr>
            <a:r>
              <a:rPr lang="en"/>
              <a:t>The applications involving text-to-code generation and text-to-code search are very limited and most of them do not work in realistic conditions. </a:t>
            </a:r>
            <a:endParaRPr/>
          </a:p>
          <a:p>
            <a:pPr indent="0" lvl="0" marL="0" rtl="0" algn="l">
              <a:spcBef>
                <a:spcPts val="75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Existing Solutions Drawbacks</a:t>
            </a:r>
            <a:endParaRPr/>
          </a:p>
        </p:txBody>
      </p:sp>
      <p:sp>
        <p:nvSpPr>
          <p:cNvPr id="240" name="Google Shape;240;p40"/>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
              <a:t>Most of the </a:t>
            </a:r>
            <a:r>
              <a:rPr lang="en"/>
              <a:t>successful</a:t>
            </a:r>
            <a:r>
              <a:rPr lang="en"/>
              <a:t> models are</a:t>
            </a:r>
            <a:r>
              <a:rPr lang="en"/>
              <a:t> trained on docstrings obtained from open-source code snippets. </a:t>
            </a:r>
            <a:endParaRPr/>
          </a:p>
          <a:p>
            <a:pPr indent="-342900" lvl="0" marL="457200" rtl="0" algn="l">
              <a:spcBef>
                <a:spcPts val="0"/>
              </a:spcBef>
              <a:spcAft>
                <a:spcPts val="0"/>
              </a:spcAft>
              <a:buSzPts val="1800"/>
              <a:buChar char="•"/>
            </a:pPr>
            <a:r>
              <a:rPr lang="en"/>
              <a:t>Docstrings do help to a certain extent, however, beyond that, they often include summarized versions which do not contain code keywords.</a:t>
            </a:r>
            <a:endParaRPr/>
          </a:p>
          <a:p>
            <a:pPr indent="-342900" lvl="0" marL="457200" rtl="0" algn="l">
              <a:spcBef>
                <a:spcPts val="0"/>
              </a:spcBef>
              <a:spcAft>
                <a:spcPts val="0"/>
              </a:spcAft>
              <a:buSzPts val="1800"/>
              <a:buChar char="•"/>
            </a:pPr>
            <a:r>
              <a:rPr lang="en"/>
              <a:t>M</a:t>
            </a:r>
            <a:r>
              <a:rPr lang="en"/>
              <a:t>ost of the existing systems require heavy computational power to load the model into memory and perform code generation/search via it (Need for a lightweight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1088685" y="603390"/>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lang="en">
                <a:solidFill>
                  <a:srgbClr val="000000"/>
                </a:solidFill>
                <a:latin typeface="Times New Roman"/>
                <a:ea typeface="Times New Roman"/>
                <a:cs typeface="Times New Roman"/>
                <a:sym typeface="Times New Roman"/>
              </a:rPr>
              <a:t>OBJECTIVES</a:t>
            </a:r>
            <a:endParaRPr/>
          </a:p>
        </p:txBody>
      </p:sp>
      <p:sp>
        <p:nvSpPr>
          <p:cNvPr id="246" name="Google Shape;246;p41"/>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20000"/>
              </a:lnSpc>
              <a:spcBef>
                <a:spcPts val="0"/>
              </a:spcBef>
              <a:spcAft>
                <a:spcPts val="0"/>
              </a:spcAft>
              <a:buNone/>
            </a:pPr>
            <a:r>
              <a:t/>
            </a:r>
            <a:endParaRPr/>
          </a:p>
          <a:p>
            <a:pPr indent="-342900" lvl="0" marL="457200" rtl="0" algn="l">
              <a:lnSpc>
                <a:spcPct val="120000"/>
              </a:lnSpc>
              <a:spcBef>
                <a:spcPts val="0"/>
              </a:spcBef>
              <a:spcAft>
                <a:spcPts val="0"/>
              </a:spcAft>
              <a:buSzPts val="1800"/>
              <a:buChar char="●"/>
            </a:pPr>
            <a:r>
              <a:rPr lang="en"/>
              <a:t>To automate the workflow.</a:t>
            </a:r>
            <a:endParaRPr/>
          </a:p>
          <a:p>
            <a:pPr indent="-342900" lvl="0" marL="457200" rtl="0" algn="l">
              <a:lnSpc>
                <a:spcPct val="120000"/>
              </a:lnSpc>
              <a:spcBef>
                <a:spcPts val="0"/>
              </a:spcBef>
              <a:spcAft>
                <a:spcPts val="0"/>
              </a:spcAft>
              <a:buSzPts val="1800"/>
              <a:buChar char="●"/>
            </a:pPr>
            <a:r>
              <a:rPr lang="en"/>
              <a:t>To increase human capability and productivity.</a:t>
            </a:r>
            <a:endParaRPr/>
          </a:p>
          <a:p>
            <a:pPr indent="-342900" lvl="0" marL="457200" rtl="0" algn="l">
              <a:lnSpc>
                <a:spcPct val="120000"/>
              </a:lnSpc>
              <a:spcBef>
                <a:spcPts val="0"/>
              </a:spcBef>
              <a:spcAft>
                <a:spcPts val="0"/>
              </a:spcAft>
              <a:buSzPts val="1800"/>
              <a:buChar char="●"/>
            </a:pPr>
            <a:r>
              <a:rPr lang="en"/>
              <a:t>To reduce execution time of activities/tasks.</a:t>
            </a:r>
            <a:endParaRPr/>
          </a:p>
          <a:p>
            <a:pPr indent="-342900" lvl="0" marL="457200" rtl="0" algn="l">
              <a:lnSpc>
                <a:spcPct val="120000"/>
              </a:lnSpc>
              <a:spcBef>
                <a:spcPts val="0"/>
              </a:spcBef>
              <a:spcAft>
                <a:spcPts val="0"/>
              </a:spcAft>
              <a:buSzPts val="1800"/>
              <a:buChar char="●"/>
            </a:pPr>
            <a:r>
              <a:rPr lang="en"/>
              <a:t>C</a:t>
            </a:r>
            <a:r>
              <a:rPr lang="en"/>
              <a:t>onverts natural language queries to their most relevant python code snippets.</a:t>
            </a:r>
            <a:endParaRPr/>
          </a:p>
          <a:p>
            <a:pPr indent="-342900" lvl="0" marL="457200" rtl="0" algn="l">
              <a:lnSpc>
                <a:spcPct val="120000"/>
              </a:lnSpc>
              <a:spcBef>
                <a:spcPts val="0"/>
              </a:spcBef>
              <a:spcAft>
                <a:spcPts val="0"/>
              </a:spcAft>
              <a:buSzPts val="1800"/>
              <a:buChar char="●"/>
            </a:pPr>
            <a:r>
              <a:rPr lang="en"/>
              <a:t>Custom-made dataset consisting of real-world user queries, their respective intents, entities, and corresponding python code snippets. </a:t>
            </a:r>
            <a:endParaRPr/>
          </a:p>
          <a:p>
            <a:pPr indent="-342900" lvl="0" marL="457200" rtl="0" algn="l">
              <a:lnSpc>
                <a:spcPct val="120000"/>
              </a:lnSpc>
              <a:spcBef>
                <a:spcPts val="0"/>
              </a:spcBef>
              <a:spcAft>
                <a:spcPts val="0"/>
              </a:spcAft>
              <a:buSzPts val="1800"/>
              <a:buChar char="●"/>
            </a:pPr>
            <a:r>
              <a:rPr lang="en"/>
              <a:t>Helps data scientists to focus more on the logic building part of the project which will be of significant help.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1088685" y="603390"/>
            <a:ext cx="7202400" cy="786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lang="en">
                <a:solidFill>
                  <a:srgbClr val="000000"/>
                </a:solidFill>
                <a:latin typeface="Times New Roman"/>
                <a:ea typeface="Times New Roman"/>
                <a:cs typeface="Times New Roman"/>
                <a:sym typeface="Times New Roman"/>
              </a:rPr>
              <a:t>OBJECTIVES</a:t>
            </a:r>
            <a:endParaRPr/>
          </a:p>
        </p:txBody>
      </p:sp>
      <p:sp>
        <p:nvSpPr>
          <p:cNvPr id="252" name="Google Shape;252;p42"/>
          <p:cNvSpPr txBox="1"/>
          <p:nvPr>
            <p:ph idx="1" type="body"/>
          </p:nvPr>
        </p:nvSpPr>
        <p:spPr>
          <a:xfrm>
            <a:off x="1088685" y="1511799"/>
            <a:ext cx="7202400" cy="25881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20000"/>
              </a:lnSpc>
              <a:spcBef>
                <a:spcPts val="0"/>
              </a:spcBef>
              <a:spcAft>
                <a:spcPts val="0"/>
              </a:spcAft>
              <a:buSzPts val="1800"/>
              <a:buChar char="•"/>
            </a:pPr>
            <a:r>
              <a:rPr lang="en"/>
              <a:t>Gives fast accurate responses. </a:t>
            </a:r>
            <a:endParaRPr/>
          </a:p>
          <a:p>
            <a:pPr indent="-342900" lvl="0" marL="457200" rtl="0" algn="l">
              <a:lnSpc>
                <a:spcPct val="120000"/>
              </a:lnSpc>
              <a:spcBef>
                <a:spcPts val="0"/>
              </a:spcBef>
              <a:spcAft>
                <a:spcPts val="0"/>
              </a:spcAft>
              <a:buSzPts val="1800"/>
              <a:buChar char="•"/>
            </a:pPr>
            <a:r>
              <a:rPr lang="en"/>
              <a:t>For a given user query, code snippets are displayed in the order of relevance to the query (e.g. snippets arranged in the increasing order of complexity, using different libraries or methods, etc)</a:t>
            </a:r>
            <a:endParaRPr/>
          </a:p>
          <a:p>
            <a:pPr indent="-342900" lvl="0" marL="457200" rtl="0" algn="l">
              <a:lnSpc>
                <a:spcPct val="120000"/>
              </a:lnSpc>
              <a:spcBef>
                <a:spcPts val="0"/>
              </a:spcBef>
              <a:spcAft>
                <a:spcPts val="0"/>
              </a:spcAft>
              <a:buSzPts val="1800"/>
              <a:buChar char="•"/>
            </a:pPr>
            <a:r>
              <a:rPr lang="en"/>
              <a:t> Gives accurate code snippets even for the query on which the model has not been trained. </a:t>
            </a:r>
            <a:endParaRPr/>
          </a:p>
          <a:p>
            <a:pPr indent="-342900" lvl="0" marL="457200" rtl="0" algn="l">
              <a:lnSpc>
                <a:spcPct val="120000"/>
              </a:lnSpc>
              <a:spcBef>
                <a:spcPts val="0"/>
              </a:spcBef>
              <a:spcAft>
                <a:spcPts val="0"/>
              </a:spcAft>
              <a:buSzPts val="1800"/>
              <a:buChar char="•"/>
            </a:pPr>
            <a:r>
              <a:rPr lang="en"/>
              <a:t>Lightweight system and easily deployable. </a:t>
            </a:r>
            <a:endParaRPr/>
          </a:p>
          <a:p>
            <a:pPr indent="-342900" lvl="0" marL="457200" rtl="0" algn="l">
              <a:lnSpc>
                <a:spcPct val="120000"/>
              </a:lnSpc>
              <a:spcBef>
                <a:spcPts val="0"/>
              </a:spcBef>
              <a:spcAft>
                <a:spcPts val="0"/>
              </a:spcAft>
              <a:buSzPts val="1800"/>
              <a:buChar char="•"/>
            </a:pPr>
            <a:r>
              <a:rPr lang="en"/>
              <a:t>Enables quick prototyping (we can quickly retrain the system on the modified dataset).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1088685" y="153365"/>
            <a:ext cx="7202400" cy="786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REFERENCES</a:t>
            </a:r>
            <a:endParaRPr/>
          </a:p>
        </p:txBody>
      </p:sp>
      <p:sp>
        <p:nvSpPr>
          <p:cNvPr id="258" name="Google Shape;258;p43"/>
          <p:cNvSpPr txBox="1"/>
          <p:nvPr>
            <p:ph idx="1" type="body"/>
          </p:nvPr>
        </p:nvSpPr>
        <p:spPr>
          <a:xfrm>
            <a:off x="1088685" y="797399"/>
            <a:ext cx="7202400" cy="2588100"/>
          </a:xfrm>
          <a:prstGeom prst="rect">
            <a:avLst/>
          </a:prstGeom>
          <a:noFill/>
          <a:ln>
            <a:noFill/>
          </a:ln>
        </p:spPr>
        <p:txBody>
          <a:bodyPr anchorCtr="0" anchor="t" bIns="45700" lIns="91425" spcFirstLastPara="1" rIns="91425" wrap="square" tIns="45700">
            <a:noAutofit/>
          </a:bodyPr>
          <a:lstStyle/>
          <a:p>
            <a:pPr indent="0" lvl="0" marL="342900" rtl="0" algn="l">
              <a:lnSpc>
                <a:spcPct val="120000"/>
              </a:lnSpc>
              <a:spcBef>
                <a:spcPts val="640"/>
              </a:spcBef>
              <a:spcAft>
                <a:spcPts val="0"/>
              </a:spcAft>
              <a:buSzPts val="1000"/>
              <a:buNone/>
            </a:pPr>
            <a:r>
              <a:rPr lang="en" sz="1000"/>
              <a:t>[1] </a:t>
            </a:r>
            <a:r>
              <a:rPr lang="en" sz="1000"/>
              <a:t>Conneau, Alexis &amp; Kiela, Douwe &amp; Schwenk, Holger &amp; Barrault, Loïc &amp; Bordes, Antoine, “Supervised Learning of Universal Sentence Representations from Natural Language Inference Data”, Proceedings of the 2017 Conference on Empirical Methods in Natural Language, July 2018, 670-680. 10.18653/v1/D17-1070. </a:t>
            </a:r>
            <a:endParaRPr sz="1000"/>
          </a:p>
          <a:p>
            <a:pPr indent="0" lvl="0" marL="342900" rtl="0" algn="l">
              <a:lnSpc>
                <a:spcPct val="120000"/>
              </a:lnSpc>
              <a:spcBef>
                <a:spcPts val="640"/>
              </a:spcBef>
              <a:spcAft>
                <a:spcPts val="0"/>
              </a:spcAft>
              <a:buSzPts val="1000"/>
              <a:buNone/>
            </a:pPr>
            <a:r>
              <a:rPr lang="en" sz="1000"/>
              <a:t>[2] </a:t>
            </a:r>
            <a:r>
              <a:rPr lang="en" sz="1000"/>
              <a:t>Shridhar, Kumar &amp; Dash, Ayushman &amp; Sahu, Amit &amp; Grund Pihlgren, Gustav &amp; Alonso, Pedro &amp; Pondenkandath, Vinaychandran &amp; Kovacs, Gyorgy &amp; Simistira, Fotini &amp; Liwicki, Marcus, “Subword Semantic Hashing for Intent Classification on Small Datasets”, 2019 International Joint Conference on Neural Networks (IJCNN), Sept 2019, 1-6. 10.1109/IJCNN.2019.8852420. </a:t>
            </a:r>
            <a:endParaRPr sz="1000"/>
          </a:p>
          <a:p>
            <a:pPr indent="0" lvl="0" marL="342900" rtl="0" algn="l">
              <a:lnSpc>
                <a:spcPct val="120000"/>
              </a:lnSpc>
              <a:spcBef>
                <a:spcPts val="640"/>
              </a:spcBef>
              <a:spcAft>
                <a:spcPts val="0"/>
              </a:spcAft>
              <a:buSzPts val="1000"/>
              <a:buNone/>
            </a:pPr>
            <a:r>
              <a:rPr lang="en" sz="1000"/>
              <a:t>[3] </a:t>
            </a:r>
            <a:r>
              <a:rPr lang="en" sz="1000"/>
              <a:t>M. Roman, A. Shahid, S. Khan, A. Koubaa and L. Yu, "Citation Intent Classification Using Word Embedding," in IEEE Access, vol. 9, pp. 9982-9995, 2021, doi: 10.1109/ACCESS.2021.3050547.</a:t>
            </a:r>
            <a:endParaRPr sz="1000"/>
          </a:p>
          <a:p>
            <a:pPr indent="0" lvl="0" marL="342900" rtl="0" algn="l">
              <a:lnSpc>
                <a:spcPct val="120000"/>
              </a:lnSpc>
              <a:spcBef>
                <a:spcPts val="640"/>
              </a:spcBef>
              <a:spcAft>
                <a:spcPts val="0"/>
              </a:spcAft>
              <a:buSzPts val="1000"/>
              <a:buNone/>
            </a:pPr>
            <a:r>
              <a:rPr lang="en" sz="1000"/>
              <a:t>[4] </a:t>
            </a:r>
            <a:r>
              <a:rPr lang="en" sz="1000"/>
              <a:t>Jeffrey Pennington, Richard Socher, and Christopher Manning. 2014. GloVe: Global Vectors for Word Representation. In Proceedings of the 2014 Conference on Empirical Methods in Natural Language Processing (EMNLP), pages 1532–1543, Doha, Qatar. Association for Computational Linguistics.</a:t>
            </a:r>
            <a:endParaRPr sz="1000"/>
          </a:p>
          <a:p>
            <a:pPr indent="0" lvl="0" marL="342900" rtl="0" algn="l">
              <a:lnSpc>
                <a:spcPct val="120000"/>
              </a:lnSpc>
              <a:spcBef>
                <a:spcPts val="640"/>
              </a:spcBef>
              <a:spcAft>
                <a:spcPts val="0"/>
              </a:spcAft>
              <a:buSzPts val="1000"/>
              <a:buNone/>
            </a:pPr>
            <a:r>
              <a:rPr lang="en" sz="1000"/>
              <a:t>[5] </a:t>
            </a:r>
            <a:r>
              <a:rPr lang="en" sz="1000"/>
              <a:t>C. Jeong, S. Jang, E. Park, and S. Choi, ‘‘A context-aware citation recommendation model with bert and graph convolutional networks’’, March 2019, Scientometrics, vol. 124, pp. 1–16. </a:t>
            </a:r>
            <a:endParaRPr sz="1000"/>
          </a:p>
          <a:p>
            <a:pPr indent="0" lvl="0" marL="342900" rtl="0" algn="l">
              <a:lnSpc>
                <a:spcPct val="120000"/>
              </a:lnSpc>
              <a:spcBef>
                <a:spcPts val="640"/>
              </a:spcBef>
              <a:spcAft>
                <a:spcPts val="0"/>
              </a:spcAft>
              <a:buSzPts val="1000"/>
              <a:buNone/>
            </a:pPr>
            <a:r>
              <a:rPr lang="en" sz="1000" u="sng">
                <a:solidFill>
                  <a:schemeClr val="hlink"/>
                </a:solidFill>
                <a:hlinkClick r:id="rId3"/>
              </a:rPr>
              <a:t>https://economicgraph.linkedin.com/research/LinkedIns-2017-US-Emerging-Jobs-Report</a:t>
            </a:r>
            <a:endParaRPr sz="1000"/>
          </a:p>
          <a:p>
            <a:pPr indent="0" lvl="0" marL="342900" rtl="0" algn="l">
              <a:lnSpc>
                <a:spcPct val="120000"/>
              </a:lnSpc>
              <a:spcBef>
                <a:spcPts val="640"/>
              </a:spcBef>
              <a:spcAft>
                <a:spcPts val="0"/>
              </a:spcAft>
              <a:buSzPts val="1000"/>
              <a:buNone/>
            </a:pPr>
            <a:r>
              <a:rPr lang="en" sz="1000"/>
              <a:t>https://medium.com/analytics-vidhya/custom-ner-for-extracting-disease-entities-c620aca2e1bb</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1088685" y="603390"/>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OUTLINE</a:t>
            </a:r>
            <a:endParaRPr/>
          </a:p>
        </p:txBody>
      </p:sp>
      <p:sp>
        <p:nvSpPr>
          <p:cNvPr id="156" name="Google Shape;156;p26"/>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fontScale="85000" lnSpcReduction="20000"/>
          </a:bodyPr>
          <a:lstStyle/>
          <a:p>
            <a:pPr indent="-260668" lvl="0" marL="354013" rtl="0" algn="l">
              <a:lnSpc>
                <a:spcPct val="120000"/>
              </a:lnSpc>
              <a:spcBef>
                <a:spcPts val="0"/>
              </a:spcBef>
              <a:spcAft>
                <a:spcPts val="0"/>
              </a:spcAft>
              <a:buClr>
                <a:srgbClr val="000000"/>
              </a:buClr>
              <a:buSzPct val="120000"/>
              <a:buFont typeface="Times New Roman"/>
              <a:buChar char="•"/>
            </a:pPr>
            <a:r>
              <a:rPr lang="en">
                <a:solidFill>
                  <a:srgbClr val="000000"/>
                </a:solidFill>
                <a:latin typeface="Times New Roman"/>
                <a:ea typeface="Times New Roman"/>
                <a:cs typeface="Times New Roman"/>
                <a:sym typeface="Times New Roman"/>
              </a:rPr>
              <a:t>Introduction</a:t>
            </a:r>
            <a:endParaRPr/>
          </a:p>
          <a:p>
            <a:pPr indent="-260668" lvl="0" marL="354013" rtl="0" algn="l">
              <a:lnSpc>
                <a:spcPct val="120000"/>
              </a:lnSpc>
              <a:spcBef>
                <a:spcPts val="0"/>
              </a:spcBef>
              <a:spcAft>
                <a:spcPts val="0"/>
              </a:spcAft>
              <a:buClr>
                <a:srgbClr val="000000"/>
              </a:buClr>
              <a:buSzPct val="120000"/>
              <a:buFont typeface="Times New Roman"/>
              <a:buChar char="•"/>
            </a:pPr>
            <a:r>
              <a:rPr lang="en">
                <a:solidFill>
                  <a:srgbClr val="000000"/>
                </a:solidFill>
                <a:latin typeface="Times New Roman"/>
                <a:ea typeface="Times New Roman"/>
                <a:cs typeface="Times New Roman"/>
                <a:sym typeface="Times New Roman"/>
              </a:rPr>
              <a:t>Preliminary Literature Survey</a:t>
            </a:r>
            <a:endParaRPr>
              <a:latin typeface="Times New Roman"/>
              <a:ea typeface="Times New Roman"/>
              <a:cs typeface="Times New Roman"/>
              <a:sym typeface="Times New Roman"/>
            </a:endParaRPr>
          </a:p>
          <a:p>
            <a:pPr indent="-260666" lvl="0" marL="354012" rtl="0" algn="l">
              <a:lnSpc>
                <a:spcPct val="120000"/>
              </a:lnSpc>
              <a:spcBef>
                <a:spcPts val="675"/>
              </a:spcBef>
              <a:spcAft>
                <a:spcPts val="0"/>
              </a:spcAft>
              <a:buClr>
                <a:srgbClr val="000000"/>
              </a:buClr>
              <a:buSzPct val="120000"/>
              <a:buFont typeface="Times New Roman"/>
              <a:buChar char="•"/>
            </a:pPr>
            <a:r>
              <a:rPr lang="en">
                <a:solidFill>
                  <a:srgbClr val="000000"/>
                </a:solidFill>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a:p>
            <a:pPr indent="-260667" lvl="0" marL="354012" rtl="0" algn="l">
              <a:lnSpc>
                <a:spcPct val="120000"/>
              </a:lnSpc>
              <a:spcBef>
                <a:spcPts val="675"/>
              </a:spcBef>
              <a:spcAft>
                <a:spcPts val="0"/>
              </a:spcAft>
              <a:buClr>
                <a:srgbClr val="000000"/>
              </a:buClr>
              <a:buSzPct val="120000"/>
              <a:buFont typeface="Times New Roman"/>
              <a:buChar char="•"/>
            </a:pPr>
            <a:r>
              <a:rPr lang="en">
                <a:latin typeface="Times New Roman"/>
                <a:ea typeface="Times New Roman"/>
                <a:cs typeface="Times New Roman"/>
                <a:sym typeface="Times New Roman"/>
              </a:rPr>
              <a:t>Scope</a:t>
            </a:r>
            <a:endParaRPr>
              <a:latin typeface="Times New Roman"/>
              <a:ea typeface="Times New Roman"/>
              <a:cs typeface="Times New Roman"/>
              <a:sym typeface="Times New Roman"/>
            </a:endParaRPr>
          </a:p>
          <a:p>
            <a:pPr indent="-260666" lvl="0" marL="354012" rtl="0" algn="l">
              <a:lnSpc>
                <a:spcPct val="120000"/>
              </a:lnSpc>
              <a:spcBef>
                <a:spcPts val="675"/>
              </a:spcBef>
              <a:spcAft>
                <a:spcPts val="0"/>
              </a:spcAft>
              <a:buSzPct val="120000"/>
              <a:buFont typeface="Times New Roman"/>
              <a:buChar char="•"/>
            </a:pPr>
            <a:r>
              <a:rPr lang="en">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a:p>
            <a:pPr indent="-260668" lvl="0" marL="354013" rtl="0" algn="l">
              <a:lnSpc>
                <a:spcPct val="120000"/>
              </a:lnSpc>
              <a:spcBef>
                <a:spcPts val="675"/>
              </a:spcBef>
              <a:spcAft>
                <a:spcPts val="0"/>
              </a:spcAft>
              <a:buClr>
                <a:srgbClr val="000000"/>
              </a:buClr>
              <a:buSzPct val="120000"/>
              <a:buFont typeface="Times New Roman"/>
              <a:buChar char="•"/>
            </a:pPr>
            <a:r>
              <a:rPr lang="en">
                <a:solidFill>
                  <a:srgbClr val="000000"/>
                </a:solidFill>
                <a:latin typeface="Times New Roman"/>
                <a:ea typeface="Times New Roman"/>
                <a:cs typeface="Times New Roman"/>
                <a:sym typeface="Times New Roman"/>
              </a:rPr>
              <a:t>Objectives</a:t>
            </a:r>
            <a:endParaRPr/>
          </a:p>
          <a:p>
            <a:pPr indent="-260668" lvl="0" marL="354013" rtl="0" algn="l">
              <a:lnSpc>
                <a:spcPct val="120000"/>
              </a:lnSpc>
              <a:spcBef>
                <a:spcPts val="675"/>
              </a:spcBef>
              <a:spcAft>
                <a:spcPts val="0"/>
              </a:spcAft>
              <a:buClr>
                <a:srgbClr val="000000"/>
              </a:buClr>
              <a:buSzPct val="120000"/>
              <a:buFont typeface="Times New Roman"/>
              <a:buChar char="•"/>
            </a:pPr>
            <a:r>
              <a:rPr lang="en">
                <a:solidFill>
                  <a:srgbClr val="000000"/>
                </a:solidFill>
                <a:latin typeface="Times New Roman"/>
                <a:ea typeface="Times New Roman"/>
                <a:cs typeface="Times New Roman"/>
                <a:sym typeface="Times New Roman"/>
              </a:rPr>
              <a:t>References  </a:t>
            </a:r>
            <a:endParaRPr/>
          </a:p>
          <a:p>
            <a:pPr indent="-139700" lvl="0" marL="342900" rtl="0" algn="l">
              <a:lnSpc>
                <a:spcPct val="120000"/>
              </a:lnSpc>
              <a:spcBef>
                <a:spcPts val="640"/>
              </a:spcBef>
              <a:spcAft>
                <a:spcPts val="0"/>
              </a:spcAft>
              <a:buClr>
                <a:schemeClr val="dk1"/>
              </a:buClr>
              <a:buSzPct val="213333"/>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1088685" y="603390"/>
            <a:ext cx="7202400" cy="786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New Roman"/>
              <a:buNone/>
            </a:pPr>
            <a:r>
              <a:rPr lang="en">
                <a:solidFill>
                  <a:srgbClr val="000000"/>
                </a:solidFill>
                <a:latin typeface="Times New Roman"/>
                <a:ea typeface="Times New Roman"/>
                <a:cs typeface="Times New Roman"/>
                <a:sym typeface="Times New Roman"/>
              </a:rPr>
              <a:t>Problems faced and solutions</a:t>
            </a:r>
            <a:endParaRPr/>
          </a:p>
        </p:txBody>
      </p:sp>
      <p:sp>
        <p:nvSpPr>
          <p:cNvPr id="264" name="Google Shape;264;p44"/>
          <p:cNvSpPr txBox="1"/>
          <p:nvPr>
            <p:ph idx="1" type="body"/>
          </p:nvPr>
        </p:nvSpPr>
        <p:spPr>
          <a:xfrm>
            <a:off x="1088685" y="1511799"/>
            <a:ext cx="7202400" cy="2588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None/>
            </a:pPr>
            <a:r>
              <a:t/>
            </a:r>
            <a:endParaRPr/>
          </a:p>
          <a:p>
            <a:pPr indent="-334327" lvl="0" marL="457200" rtl="0" algn="l">
              <a:lnSpc>
                <a:spcPct val="120000"/>
              </a:lnSpc>
              <a:spcBef>
                <a:spcPts val="0"/>
              </a:spcBef>
              <a:spcAft>
                <a:spcPts val="0"/>
              </a:spcAft>
              <a:buSzPct val="120000"/>
              <a:buChar char="●"/>
            </a:pPr>
            <a:r>
              <a:rPr lang="en"/>
              <a:t>The datasets do not account for real-world factors like slang language, acronyms, paraphrased sentences, etc. In the input text since they are trained on docstrings obtained from open-source code snippets. Soln.  to create a dataset consisting of real-world user queries which represent the scenarios users are most likely to face during daily usage of this system.</a:t>
            </a:r>
            <a:endParaRPr/>
          </a:p>
          <a:p>
            <a:pPr indent="-334327" lvl="0" marL="457200" rtl="0" algn="l">
              <a:lnSpc>
                <a:spcPct val="120000"/>
              </a:lnSpc>
              <a:spcBef>
                <a:spcPts val="0"/>
              </a:spcBef>
              <a:spcAft>
                <a:spcPts val="0"/>
              </a:spcAft>
              <a:buSzPct val="120000"/>
              <a:buChar char="●"/>
            </a:pPr>
            <a:r>
              <a:rPr lang="en"/>
              <a:t>User are writing redundant code and our solution helps data scientists to focus more on the logic building part of the project which will be of significant help. </a:t>
            </a:r>
            <a:endParaRPr/>
          </a:p>
          <a:p>
            <a:pPr indent="-334327" lvl="0" marL="457200" rtl="0" algn="l">
              <a:lnSpc>
                <a:spcPct val="120000"/>
              </a:lnSpc>
              <a:spcBef>
                <a:spcPts val="0"/>
              </a:spcBef>
              <a:spcAft>
                <a:spcPts val="0"/>
              </a:spcAft>
              <a:buSzPct val="120000"/>
              <a:buChar char="●"/>
            </a:pPr>
            <a:r>
              <a:rPr lang="en"/>
              <a:t>A natural language query is given as input it will give out the relevant python code snippets. NER (Named Entity Recognition) model, to identify all the entities present in the user’s sentence. To classify the intent and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1088685" y="603390"/>
            <a:ext cx="7202400" cy="786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0" name="Google Shape;270;p45"/>
          <p:cNvSpPr txBox="1"/>
          <p:nvPr>
            <p:ph idx="1" type="body"/>
          </p:nvPr>
        </p:nvSpPr>
        <p:spPr>
          <a:xfrm>
            <a:off x="1088685" y="1511799"/>
            <a:ext cx="7202400" cy="2588100"/>
          </a:xfrm>
          <a:prstGeom prst="rect">
            <a:avLst/>
          </a:prstGeom>
        </p:spPr>
        <p:txBody>
          <a:bodyPr anchorCtr="0" anchor="t" bIns="45700" lIns="91425" spcFirstLastPara="1" rIns="91425" wrap="square" tIns="45700">
            <a:normAutofit/>
          </a:bodyPr>
          <a:lstStyle/>
          <a:p>
            <a:pPr indent="0" lvl="0" marL="0" rtl="0" algn="l">
              <a:spcBef>
                <a:spcPts val="750"/>
              </a:spcBef>
              <a:spcAft>
                <a:spcPts val="0"/>
              </a:spcAft>
              <a:buNone/>
            </a:pPr>
            <a:r>
              <a:t/>
            </a:r>
            <a:endParaRPr/>
          </a:p>
        </p:txBody>
      </p:sp>
      <p:pic>
        <p:nvPicPr>
          <p:cNvPr id="271" name="Google Shape;271;p45"/>
          <p:cNvPicPr preferRelativeResize="0"/>
          <p:nvPr/>
        </p:nvPicPr>
        <p:blipFill>
          <a:blip r:embed="rId3">
            <a:alphaModFix/>
          </a:blip>
          <a:stretch>
            <a:fillRect/>
          </a:stretch>
        </p:blipFill>
        <p:spPr>
          <a:xfrm>
            <a:off x="83049" y="73825"/>
            <a:ext cx="4445625" cy="2295575"/>
          </a:xfrm>
          <a:prstGeom prst="rect">
            <a:avLst/>
          </a:prstGeom>
          <a:noFill/>
          <a:ln>
            <a:noFill/>
          </a:ln>
        </p:spPr>
      </p:pic>
      <p:pic>
        <p:nvPicPr>
          <p:cNvPr id="272" name="Google Shape;272;p45"/>
          <p:cNvPicPr preferRelativeResize="0"/>
          <p:nvPr/>
        </p:nvPicPr>
        <p:blipFill>
          <a:blip r:embed="rId4">
            <a:alphaModFix/>
          </a:blip>
          <a:stretch>
            <a:fillRect/>
          </a:stretch>
        </p:blipFill>
        <p:spPr>
          <a:xfrm>
            <a:off x="4528676" y="0"/>
            <a:ext cx="456944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1088685" y="603390"/>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INTRODUCTION	</a:t>
            </a:r>
            <a:endParaRPr/>
          </a:p>
        </p:txBody>
      </p:sp>
      <p:sp>
        <p:nvSpPr>
          <p:cNvPr id="162" name="Google Shape;162;p27"/>
          <p:cNvSpPr txBox="1"/>
          <p:nvPr>
            <p:ph idx="1" type="body"/>
          </p:nvPr>
        </p:nvSpPr>
        <p:spPr>
          <a:xfrm>
            <a:off x="1088685" y="1511799"/>
            <a:ext cx="7202456" cy="258796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3200"/>
              <a:buNone/>
            </a:pPr>
            <a:r>
              <a:rPr lang="en" sz="2000"/>
              <a:t>Domain:</a:t>
            </a:r>
            <a:endParaRPr/>
          </a:p>
          <a:p>
            <a:pPr indent="0" lvl="0" marL="0" rtl="0" algn="l">
              <a:lnSpc>
                <a:spcPct val="120000"/>
              </a:lnSpc>
              <a:spcBef>
                <a:spcPts val="0"/>
              </a:spcBef>
              <a:spcAft>
                <a:spcPts val="0"/>
              </a:spcAft>
              <a:buClr>
                <a:schemeClr val="dk1"/>
              </a:buClr>
              <a:buSzPts val="3200"/>
              <a:buNone/>
            </a:pPr>
            <a:r>
              <a:t/>
            </a:r>
            <a:endParaRPr sz="1600"/>
          </a:p>
          <a:p>
            <a:pPr indent="0" lvl="0" marL="0" rtl="0" algn="l">
              <a:lnSpc>
                <a:spcPct val="120000"/>
              </a:lnSpc>
              <a:spcBef>
                <a:spcPts val="0"/>
              </a:spcBef>
              <a:spcAft>
                <a:spcPts val="0"/>
              </a:spcAft>
              <a:buClr>
                <a:schemeClr val="dk1"/>
              </a:buClr>
              <a:buSzPts val="3200"/>
              <a:buNone/>
            </a:pPr>
            <a:r>
              <a:rPr lang="en" sz="1600"/>
              <a:t>Artificial Intelligence more specifically </a:t>
            </a:r>
            <a:r>
              <a:rPr lang="en" sz="1600"/>
              <a:t>Code Generation using Encoder and Decoder models</a:t>
            </a:r>
            <a:endParaRPr/>
          </a:p>
          <a:p>
            <a:pPr indent="0" lvl="0" marL="0" rtl="0" algn="l">
              <a:lnSpc>
                <a:spcPct val="120000"/>
              </a:lnSpc>
              <a:spcBef>
                <a:spcPts val="0"/>
              </a:spcBef>
              <a:spcAft>
                <a:spcPts val="0"/>
              </a:spcAft>
              <a:buClr>
                <a:schemeClr val="dk1"/>
              </a:buClr>
              <a:buSzPts val="3200"/>
              <a:buNone/>
            </a:pPr>
            <a:r>
              <a:t/>
            </a:r>
            <a:endParaRPr sz="1600"/>
          </a:p>
          <a:p>
            <a:pPr indent="0" lvl="0" marL="0" rtl="0" algn="l">
              <a:lnSpc>
                <a:spcPct val="120000"/>
              </a:lnSpc>
              <a:spcBef>
                <a:spcPts val="0"/>
              </a:spcBef>
              <a:spcAft>
                <a:spcPts val="0"/>
              </a:spcAft>
              <a:buClr>
                <a:schemeClr val="dk1"/>
              </a:buClr>
              <a:buSzPts val="1100"/>
              <a:buFont typeface="Arial"/>
              <a:buNone/>
            </a:pPr>
            <a:r>
              <a:rPr lang="en" sz="1600"/>
              <a:t>The ability to take data, understand it, process it, visualize it, analyze it and draw meaningful conclusions is going to be a hugely important</a:t>
            </a:r>
            <a:endParaRPr sz="1600"/>
          </a:p>
          <a:p>
            <a:pPr indent="0" lvl="0" marL="0" rtl="0" algn="l">
              <a:lnSpc>
                <a:spcPct val="120000"/>
              </a:lnSpc>
              <a:spcBef>
                <a:spcPts val="0"/>
              </a:spcBef>
              <a:spcAft>
                <a:spcPts val="0"/>
              </a:spcAft>
              <a:buClr>
                <a:schemeClr val="dk1"/>
              </a:buClr>
              <a:buSzPts val="3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088685" y="603390"/>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INTRODUCTION	</a:t>
            </a:r>
            <a:endParaRPr/>
          </a:p>
        </p:txBody>
      </p:sp>
      <p:sp>
        <p:nvSpPr>
          <p:cNvPr id="168" name="Google Shape;168;p28"/>
          <p:cNvSpPr txBox="1"/>
          <p:nvPr>
            <p:ph idx="1" type="body"/>
          </p:nvPr>
        </p:nvSpPr>
        <p:spPr>
          <a:xfrm>
            <a:off x="1088685" y="1511799"/>
            <a:ext cx="7202456" cy="308812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3459"/>
              <a:buNone/>
            </a:pPr>
            <a:r>
              <a:rPr lang="en" sz="2000"/>
              <a:t>Current State of Affairs:</a:t>
            </a:r>
            <a:endParaRPr/>
          </a:p>
          <a:p>
            <a:pPr indent="0" lvl="0" marL="0" rtl="0" algn="l">
              <a:lnSpc>
                <a:spcPct val="120000"/>
              </a:lnSpc>
              <a:spcBef>
                <a:spcPts val="0"/>
              </a:spcBef>
              <a:spcAft>
                <a:spcPts val="0"/>
              </a:spcAft>
              <a:buClr>
                <a:schemeClr val="dk1"/>
              </a:buClr>
              <a:buSzPts val="3459"/>
              <a:buNone/>
            </a:pPr>
            <a:r>
              <a:t/>
            </a:r>
            <a:endParaRPr sz="1600"/>
          </a:p>
          <a:p>
            <a:pPr indent="0" lvl="0" marL="0" rtl="0" algn="l">
              <a:lnSpc>
                <a:spcPct val="120000"/>
              </a:lnSpc>
              <a:spcBef>
                <a:spcPts val="0"/>
              </a:spcBef>
              <a:spcAft>
                <a:spcPts val="0"/>
              </a:spcAft>
              <a:buClr>
                <a:schemeClr val="dk1"/>
              </a:buClr>
              <a:buSzPts val="1100"/>
              <a:buNone/>
            </a:pPr>
            <a:r>
              <a:rPr lang="en" sz="1600"/>
              <a:t>Existing applications involving text-to-code generation and code-search are very limited and most of them do not work in non-ideal conditions. </a:t>
            </a:r>
            <a:endParaRPr sz="1600"/>
          </a:p>
          <a:p>
            <a:pPr indent="0" lvl="0" marL="0" rtl="0" algn="l">
              <a:lnSpc>
                <a:spcPct val="120000"/>
              </a:lnSpc>
              <a:spcBef>
                <a:spcPts val="0"/>
              </a:spcBef>
              <a:spcAft>
                <a:spcPts val="0"/>
              </a:spcAft>
              <a:buClr>
                <a:schemeClr val="dk1"/>
              </a:buClr>
              <a:buSzPts val="1100"/>
              <a:buNone/>
            </a:pPr>
            <a:r>
              <a:t/>
            </a:r>
            <a:endParaRPr sz="1600"/>
          </a:p>
          <a:p>
            <a:pPr indent="0" lvl="0" marL="0" rtl="0" algn="l">
              <a:lnSpc>
                <a:spcPct val="120000"/>
              </a:lnSpc>
              <a:spcBef>
                <a:spcPts val="0"/>
              </a:spcBef>
              <a:spcAft>
                <a:spcPts val="0"/>
              </a:spcAft>
              <a:buClr>
                <a:schemeClr val="dk1"/>
              </a:buClr>
              <a:buSzPts val="1100"/>
              <a:buFont typeface="Arial"/>
              <a:buNone/>
            </a:pPr>
            <a:r>
              <a:rPr lang="en" sz="1600"/>
              <a:t>The main reason for this is the dataset that the existing models are based on.</a:t>
            </a:r>
            <a:endParaRPr sz="1600"/>
          </a:p>
          <a:p>
            <a:pPr indent="0" lvl="0" marL="0" rtl="0" algn="l">
              <a:lnSpc>
                <a:spcPct val="120000"/>
              </a:lnSpc>
              <a:spcBef>
                <a:spcPts val="0"/>
              </a:spcBef>
              <a:spcAft>
                <a:spcPts val="0"/>
              </a:spcAft>
              <a:buClr>
                <a:schemeClr val="dk1"/>
              </a:buClr>
              <a:buSzPts val="1100"/>
              <a:buNone/>
            </a:pPr>
            <a:r>
              <a:t/>
            </a:r>
            <a:endParaRPr sz="1600"/>
          </a:p>
          <a:p>
            <a:pPr indent="0" lvl="0" marL="0" rtl="0" algn="l">
              <a:lnSpc>
                <a:spcPct val="120000"/>
              </a:lnSpc>
              <a:spcBef>
                <a:spcPts val="0"/>
              </a:spcBef>
              <a:spcAft>
                <a:spcPts val="0"/>
              </a:spcAft>
              <a:buClr>
                <a:schemeClr val="dk1"/>
              </a:buClr>
              <a:buSzPts val="1100"/>
              <a:buNone/>
            </a:pPr>
            <a:r>
              <a:rPr lang="en" sz="1600"/>
              <a:t>These datasets do not account for real-world factors like slang language, acronyms, paraphrased sentences, etc. </a:t>
            </a:r>
            <a:endParaRPr sz="1600"/>
          </a:p>
          <a:p>
            <a:pPr indent="0" lvl="0" marL="0" rtl="0" algn="l">
              <a:lnSpc>
                <a:spcPct val="120000"/>
              </a:lnSpc>
              <a:spcBef>
                <a:spcPts val="0"/>
              </a:spcBef>
              <a:spcAft>
                <a:spcPts val="0"/>
              </a:spcAft>
              <a:buClr>
                <a:schemeClr val="dk1"/>
              </a:buClr>
              <a:buSzPts val="3459"/>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1088685" y="603390"/>
            <a:ext cx="7202456" cy="7869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
              <a:t>INTRODUCTION	</a:t>
            </a:r>
            <a:endParaRPr/>
          </a:p>
        </p:txBody>
      </p:sp>
      <p:sp>
        <p:nvSpPr>
          <p:cNvPr id="174" name="Google Shape;174;p29"/>
          <p:cNvSpPr txBox="1"/>
          <p:nvPr>
            <p:ph idx="1" type="body"/>
          </p:nvPr>
        </p:nvSpPr>
        <p:spPr>
          <a:xfrm>
            <a:off x="1088685" y="1433849"/>
            <a:ext cx="7202400" cy="3088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3459"/>
              <a:buNone/>
            </a:pPr>
            <a:r>
              <a:rPr lang="en" sz="2000"/>
              <a:t>Need to Work in the Area:</a:t>
            </a:r>
            <a:endParaRPr/>
          </a:p>
          <a:p>
            <a:pPr indent="0" lvl="0" marL="0" rtl="0" algn="l">
              <a:lnSpc>
                <a:spcPct val="120000"/>
              </a:lnSpc>
              <a:spcBef>
                <a:spcPts val="0"/>
              </a:spcBef>
              <a:spcAft>
                <a:spcPts val="0"/>
              </a:spcAft>
              <a:buClr>
                <a:schemeClr val="dk1"/>
              </a:buClr>
              <a:buSzPts val="3459"/>
              <a:buNone/>
            </a:pPr>
            <a:r>
              <a:t/>
            </a:r>
            <a:endParaRPr sz="1600"/>
          </a:p>
          <a:p>
            <a:pPr indent="0" lvl="0" marL="0" rtl="0" algn="l">
              <a:spcBef>
                <a:spcPts val="0"/>
              </a:spcBef>
              <a:spcAft>
                <a:spcPts val="0"/>
              </a:spcAft>
              <a:buClr>
                <a:schemeClr val="dk1"/>
              </a:buClr>
              <a:buSzPts val="1100"/>
              <a:buFont typeface="Arial"/>
              <a:buNone/>
            </a:pPr>
            <a:r>
              <a:rPr lang="en" sz="1600"/>
              <a:t>A</a:t>
            </a:r>
            <a:r>
              <a:rPr lang="en" sz="1600"/>
              <a:t> new dataset needs to be created consisting of real-world user queries which</a:t>
            </a:r>
            <a:endParaRPr sz="1600"/>
          </a:p>
          <a:p>
            <a:pPr indent="0" lvl="0" marL="0" rtl="0" algn="l">
              <a:spcBef>
                <a:spcPts val="0"/>
              </a:spcBef>
              <a:spcAft>
                <a:spcPts val="0"/>
              </a:spcAft>
              <a:buNone/>
            </a:pPr>
            <a:r>
              <a:rPr lang="en" sz="1600"/>
              <a:t>represent the scenarios users are most likely to face during daily usage of this system</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t>Need to train various intent classification models which will identify all the entities present in the user’s sentence.</a:t>
            </a:r>
            <a:endParaRPr sz="1600"/>
          </a:p>
          <a:p>
            <a:pPr indent="0" lvl="0" marL="0" rtl="0" algn="l">
              <a:lnSpc>
                <a:spcPct val="120000"/>
              </a:lnSpc>
              <a:spcBef>
                <a:spcPts val="0"/>
              </a:spcBef>
              <a:spcAft>
                <a:spcPts val="0"/>
              </a:spcAft>
              <a:buNone/>
            </a:pPr>
            <a:r>
              <a:t/>
            </a:r>
            <a:endParaRPr sz="1600"/>
          </a:p>
          <a:p>
            <a:pPr indent="0" lvl="0" marL="0" rtl="0" algn="l">
              <a:lnSpc>
                <a:spcPct val="120000"/>
              </a:lnSpc>
              <a:spcBef>
                <a:spcPts val="0"/>
              </a:spcBef>
              <a:spcAft>
                <a:spcPts val="0"/>
              </a:spcAft>
              <a:buNone/>
            </a:pPr>
            <a:r>
              <a:rPr lang="en" sz="1600"/>
              <a:t>Plan to build a logic-oriented system that only requires the user to simply convey the logic correctly in natural language via text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30575"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400"/>
              <a:buFont typeface="Times New Roman"/>
              <a:buNone/>
            </a:pPr>
            <a:r>
              <a:rPr lang="en">
                <a:solidFill>
                  <a:srgbClr val="000000"/>
                </a:solidFill>
                <a:latin typeface="Times New Roman"/>
                <a:ea typeface="Times New Roman"/>
                <a:cs typeface="Times New Roman"/>
                <a:sym typeface="Times New Roman"/>
              </a:rPr>
              <a:t>PRELIMINARY LITERATURE SURVEY</a:t>
            </a:r>
            <a:br>
              <a:rPr lang="en">
                <a:latin typeface="Times New Roman"/>
                <a:ea typeface="Times New Roman"/>
                <a:cs typeface="Times New Roman"/>
                <a:sym typeface="Times New Roman"/>
              </a:rPr>
            </a:br>
            <a:endParaRPr/>
          </a:p>
        </p:txBody>
      </p:sp>
      <p:sp>
        <p:nvSpPr>
          <p:cNvPr id="180" name="Google Shape;180;p30"/>
          <p:cNvSpPr txBox="1"/>
          <p:nvPr>
            <p:ph idx="1" type="body"/>
          </p:nvPr>
        </p:nvSpPr>
        <p:spPr>
          <a:xfrm>
            <a:off x="1108185" y="1326699"/>
            <a:ext cx="7202400" cy="2588100"/>
          </a:xfrm>
          <a:prstGeom prst="rect">
            <a:avLst/>
          </a:prstGeom>
          <a:noFill/>
          <a:ln>
            <a:noFill/>
          </a:ln>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en" sz="2000"/>
              <a:t>Supervised Learning of Universal Sentence Representations from Natural Language Inference Data</a:t>
            </a:r>
            <a:endParaRPr sz="2000"/>
          </a:p>
          <a:p>
            <a:pPr indent="-381000" lvl="0" marL="457200" rtl="0" algn="l">
              <a:lnSpc>
                <a:spcPct val="120000"/>
              </a:lnSpc>
              <a:spcBef>
                <a:spcPts val="0"/>
              </a:spcBef>
              <a:spcAft>
                <a:spcPts val="0"/>
              </a:spcAft>
              <a:buSzPts val="2400"/>
              <a:buChar char="•"/>
            </a:pPr>
            <a:r>
              <a:rPr lang="en" sz="2000"/>
              <a:t>Subword Semantic Hashing for Intent Classification on Small Datasets</a:t>
            </a:r>
            <a:endParaRPr sz="2000"/>
          </a:p>
          <a:p>
            <a:pPr indent="-381000" lvl="0" marL="457200" rtl="0" algn="l">
              <a:lnSpc>
                <a:spcPct val="120000"/>
              </a:lnSpc>
              <a:spcBef>
                <a:spcPts val="0"/>
              </a:spcBef>
              <a:spcAft>
                <a:spcPts val="0"/>
              </a:spcAft>
              <a:buSzPts val="2400"/>
              <a:buChar char="•"/>
            </a:pPr>
            <a:r>
              <a:rPr lang="en" sz="2000"/>
              <a:t>Citation Intent Classification Using Word Embedding</a:t>
            </a:r>
            <a:endParaRPr sz="2000"/>
          </a:p>
          <a:p>
            <a:pPr indent="-381000" lvl="0" marL="457200" rtl="0" algn="l">
              <a:lnSpc>
                <a:spcPct val="120000"/>
              </a:lnSpc>
              <a:spcBef>
                <a:spcPts val="0"/>
              </a:spcBef>
              <a:spcAft>
                <a:spcPts val="0"/>
              </a:spcAft>
              <a:buSzPts val="2400"/>
              <a:buChar char="•"/>
            </a:pPr>
            <a:r>
              <a:rPr lang="en" sz="2000"/>
              <a:t>GloVe: Global Vectors for Word Representation</a:t>
            </a:r>
            <a:endParaRPr sz="2000"/>
          </a:p>
          <a:p>
            <a:pPr indent="-381000" lvl="0" marL="457200" rtl="0" algn="l">
              <a:lnSpc>
                <a:spcPct val="120000"/>
              </a:lnSpc>
              <a:spcBef>
                <a:spcPts val="0"/>
              </a:spcBef>
              <a:spcAft>
                <a:spcPts val="0"/>
              </a:spcAft>
              <a:buSzPts val="2400"/>
              <a:buChar char="•"/>
            </a:pPr>
            <a:r>
              <a:rPr lang="en" sz="2000"/>
              <a:t>A Context-Aware Citation Recommendation Model with BERT and Graph Convolutional Networks</a:t>
            </a:r>
            <a:endParaRPr sz="2000"/>
          </a:p>
          <a:p>
            <a:pPr indent="0" lvl="0" marL="0" rtl="0" algn="l">
              <a:lnSpc>
                <a:spcPct val="120000"/>
              </a:lnSpc>
              <a:spcBef>
                <a:spcPts val="0"/>
              </a:spcBef>
              <a:spcAft>
                <a:spcPts val="0"/>
              </a:spcAft>
              <a:buSzPts val="2000"/>
              <a:buNone/>
            </a:pPr>
            <a:r>
              <a:t/>
            </a:r>
            <a:endParaRPr sz="2000"/>
          </a:p>
          <a:p>
            <a:pPr indent="0" lvl="0" marL="457200" rtl="0" algn="l">
              <a:lnSpc>
                <a:spcPct val="120000"/>
              </a:lnSpc>
              <a:spcBef>
                <a:spcPts val="640"/>
              </a:spcBef>
              <a:spcAft>
                <a:spcPts val="0"/>
              </a:spcAft>
              <a:buSzPts val="2000"/>
              <a:buNone/>
            </a:pPr>
            <a:r>
              <a:t/>
            </a:r>
            <a:endParaRPr sz="2000"/>
          </a:p>
          <a:p>
            <a:pPr indent="0" lvl="0" marL="457200" rtl="0" algn="l">
              <a:lnSpc>
                <a:spcPct val="120000"/>
              </a:lnSpc>
              <a:spcBef>
                <a:spcPts val="640"/>
              </a:spcBef>
              <a:spcAft>
                <a:spcPts val="0"/>
              </a:spcAft>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5425" y="205975"/>
            <a:ext cx="9019500" cy="857400"/>
          </a:xfrm>
          <a:prstGeom prst="rect">
            <a:avLst/>
          </a:prstGeom>
          <a:noFill/>
          <a:ln>
            <a:noFill/>
          </a:ln>
        </p:spPr>
        <p:txBody>
          <a:bodyPr anchorCtr="0" anchor="ctr" bIns="45700" lIns="91425" spcFirstLastPara="1" rIns="91425" wrap="square" tIns="45700">
            <a:normAutofit/>
          </a:bodyPr>
          <a:lstStyle/>
          <a:p>
            <a:pPr indent="0" lvl="0" marL="171450" rtl="0" algn="ctr">
              <a:lnSpc>
                <a:spcPct val="120000"/>
              </a:lnSpc>
              <a:spcBef>
                <a:spcPts val="0"/>
              </a:spcBef>
              <a:spcAft>
                <a:spcPts val="0"/>
              </a:spcAft>
              <a:buNone/>
            </a:pPr>
            <a:r>
              <a:rPr lang="en" sz="2000"/>
              <a:t>Supervised Learning of Universal Sentence Representations from Natural Language Inference Data</a:t>
            </a:r>
            <a:endParaRPr/>
          </a:p>
        </p:txBody>
      </p:sp>
      <p:sp>
        <p:nvSpPr>
          <p:cNvPr id="186" name="Google Shape;186;p31"/>
          <p:cNvSpPr txBox="1"/>
          <p:nvPr>
            <p:ph idx="1" type="body"/>
          </p:nvPr>
        </p:nvSpPr>
        <p:spPr>
          <a:xfrm>
            <a:off x="457200" y="1321850"/>
            <a:ext cx="8229600" cy="3394500"/>
          </a:xfrm>
          <a:prstGeom prst="rect">
            <a:avLst/>
          </a:prstGeom>
          <a:noFill/>
          <a:ln>
            <a:noFill/>
          </a:ln>
        </p:spPr>
        <p:txBody>
          <a:bodyPr anchorCtr="0" anchor="t" bIns="45700" lIns="91425" spcFirstLastPara="1" rIns="91425" wrap="square" tIns="45700">
            <a:normAutofit fontScale="40000"/>
          </a:bodyPr>
          <a:lstStyle/>
          <a:p>
            <a:pPr indent="0" lvl="0" marL="0" rtl="0" algn="l">
              <a:lnSpc>
                <a:spcPct val="120000"/>
              </a:lnSpc>
              <a:spcBef>
                <a:spcPts val="0"/>
              </a:spcBef>
              <a:spcAft>
                <a:spcPts val="0"/>
              </a:spcAft>
              <a:buNone/>
            </a:pPr>
            <a:r>
              <a:t/>
            </a:r>
            <a:endParaRPr b="1"/>
          </a:p>
          <a:p>
            <a:pPr indent="0" lvl="0" marL="0" rtl="0" algn="l">
              <a:lnSpc>
                <a:spcPct val="120000"/>
              </a:lnSpc>
              <a:spcBef>
                <a:spcPts val="0"/>
              </a:spcBef>
              <a:spcAft>
                <a:spcPts val="0"/>
              </a:spcAft>
              <a:buNone/>
            </a:pPr>
            <a:r>
              <a:rPr lang="en" sz="2815"/>
              <a:t>InferSent as a sentence representation model trained using the supervised data of the Stanford Natural Language Inference datasets (SNLI). </a:t>
            </a:r>
            <a:endParaRPr sz="2815"/>
          </a:p>
          <a:p>
            <a:pPr indent="0" lvl="0" marL="0" rtl="0" algn="l">
              <a:lnSpc>
                <a:spcPct val="120000"/>
              </a:lnSpc>
              <a:spcBef>
                <a:spcPts val="0"/>
              </a:spcBef>
              <a:spcAft>
                <a:spcPts val="0"/>
              </a:spcAft>
              <a:buNone/>
            </a:pPr>
            <a:r>
              <a:t/>
            </a:r>
            <a:endParaRPr sz="2815"/>
          </a:p>
          <a:p>
            <a:pPr indent="0" lvl="0" marL="0" rtl="0" algn="l">
              <a:lnSpc>
                <a:spcPct val="120000"/>
              </a:lnSpc>
              <a:spcBef>
                <a:spcPts val="0"/>
              </a:spcBef>
              <a:spcAft>
                <a:spcPts val="0"/>
              </a:spcAft>
              <a:buClr>
                <a:schemeClr val="dk1"/>
              </a:buClr>
              <a:buSzPct val="39066"/>
              <a:buFont typeface="Arial"/>
              <a:buNone/>
            </a:pPr>
            <a:r>
              <a:rPr lang="en" sz="2815"/>
              <a:t>SNLI is a dataset of 570k English sentences and each sentence is a pair sentence of the premise, hypothesis labeled in one of the</a:t>
            </a:r>
            <a:endParaRPr sz="2815"/>
          </a:p>
          <a:p>
            <a:pPr indent="0" lvl="0" marL="0" rtl="0" algn="l">
              <a:lnSpc>
                <a:spcPct val="120000"/>
              </a:lnSpc>
              <a:spcBef>
                <a:spcPts val="0"/>
              </a:spcBef>
              <a:spcAft>
                <a:spcPts val="0"/>
              </a:spcAft>
              <a:buNone/>
            </a:pPr>
            <a:r>
              <a:rPr lang="en" sz="2815"/>
              <a:t>following categories: entailment, contradiction, or neutral. </a:t>
            </a:r>
            <a:endParaRPr sz="2815"/>
          </a:p>
          <a:p>
            <a:pPr indent="0" lvl="0" marL="0" rtl="0" algn="l">
              <a:lnSpc>
                <a:spcPct val="120000"/>
              </a:lnSpc>
              <a:spcBef>
                <a:spcPts val="0"/>
              </a:spcBef>
              <a:spcAft>
                <a:spcPts val="0"/>
              </a:spcAft>
              <a:buNone/>
            </a:pPr>
            <a:r>
              <a:t/>
            </a:r>
            <a:endParaRPr sz="2815"/>
          </a:p>
          <a:p>
            <a:pPr indent="0" lvl="0" marL="0" rtl="0" algn="l">
              <a:lnSpc>
                <a:spcPct val="120000"/>
              </a:lnSpc>
              <a:spcBef>
                <a:spcPts val="0"/>
              </a:spcBef>
              <a:spcAft>
                <a:spcPts val="0"/>
              </a:spcAft>
              <a:buNone/>
            </a:pPr>
            <a:r>
              <a:rPr lang="en" sz="2815"/>
              <a:t>This paper compares sentence embeddings trained on various supervised tasks and shows that the sentence embeddings generated from models trained on a natural language inference (NLI) task reach the best results in terms of transfer accuracy.</a:t>
            </a:r>
            <a:endParaRPr sz="2815"/>
          </a:p>
          <a:p>
            <a:pPr indent="0" lvl="0" marL="0" rtl="0" algn="l">
              <a:lnSpc>
                <a:spcPct val="120000"/>
              </a:lnSpc>
              <a:spcBef>
                <a:spcPts val="0"/>
              </a:spcBef>
              <a:spcAft>
                <a:spcPts val="0"/>
              </a:spcAft>
              <a:buClr>
                <a:schemeClr val="dk1"/>
              </a:buClr>
              <a:buSzPct val="39066"/>
              <a:buFont typeface="Arial"/>
              <a:buNone/>
            </a:pPr>
            <a:r>
              <a:t/>
            </a:r>
            <a:endParaRPr sz="2815"/>
          </a:p>
          <a:p>
            <a:pPr indent="0" lvl="0" marL="0" rtl="0" algn="l">
              <a:lnSpc>
                <a:spcPct val="120000"/>
              </a:lnSpc>
              <a:spcBef>
                <a:spcPts val="0"/>
              </a:spcBef>
              <a:spcAft>
                <a:spcPts val="0"/>
              </a:spcAft>
              <a:buClr>
                <a:schemeClr val="dk1"/>
              </a:buClr>
              <a:buSzPct val="39066"/>
              <a:buFont typeface="Arial"/>
              <a:buNone/>
            </a:pPr>
            <a:r>
              <a:rPr lang="en" sz="2815"/>
              <a:t>It also hypothesizes that the suitability of NLI as a training task is caused by the fact that it is a high-level understanding task</a:t>
            </a:r>
            <a:endParaRPr sz="2815"/>
          </a:p>
          <a:p>
            <a:pPr indent="0" lvl="0" marL="0" rtl="0" algn="l">
              <a:lnSpc>
                <a:spcPct val="120000"/>
              </a:lnSpc>
              <a:spcBef>
                <a:spcPts val="0"/>
              </a:spcBef>
              <a:spcAft>
                <a:spcPts val="0"/>
              </a:spcAft>
              <a:buNone/>
            </a:pPr>
            <a:r>
              <a:rPr lang="en" sz="2815"/>
              <a:t>that involves reasoning about the semantic relationships within sentences. </a:t>
            </a:r>
            <a:endParaRPr sz="2815"/>
          </a:p>
          <a:p>
            <a:pPr indent="0" lvl="0" marL="0" rtl="0" algn="l">
              <a:lnSpc>
                <a:spcPct val="120000"/>
              </a:lnSpc>
              <a:spcBef>
                <a:spcPts val="0"/>
              </a:spcBef>
              <a:spcAft>
                <a:spcPts val="0"/>
              </a:spcAft>
              <a:buNone/>
            </a:pPr>
            <a:r>
              <a:t/>
            </a:r>
            <a:endParaRPr sz="2815"/>
          </a:p>
          <a:p>
            <a:pPr indent="0" lvl="0" marL="0" rtl="0" algn="l">
              <a:lnSpc>
                <a:spcPct val="120000"/>
              </a:lnSpc>
              <a:spcBef>
                <a:spcPts val="0"/>
              </a:spcBef>
              <a:spcAft>
                <a:spcPts val="0"/>
              </a:spcAft>
              <a:buClr>
                <a:schemeClr val="dk1"/>
              </a:buClr>
              <a:buSzPct val="39066"/>
              <a:buFont typeface="Arial"/>
              <a:buNone/>
            </a:pPr>
            <a:r>
              <a:rPr lang="en" sz="2815"/>
              <a:t>The experiments show that an encoder based on a bidirectional LSTM architecture with max pooling, trained on the SNLI dataset, yields state-of-the-art sentence embeddings compared to all existing alternative unsupervised approaches like SkipThought or FastSent. </a:t>
            </a:r>
            <a:endParaRPr sz="2815"/>
          </a:p>
          <a:p>
            <a:pPr indent="0" lvl="0" marL="0" rtl="0" algn="l">
              <a:lnSpc>
                <a:spcPct val="120000"/>
              </a:lnSpc>
              <a:spcBef>
                <a:spcPts val="0"/>
              </a:spcBef>
              <a:spcAft>
                <a:spcPts val="0"/>
              </a:spcAft>
              <a:buNone/>
            </a:pPr>
            <a:r>
              <a:t/>
            </a:r>
            <a:endParaRPr sz="28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75900" y="566400"/>
            <a:ext cx="8992200" cy="85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 sz="2500"/>
              <a:t>Subword Semantic Hashing for Intent Classification on Small Datasets</a:t>
            </a:r>
            <a:endParaRPr sz="2500"/>
          </a:p>
          <a:p>
            <a:pPr indent="0" lvl="0" marL="0" rtl="0" algn="ctr">
              <a:lnSpc>
                <a:spcPct val="90000"/>
              </a:lnSpc>
              <a:spcBef>
                <a:spcPts val="0"/>
              </a:spcBef>
              <a:spcAft>
                <a:spcPts val="0"/>
              </a:spcAft>
              <a:buClr>
                <a:schemeClr val="dk1"/>
              </a:buClr>
              <a:buSzPts val="1100"/>
              <a:buFont typeface="Arial"/>
              <a:buNone/>
            </a:pPr>
            <a:r>
              <a:t/>
            </a:r>
            <a:endParaRPr sz="2500"/>
          </a:p>
          <a:p>
            <a:pPr indent="0" lvl="0" marL="0" rtl="0" algn="ctr">
              <a:lnSpc>
                <a:spcPct val="90000"/>
              </a:lnSpc>
              <a:spcBef>
                <a:spcPts val="0"/>
              </a:spcBef>
              <a:spcAft>
                <a:spcPts val="0"/>
              </a:spcAft>
              <a:buClr>
                <a:schemeClr val="dk1"/>
              </a:buClr>
              <a:buSzPts val="2500"/>
              <a:buFont typeface="Gill Sans"/>
              <a:buNone/>
            </a:pPr>
            <a:r>
              <a:t/>
            </a:r>
            <a:endParaRPr sz="2500"/>
          </a:p>
        </p:txBody>
      </p:sp>
      <p:sp>
        <p:nvSpPr>
          <p:cNvPr id="192" name="Google Shape;192;p32"/>
          <p:cNvSpPr txBox="1"/>
          <p:nvPr>
            <p:ph idx="1" type="body"/>
          </p:nvPr>
        </p:nvSpPr>
        <p:spPr>
          <a:xfrm>
            <a:off x="496175" y="1170500"/>
            <a:ext cx="8229600" cy="4043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360"/>
              </a:spcBef>
              <a:spcAft>
                <a:spcPts val="0"/>
              </a:spcAft>
              <a:buSzPts val="1000"/>
              <a:buNone/>
            </a:pPr>
            <a:r>
              <a:rPr b="1" lang="en" sz="1000"/>
              <a:t>Introduced the use of Semantic Hashing as embedding for the task of Intent Classification. </a:t>
            </a:r>
            <a:endParaRPr b="1" sz="1000"/>
          </a:p>
          <a:p>
            <a:pPr indent="0" lvl="0" marL="0" rtl="0" algn="l">
              <a:lnSpc>
                <a:spcPct val="120000"/>
              </a:lnSpc>
              <a:spcBef>
                <a:spcPts val="360"/>
              </a:spcBef>
              <a:spcAft>
                <a:spcPts val="0"/>
              </a:spcAft>
              <a:buSzPts val="1000"/>
              <a:buNone/>
            </a:pPr>
            <a:r>
              <a:t/>
            </a:r>
            <a:endParaRPr b="1" sz="1000"/>
          </a:p>
          <a:p>
            <a:pPr indent="0" lvl="0" marL="0" rtl="0" algn="l">
              <a:lnSpc>
                <a:spcPct val="120000"/>
              </a:lnSpc>
              <a:spcBef>
                <a:spcPts val="360"/>
              </a:spcBef>
              <a:spcAft>
                <a:spcPts val="0"/>
              </a:spcAft>
              <a:buSzPts val="1000"/>
              <a:buNone/>
            </a:pPr>
            <a:r>
              <a:rPr b="1" lang="en" sz="1000"/>
              <a:t>With Semantic Hashing, they overcome spelling error and vocabulary challenges and achieve state-of-the-art results on three datasets: Chatbot, Ask Ubuntu, and Web Application. </a:t>
            </a:r>
            <a:endParaRPr b="1" sz="1000"/>
          </a:p>
          <a:p>
            <a:pPr indent="0" lvl="0" marL="0" rtl="0" algn="l">
              <a:lnSpc>
                <a:spcPct val="120000"/>
              </a:lnSpc>
              <a:spcBef>
                <a:spcPts val="360"/>
              </a:spcBef>
              <a:spcAft>
                <a:spcPts val="0"/>
              </a:spcAft>
              <a:buSzPts val="1000"/>
              <a:buNone/>
            </a:pPr>
            <a:r>
              <a:t/>
            </a:r>
            <a:endParaRPr b="1" sz="1000"/>
          </a:p>
          <a:p>
            <a:pPr indent="0" lvl="0" marL="0" rtl="0" algn="l">
              <a:lnSpc>
                <a:spcPct val="120000"/>
              </a:lnSpc>
              <a:spcBef>
                <a:spcPts val="360"/>
              </a:spcBef>
              <a:spcAft>
                <a:spcPts val="0"/>
              </a:spcAft>
              <a:buSzPts val="1000"/>
              <a:buNone/>
            </a:pPr>
            <a:r>
              <a:rPr b="1" lang="en" sz="1000"/>
              <a:t>Their process consists of subword semantic hashing followed by preprocessing and data-augmentation, vectorization, intent classification, and evaluation. </a:t>
            </a:r>
            <a:endParaRPr b="1" sz="1000"/>
          </a:p>
          <a:p>
            <a:pPr indent="0" lvl="0" marL="0" rtl="0" algn="l">
              <a:lnSpc>
                <a:spcPct val="120000"/>
              </a:lnSpc>
              <a:spcBef>
                <a:spcPts val="360"/>
              </a:spcBef>
              <a:spcAft>
                <a:spcPts val="0"/>
              </a:spcAft>
              <a:buSzPts val="1000"/>
              <a:buNone/>
            </a:pPr>
            <a:r>
              <a:t/>
            </a:r>
            <a:endParaRPr b="1" sz="1000"/>
          </a:p>
          <a:p>
            <a:pPr indent="0" lvl="0" marL="0" rtl="0" algn="l">
              <a:lnSpc>
                <a:spcPct val="120000"/>
              </a:lnSpc>
              <a:spcBef>
                <a:spcPts val="360"/>
              </a:spcBef>
              <a:spcAft>
                <a:spcPts val="0"/>
              </a:spcAft>
              <a:buSzPts val="1000"/>
              <a:buNone/>
            </a:pPr>
            <a:r>
              <a:rPr b="1" lang="en" sz="1000"/>
              <a:t>Their method extracts sub-word tokens from the sentences as features which are then vectorized before they are processed by a classifier for prediction or training. </a:t>
            </a:r>
            <a:endParaRPr b="1" sz="1000"/>
          </a:p>
          <a:p>
            <a:pPr indent="0" lvl="0" marL="0" rtl="0" algn="l">
              <a:lnSpc>
                <a:spcPct val="120000"/>
              </a:lnSpc>
              <a:spcBef>
                <a:spcPts val="360"/>
              </a:spcBef>
              <a:spcAft>
                <a:spcPts val="0"/>
              </a:spcAft>
              <a:buSzPts val="1000"/>
              <a:buNone/>
            </a:pPr>
            <a:r>
              <a:t/>
            </a:r>
            <a:endParaRPr b="1" sz="1000"/>
          </a:p>
          <a:p>
            <a:pPr indent="0" lvl="0" marL="0" rtl="0" algn="l">
              <a:lnSpc>
                <a:spcPct val="120000"/>
              </a:lnSpc>
              <a:spcBef>
                <a:spcPts val="360"/>
              </a:spcBef>
              <a:spcAft>
                <a:spcPts val="0"/>
              </a:spcAft>
              <a:buSzPts val="1000"/>
              <a:buNone/>
            </a:pPr>
            <a:r>
              <a:rPr b="1" lang="en" sz="1000"/>
              <a:t>Their method alone can be viewed as a feature and can be complemented with a vectorizer for using it as an alternative to embeddings. </a:t>
            </a:r>
            <a:endParaRPr b="1" sz="1000"/>
          </a:p>
          <a:p>
            <a:pPr indent="0" lvl="0" marL="0" rtl="0" algn="l">
              <a:lnSpc>
                <a:spcPct val="120000"/>
              </a:lnSpc>
              <a:spcBef>
                <a:spcPts val="360"/>
              </a:spcBef>
              <a:spcAft>
                <a:spcPts val="0"/>
              </a:spcAft>
              <a:buSzPts val="1000"/>
              <a:buNone/>
            </a:pPr>
            <a:r>
              <a:t/>
            </a:r>
            <a:endParaRPr b="1" sz="1000"/>
          </a:p>
          <a:p>
            <a:pPr indent="0" lvl="0" marL="0" rtl="0" algn="l">
              <a:lnSpc>
                <a:spcPct val="120000"/>
              </a:lnSpc>
              <a:spcBef>
                <a:spcPts val="360"/>
              </a:spcBef>
              <a:spcAft>
                <a:spcPts val="0"/>
              </a:spcAft>
              <a:buSzPts val="1000"/>
              <a:buNone/>
            </a:pPr>
            <a:r>
              <a:rPr b="1" lang="en" sz="1000"/>
              <a:t>The experiments in their paper have been carried out with several classifiers, like K-Nearest Neighbors (KNN), Linear Support Vector Classifier, Random Forest Classifier, etc.</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57200" y="381325"/>
            <a:ext cx="8686800" cy="857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lang="en" sz="3000"/>
              <a:t>Citation Intent Classification Using Word Embedding</a:t>
            </a:r>
            <a:endParaRPr sz="3000"/>
          </a:p>
          <a:p>
            <a:pPr indent="0" lvl="0" marL="0" rtl="0" algn="ctr">
              <a:lnSpc>
                <a:spcPct val="90000"/>
              </a:lnSpc>
              <a:spcBef>
                <a:spcPts val="0"/>
              </a:spcBef>
              <a:spcAft>
                <a:spcPts val="0"/>
              </a:spcAft>
              <a:buClr>
                <a:schemeClr val="dk1"/>
              </a:buClr>
              <a:buSzPts val="1100"/>
              <a:buFont typeface="Arial"/>
              <a:buNone/>
            </a:pPr>
            <a:r>
              <a:t/>
            </a:r>
            <a:endParaRPr sz="3000"/>
          </a:p>
          <a:p>
            <a:pPr indent="0" lvl="0" marL="0" rtl="0" algn="ctr">
              <a:lnSpc>
                <a:spcPct val="90000"/>
              </a:lnSpc>
              <a:spcBef>
                <a:spcPts val="0"/>
              </a:spcBef>
              <a:spcAft>
                <a:spcPts val="0"/>
              </a:spcAft>
              <a:buClr>
                <a:schemeClr val="dk1"/>
              </a:buClr>
              <a:buSzPts val="3000"/>
              <a:buFont typeface="Gill Sans"/>
              <a:buNone/>
            </a:pPr>
            <a:r>
              <a:t/>
            </a:r>
            <a:endParaRPr sz="3000"/>
          </a:p>
        </p:txBody>
      </p:sp>
      <p:sp>
        <p:nvSpPr>
          <p:cNvPr id="198" name="Google Shape;198;p33"/>
          <p:cNvSpPr txBox="1"/>
          <p:nvPr>
            <p:ph idx="1" type="body"/>
          </p:nvPr>
        </p:nvSpPr>
        <p:spPr>
          <a:xfrm>
            <a:off x="1088685" y="1511799"/>
            <a:ext cx="7202456" cy="312302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360"/>
              </a:spcBef>
              <a:spcAft>
                <a:spcPts val="0"/>
              </a:spcAft>
              <a:buSzPts val="1000"/>
              <a:buNone/>
            </a:pPr>
            <a:r>
              <a:rPr b="1" lang="en" sz="1300"/>
              <a:t>For citation intent analysis, the datasets must have a citation context labeled with different citation intent classes. </a:t>
            </a:r>
            <a:endParaRPr b="1" sz="1300"/>
          </a:p>
          <a:p>
            <a:pPr indent="0" lvl="0" marL="0" rtl="0" algn="l">
              <a:lnSpc>
                <a:spcPct val="120000"/>
              </a:lnSpc>
              <a:spcBef>
                <a:spcPts val="360"/>
              </a:spcBef>
              <a:spcAft>
                <a:spcPts val="0"/>
              </a:spcAft>
              <a:buSzPts val="1000"/>
              <a:buNone/>
            </a:pPr>
            <a:r>
              <a:t/>
            </a:r>
            <a:endParaRPr b="1" sz="1300"/>
          </a:p>
          <a:p>
            <a:pPr indent="0" lvl="0" marL="0" rtl="0" algn="l">
              <a:lnSpc>
                <a:spcPct val="120000"/>
              </a:lnSpc>
              <a:spcBef>
                <a:spcPts val="360"/>
              </a:spcBef>
              <a:spcAft>
                <a:spcPts val="0"/>
              </a:spcAft>
              <a:buSzPts val="1000"/>
              <a:buNone/>
            </a:pPr>
            <a:r>
              <a:rPr b="1" lang="en" sz="1300"/>
              <a:t>But most of them either do not have labeled context sentences, or the sample is too small to be generalized. </a:t>
            </a:r>
            <a:endParaRPr b="1" sz="1300"/>
          </a:p>
          <a:p>
            <a:pPr indent="0" lvl="0" marL="0" rtl="0" algn="l">
              <a:lnSpc>
                <a:spcPct val="120000"/>
              </a:lnSpc>
              <a:spcBef>
                <a:spcPts val="360"/>
              </a:spcBef>
              <a:spcAft>
                <a:spcPts val="0"/>
              </a:spcAft>
              <a:buSzPts val="1000"/>
              <a:buNone/>
            </a:pPr>
            <a:r>
              <a:t/>
            </a:r>
            <a:endParaRPr b="1" sz="1300"/>
          </a:p>
          <a:p>
            <a:pPr indent="0" lvl="0" marL="0" rtl="0" algn="l">
              <a:lnSpc>
                <a:spcPct val="120000"/>
              </a:lnSpc>
              <a:spcBef>
                <a:spcPts val="360"/>
              </a:spcBef>
              <a:spcAft>
                <a:spcPts val="0"/>
              </a:spcAft>
              <a:buSzPts val="1000"/>
              <a:buNone/>
            </a:pPr>
            <a:r>
              <a:rPr b="1" lang="en" sz="1300"/>
              <a:t>This leads them to propose an automated citation intent technique to label the citation context with citation intent.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