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6" r:id="rId4"/>
  </p:sldMasterIdLst>
  <p:notesMasterIdLst>
    <p:notesMasterId r:id="rId11"/>
  </p:notesMasterIdLst>
  <p:handoutMasterIdLst>
    <p:handoutMasterId r:id="rId12"/>
  </p:handoutMasterIdLst>
  <p:sldIdLst>
    <p:sldId id="257" r:id="rId5"/>
    <p:sldId id="419" r:id="rId6"/>
    <p:sldId id="420" r:id="rId7"/>
    <p:sldId id="421" r:id="rId8"/>
    <p:sldId id="428"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02-Jun-24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02-Jun-24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Dr. Dasgupta: Mgt245 Lecture Notes</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ACBF41-B6BD-4B5F-9537-9E391269D066}" type="datetime3">
              <a:rPr lang="en-US" altLang="en-US" smtClean="0">
                <a:latin typeface="Times New Roman" panose="02020603050405020304" pitchFamily="18" charset="0"/>
              </a:rPr>
              <a:pPr/>
              <a:t>2 June 2024</a:t>
            </a:fld>
            <a:endParaRPr lang="en-US" altLang="en-US">
              <a:latin typeface="Times New Roman" panose="02020603050405020304" pitchFamily="18" charset="0"/>
            </a:endParaRPr>
          </a:p>
        </p:txBody>
      </p:sp>
      <p:sp>
        <p:nvSpPr>
          <p:cNvPr id="32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Database Development Process</a:t>
            </a:r>
          </a:p>
        </p:txBody>
      </p:sp>
      <p:sp>
        <p:nvSpPr>
          <p:cNvPr id="32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99C3B3-9FA5-4E15-83F2-5C47BE28FE8A}"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32774" name="Rectangle 2"/>
          <p:cNvSpPr>
            <a:spLocks noGrp="1" noRot="1" noChangeAspect="1" noChangeArrowheads="1" noTextEdit="1"/>
          </p:cNvSpPr>
          <p:nvPr>
            <p:ph type="sldImg"/>
          </p:nvPr>
        </p:nvSpPr>
        <p:spPr>
          <a:xfrm>
            <a:off x="393700" y="692150"/>
            <a:ext cx="6070600" cy="3416300"/>
          </a:xfrm>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objective of this lecture is to learn about rules of good design.  We have already referred to these rules in our previous lectures, but here you can see them listed in one place in an organized fashion. </a:t>
            </a:r>
          </a:p>
          <a:p>
            <a:endParaRPr lang="en-US" altLang="en-US"/>
          </a:p>
          <a:p>
            <a:r>
              <a:rPr lang="en-US" altLang="en-US"/>
              <a:t>he purpose of design is to:</a:t>
            </a:r>
          </a:p>
          <a:p>
            <a:r>
              <a:rPr lang="en-US" altLang="en-US"/>
              <a:t>Increase efficiency.  Information should be organized in such a manner as to foster efficiency: </a:t>
            </a:r>
          </a:p>
          <a:p>
            <a:pPr lvl="1"/>
            <a:r>
              <a:rPr lang="en-US" altLang="en-US"/>
              <a:t>Reduce redundancy.  Information that gets repeated in each record should be separated and put into a different table so that we reduce repetition.  For example in a table of encounters, patient ID replaces patient's name, contact information and demographic so that we do not need to repeat this information in each record of a visit. </a:t>
            </a:r>
          </a:p>
          <a:p>
            <a:pPr lvl="1"/>
            <a:r>
              <a:rPr lang="en-US" altLang="en-US"/>
              <a:t>Reduce missing data entries.  Information that are logically impossible are transferred to another table so that we are not forced to leave it blank.  For example, since a pregnant male is not possible, we would like to have pregnancy information kept in a different table than gender information so that we do not need to enter banks for pregnancy field for males.   </a:t>
            </a:r>
          </a:p>
          <a:p>
            <a:r>
              <a:rPr lang="en-US" altLang="en-US"/>
              <a:t>Allow users access to data without knowing location of data.  It should be possible for a user to search for a piece of information in one field and not have to guess what other fields may contain the same information. </a:t>
            </a:r>
          </a:p>
          <a:p>
            <a:endParaRPr lang="en-US" altLang="en-US"/>
          </a:p>
          <a:p>
            <a:r>
              <a:rPr lang="en-US" altLang="en-US"/>
              <a:t>To achieve these objectives, mathematicians have developed a set of rules that if they are followed result in more efficient and easier to use databases.  These rules are not a matter of design preference but a requirement for effective and efficient database.  </a:t>
            </a:r>
          </a:p>
        </p:txBody>
      </p:sp>
    </p:spTree>
    <p:extLst>
      <p:ext uri="{BB962C8B-B14F-4D97-AF65-F5344CB8AC3E}">
        <p14:creationId xmlns:p14="http://schemas.microsoft.com/office/powerpoint/2010/main" val="157637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Dr. Dasgupta: Mgt245 Lecture Notes</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FB9870-328E-4F87-9A7D-5470D020B736}" type="datetime3">
              <a:rPr lang="en-US" altLang="en-US" smtClean="0">
                <a:latin typeface="Times New Roman" panose="02020603050405020304" pitchFamily="18" charset="0"/>
              </a:rPr>
              <a:pPr/>
              <a:t>2 June 2024</a:t>
            </a:fld>
            <a:endParaRPr lang="en-US" altLang="en-US">
              <a:latin typeface="Times New Roman" panose="02020603050405020304" pitchFamily="18" charset="0"/>
            </a:endParaRP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Database Development Process</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BE72D9-39AC-4AE4-8FB0-495FB29A946F}"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33798" name="Rectangle 2"/>
          <p:cNvSpPr>
            <a:spLocks noGrp="1" noRot="1" noChangeAspect="1" noChangeArrowheads="1" noTextEdit="1"/>
          </p:cNvSpPr>
          <p:nvPr>
            <p:ph type="sldImg"/>
          </p:nvPr>
        </p:nvSpPr>
        <p:spPr>
          <a:xfrm>
            <a:off x="393700" y="692150"/>
            <a:ext cx="6070600" cy="3416300"/>
          </a:xfrm>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objective of this lecture is to learn about rules of good design.  We have already referred to these rules in our previous lectures, but here you can see them listed in one place in an organized fashion. </a:t>
            </a:r>
          </a:p>
          <a:p>
            <a:endParaRPr lang="en-US" altLang="en-US"/>
          </a:p>
          <a:p>
            <a:r>
              <a:rPr lang="en-US" altLang="en-US"/>
              <a:t>he purpose of design is to:</a:t>
            </a:r>
          </a:p>
          <a:p>
            <a:r>
              <a:rPr lang="en-US" altLang="en-US"/>
              <a:t>Increase efficiency.  Information should be organized in such a manner as to foster efficiency: </a:t>
            </a:r>
          </a:p>
          <a:p>
            <a:pPr lvl="1"/>
            <a:r>
              <a:rPr lang="en-US" altLang="en-US"/>
              <a:t>Reduce redundancy.  Information that gets repeated in each record should be separated and put into a different table so that we reduce repetition.  For example in a table of encounters, patient ID replaces patient's name, contact information and demographic so that we do not need to repeat this information in each record of a visit. </a:t>
            </a:r>
          </a:p>
          <a:p>
            <a:pPr lvl="1"/>
            <a:r>
              <a:rPr lang="en-US" altLang="en-US"/>
              <a:t>Reduce missing data entries.  Information that are logically impossible are transferred to another table so that we are not forced to leave it blank.  For example, since a pregnant male is not possible, we would like to have pregnancy information kept in a different table than gender information so that we do not need to enter banks for pregnancy field for males.   </a:t>
            </a:r>
          </a:p>
          <a:p>
            <a:r>
              <a:rPr lang="en-US" altLang="en-US"/>
              <a:t>Allow users access to data without knowing location of data.  It should be possible for a user to search for a piece of information in one field and not have to guess what other fields may contain the same information. </a:t>
            </a:r>
          </a:p>
          <a:p>
            <a:endParaRPr lang="en-US" altLang="en-US"/>
          </a:p>
          <a:p>
            <a:r>
              <a:rPr lang="en-US" altLang="en-US"/>
              <a:t>To achieve these objectives, mathematicians have developed a set of rules that if they are followed result in more efficient and easier to use databases.  These rules are not a matter of design preference but a requirement for effective and efficient database.  </a:t>
            </a:r>
          </a:p>
        </p:txBody>
      </p:sp>
    </p:spTree>
    <p:extLst>
      <p:ext uri="{BB962C8B-B14F-4D97-AF65-F5344CB8AC3E}">
        <p14:creationId xmlns:p14="http://schemas.microsoft.com/office/powerpoint/2010/main" val="387252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Dr. Dasgupta: Mgt245 Lecture Notes</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358C2F-C418-48F0-9645-5A1DC325F597}" type="datetime3">
              <a:rPr lang="en-US" altLang="en-US" smtClean="0">
                <a:latin typeface="Times New Roman" panose="02020603050405020304" pitchFamily="18" charset="0"/>
              </a:rPr>
              <a:pPr/>
              <a:t>2 June 2024</a:t>
            </a:fld>
            <a:endParaRPr lang="en-US" altLang="en-US">
              <a:latin typeface="Times New Roman" panose="02020603050405020304" pitchFamily="18" charset="0"/>
            </a:endParaRPr>
          </a:p>
        </p:txBody>
      </p:sp>
      <p:sp>
        <p:nvSpPr>
          <p:cNvPr id="34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Database Development Process</a:t>
            </a:r>
          </a:p>
        </p:txBody>
      </p:sp>
      <p:sp>
        <p:nvSpPr>
          <p:cNvPr id="34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A78BFB-814E-4760-A99A-5D970DF2668C}"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34822" name="Rectangle 2"/>
          <p:cNvSpPr>
            <a:spLocks noGrp="1" noRot="1" noChangeAspect="1" noChangeArrowheads="1" noTextEdit="1"/>
          </p:cNvSpPr>
          <p:nvPr>
            <p:ph type="sldImg"/>
          </p:nvPr>
        </p:nvSpPr>
        <p:spPr>
          <a:xfrm>
            <a:off x="393700" y="692150"/>
            <a:ext cx="6070600" cy="3416300"/>
          </a:xfrm>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rule we would like you to remember is that each table correspond to a single entity or a single relationship.  You cannot have a table containing information about both the patients and the providers.  Doing so unnecessary adds confusion about where data might be found.  It also forces us to add provider information when adding patient information, increasing the redundancy of the data.  Always ask yourself what is the table about.  If you can tell it is about one entity and one entity alone, then you are on a good start to design of databases.</a:t>
            </a:r>
          </a:p>
          <a:p>
            <a:endParaRPr lang="en-US" altLang="en-US"/>
          </a:p>
        </p:txBody>
      </p:sp>
    </p:spTree>
    <p:extLst>
      <p:ext uri="{BB962C8B-B14F-4D97-AF65-F5344CB8AC3E}">
        <p14:creationId xmlns:p14="http://schemas.microsoft.com/office/powerpoint/2010/main" val="1016387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Dr. Dasgupta: Mgt245 Lecture Notes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7232A3-140F-4E0F-8C26-BD41E96F4ED1}" type="datetime3">
              <a:rPr lang="en-US" altLang="en-US" smtClean="0">
                <a:latin typeface="Times New Roman" panose="02020603050405020304" pitchFamily="18" charset="0"/>
              </a:rPr>
              <a:pPr/>
              <a:t>2 June 2024</a:t>
            </a:fld>
            <a:endParaRPr lang="en-US" altLang="en-US">
              <a:latin typeface="Times New Roman" panose="02020603050405020304" pitchFamily="18" charset="0"/>
            </a:endParaRPr>
          </a:p>
        </p:txBody>
      </p:sp>
      <p:sp>
        <p:nvSpPr>
          <p:cNvPr id="41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Database Development Process</a:t>
            </a:r>
          </a:p>
        </p:txBody>
      </p:sp>
      <p:sp>
        <p:nvSpPr>
          <p:cNvPr id="41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6475C1-2A79-4CB5-A0E5-8ABE72B1505B}"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41990" name="Rectangle 2"/>
          <p:cNvSpPr>
            <a:spLocks noGrp="1" noRot="1" noChangeAspect="1" noChangeArrowheads="1" noTextEdit="1"/>
          </p:cNvSpPr>
          <p:nvPr>
            <p:ph type="sldImg"/>
          </p:nvPr>
        </p:nvSpPr>
        <p:spPr>
          <a:xfrm>
            <a:off x="393700" y="692150"/>
            <a:ext cx="6070600" cy="3416300"/>
          </a:xfrm>
          <a:ln/>
        </p:spPr>
      </p:sp>
      <p:sp>
        <p:nvSpPr>
          <p:cNvPr id="41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avoid the error we just talked about by putting tables in the first Normal form.  A table is said to be in the first Normal form if and only if all fields contain only atomic values and there are no repeating fields in a row.  By atomic we mean that it is not composite of two facts, e.g. total charges is a composite of hospital and outpatient charges and cannot be a field in a table in first Normal form.  By non-repeating fields I mean that the same information should not be stored in two different fields.  In the previous table household residents were listed in two fields.  The first Normal form does not allow this.  For another example, if the patient has 5 diagnosis during a hospital visit, it is not reasonable to list them as five fields in the same table.  In these circumstance, the recommendation is to list a code that points to a different table that lists the diagnosis as 5 separate records in the table.  The point is that the first Normal form does not allow any repeating fields.</a:t>
            </a:r>
          </a:p>
          <a:p>
            <a:endParaRPr lang="en-US" altLang="en-US"/>
          </a:p>
        </p:txBody>
      </p:sp>
    </p:spTree>
    <p:extLst>
      <p:ext uri="{BB962C8B-B14F-4D97-AF65-F5344CB8AC3E}">
        <p14:creationId xmlns:p14="http://schemas.microsoft.com/office/powerpoint/2010/main" val="394111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4523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8531002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236070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Edit Master text styles</a:t>
            </a:r>
          </a:p>
        </p:txBody>
      </p:sp>
    </p:spTree>
    <p:extLst>
      <p:ext uri="{BB962C8B-B14F-4D97-AF65-F5344CB8AC3E}">
        <p14:creationId xmlns:p14="http://schemas.microsoft.com/office/powerpoint/2010/main" val="105052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9269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92300437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0274469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9469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Tuesday, February 2, 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2316422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57B11-F3B4-475A-B352-3528676B450A}" type="datetimeFigureOut">
              <a:rPr lang="en-US" smtClean="0"/>
              <a:t>02-Jun-24</a:t>
            </a:fld>
            <a:endParaRPr lang="en-US"/>
          </a:p>
        </p:txBody>
      </p:sp>
      <p:sp>
        <p:nvSpPr>
          <p:cNvPr id="4" name="Footer Placeholder 3"/>
          <p:cNvSpPr>
            <a:spLocks noGrp="1"/>
          </p:cNvSpPr>
          <p:nvPr>
            <p:ph type="ftr" sz="quarter" idx="11"/>
          </p:nvPr>
        </p:nvSpPr>
        <p:spPr/>
        <p:txBody>
          <a:bodyPr/>
          <a:lstStyle/>
          <a:p>
            <a:r>
              <a:rPr lang="es-CR" altLang="en-US"/>
              <a:t>Copyright © 2008 Elzbieta Malinowski &amp; Esteban Zimányi</a:t>
            </a:r>
          </a:p>
        </p:txBody>
      </p:sp>
      <p:sp>
        <p:nvSpPr>
          <p:cNvPr id="5" name="Slide Number Placeholder 4"/>
          <p:cNvSpPr>
            <a:spLocks noGrp="1"/>
          </p:cNvSpPr>
          <p:nvPr>
            <p:ph type="sldNum" sz="quarter" idx="12"/>
          </p:nvPr>
        </p:nvSpPr>
        <p:spPr/>
        <p:txBody>
          <a:bodyPr/>
          <a:lstStyle/>
          <a:p>
            <a:fld id="{CB52B036-89C8-4C4C-8D13-18A1E5150CB6}" type="slidenum">
              <a:rPr lang="en-US" altLang="en-US" smtClean="0"/>
              <a:pPr/>
              <a:t>‹#›</a:t>
            </a:fld>
            <a:endParaRPr lang="en-US" altLang="en-US"/>
          </a:p>
        </p:txBody>
      </p:sp>
    </p:spTree>
    <p:extLst>
      <p:ext uri="{BB962C8B-B14F-4D97-AF65-F5344CB8AC3E}">
        <p14:creationId xmlns:p14="http://schemas.microsoft.com/office/powerpoint/2010/main" val="354073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824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Tuesday, February 2, 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612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0760145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17211187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80" r:id="rId13"/>
    <p:sldLayoutId id="2147483700" r:id="rId14"/>
    <p:sldLayoutId id="2147483733" r:id="rId15"/>
    <p:sldLayoutId id="2147483687" r:id="rId16"/>
    <p:sldLayoutId id="2147483734" r:id="rId17"/>
    <p:sldLayoutId id="2147483696" r:id="rId18"/>
    <p:sldLayoutId id="2147483707" r:id="rId19"/>
    <p:sldLayoutId id="2147483697" r:id="rId20"/>
    <p:sldLayoutId id="2147483731"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183802"/>
            <a:ext cx="3856255" cy="2384898"/>
          </a:xfrm>
        </p:spPr>
        <p:txBody>
          <a:bodyPr anchor="b" anchorCtr="0">
            <a:normAutofit/>
          </a:bodyPr>
          <a:lstStyle/>
          <a:p>
            <a:r>
              <a:rPr lang="en-US" sz="3600" dirty="0"/>
              <a:t>Random Forest Classifier with Airline Passenger Satisfaction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a:xfrm>
            <a:off x="8878"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p:txBody>
          <a:bodyPr>
            <a:normAutofit/>
          </a:bodyPr>
          <a:lstStyle/>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vert="horz" lIns="92075" tIns="46038" rIns="92075" bIns="46038" rtlCol="0" anchor="ctr" anchorCtr="0">
            <a:normAutofit/>
          </a:bodyPr>
          <a:lstStyle/>
          <a:p>
            <a:pPr eaLnBrk="1" hangingPunct="1">
              <a:defRPr/>
            </a:pPr>
            <a:r>
              <a:rPr lang="en-US" dirty="0"/>
              <a:t>Data Description</a:t>
            </a:r>
          </a:p>
        </p:txBody>
      </p:sp>
      <p:sp>
        <p:nvSpPr>
          <p:cNvPr id="90115" name="Rectangle 3"/>
          <p:cNvSpPr>
            <a:spLocks noGrp="1" noChangeArrowheads="1"/>
          </p:cNvSpPr>
          <p:nvPr>
            <p:ph idx="1"/>
          </p:nvPr>
        </p:nvSpPr>
        <p:spPr>
          <a:xfrm>
            <a:off x="838200" y="1633675"/>
            <a:ext cx="10515600" cy="4676637"/>
          </a:xfrm>
        </p:spPr>
        <p:txBody>
          <a:bodyPr vert="horz" lIns="92075" tIns="46038" rIns="92075" bIns="46038" rtlCol="0">
            <a:normAutofit/>
          </a:bodyPr>
          <a:lstStyle/>
          <a:p>
            <a:pPr marL="0" indent="0" algn="just" eaLnBrk="1" hangingPunct="1">
              <a:buNone/>
              <a:defRPr/>
            </a:pPr>
            <a:r>
              <a:rPr lang="en-US" dirty="0"/>
              <a:t>The Airline Passenger Satisfaction dataset is a dataset that contains the most popular important factors that affect passenger satisfaction.</a:t>
            </a:r>
          </a:p>
          <a:p>
            <a:pPr algn="just">
              <a:defRPr/>
            </a:pPr>
            <a:r>
              <a:rPr lang="en-US" dirty="0"/>
              <a:t>Training dataset with 103,000 records.</a:t>
            </a:r>
          </a:p>
          <a:p>
            <a:pPr algn="just">
              <a:defRPr/>
            </a:pPr>
            <a:r>
              <a:rPr lang="en-US" dirty="0"/>
              <a:t>Testing dataset with 26,000 records</a:t>
            </a:r>
          </a:p>
          <a:p>
            <a:pPr algn="just">
              <a:defRPr/>
            </a:pPr>
            <a:r>
              <a:rPr lang="en-US" dirty="0"/>
              <a:t>Contains 23 features categorical and numerical.</a:t>
            </a:r>
          </a:p>
          <a:p>
            <a:pPr algn="just">
              <a:defRPr/>
            </a:pPr>
            <a:r>
              <a:rPr lang="en-US" dirty="0"/>
              <a:t>Labels Classified into two classes, Satisfaction and Neutral or Dissatisfaction that describe airline passenger status.</a:t>
            </a:r>
          </a:p>
          <a:p>
            <a:pPr>
              <a:defRPr/>
            </a:pPr>
            <a:endParaRPr lang="en-US" dirty="0"/>
          </a:p>
        </p:txBody>
      </p:sp>
      <p:sp>
        <p:nvSpPr>
          <p:cNvPr id="5" name="Footer Placeholder 4"/>
          <p:cNvSpPr>
            <a:spLocks noGrp="1"/>
          </p:cNvSpPr>
          <p:nvPr>
            <p:ph type="ftr" sz="quarter" idx="11"/>
          </p:nvPr>
        </p:nvSpPr>
        <p:spPr>
          <a:xfrm>
            <a:off x="541539" y="6310312"/>
            <a:ext cx="1890944" cy="365125"/>
          </a:xfrm>
        </p:spPr>
        <p:txBody>
          <a:bodyPr/>
          <a:lstStyle/>
          <a:p>
            <a:pPr eaLnBrk="1" hangingPunct="1">
              <a:buFont typeface="Wingdings" panose="05000000000000000000" pitchFamily="2" charset="2"/>
              <a:buNone/>
              <a:defRPr/>
            </a:pPr>
            <a:r>
              <a:rPr lang="en-US" sz="1200" dirty="0"/>
              <a:t>Source: Kaggle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5E5D79-3EE0-4ADC-ACB3-764326B51CF5}" type="slidenum">
              <a:rPr lang="en-US" altLang="en-US"/>
              <a:pPr eaLnBrk="1" hangingPunct="1"/>
              <a:t>2</a:t>
            </a:fld>
            <a:endParaRPr lang="en-US" altLang="en-US"/>
          </a:p>
        </p:txBody>
      </p:sp>
    </p:spTree>
    <p:extLst>
      <p:ext uri="{BB962C8B-B14F-4D97-AF65-F5344CB8AC3E}">
        <p14:creationId xmlns:p14="http://schemas.microsoft.com/office/powerpoint/2010/main" val="160846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882869" y="136525"/>
            <a:ext cx="9327931" cy="1139825"/>
          </a:xfrm>
        </p:spPr>
        <p:txBody>
          <a:bodyPr vert="horz" lIns="92075" tIns="46038" rIns="92075" bIns="46038" rtlCol="0" anchor="ctr" anchorCtr="0">
            <a:normAutofit/>
          </a:bodyPr>
          <a:lstStyle/>
          <a:p>
            <a:pPr eaLnBrk="1" hangingPunct="1">
              <a:defRPr/>
            </a:pPr>
            <a:r>
              <a:rPr lang="en-US" dirty="0"/>
              <a:t>Random Forest Classification Algorithm</a:t>
            </a:r>
          </a:p>
        </p:txBody>
      </p:sp>
      <p:sp>
        <p:nvSpPr>
          <p:cNvPr id="90115" name="Rectangle 3"/>
          <p:cNvSpPr>
            <a:spLocks noGrp="1" noChangeArrowheads="1"/>
          </p:cNvSpPr>
          <p:nvPr>
            <p:ph idx="1"/>
          </p:nvPr>
        </p:nvSpPr>
        <p:spPr>
          <a:xfrm>
            <a:off x="882869" y="1412243"/>
            <a:ext cx="9327931" cy="4808213"/>
          </a:xfrm>
        </p:spPr>
        <p:txBody>
          <a:bodyPr vert="horz" lIns="92075" tIns="46038" rIns="92075" bIns="46038" rtlCol="0">
            <a:normAutofit/>
          </a:bodyPr>
          <a:lstStyle/>
          <a:p>
            <a:pPr algn="just">
              <a:defRPr/>
            </a:pPr>
            <a:r>
              <a:rPr lang="en-US" dirty="0"/>
              <a:t>Proposed by L. Breiman in 2001.</a:t>
            </a:r>
          </a:p>
          <a:p>
            <a:pPr algn="just">
              <a:defRPr/>
            </a:pPr>
            <a:r>
              <a:rPr lang="en-US" dirty="0"/>
              <a:t>Random Forest Supervised Learning algorithm works with a simple but effective ”divide and conquer” principle.</a:t>
            </a:r>
          </a:p>
          <a:p>
            <a:pPr algn="just">
              <a:defRPr/>
            </a:pPr>
            <a:r>
              <a:rPr lang="en-US" dirty="0"/>
              <a:t>Random Forest Classifier creates a set of decision trees from a randomly selected subset of the training set.</a:t>
            </a:r>
          </a:p>
          <a:p>
            <a:pPr algn="just">
              <a:defRPr/>
            </a:pPr>
            <a:r>
              <a:rPr lang="en-US" dirty="0"/>
              <a:t>Extremely successful method in both classification and regression.</a:t>
            </a:r>
          </a:p>
          <a:p>
            <a:pPr algn="just">
              <a:defRPr/>
            </a:pPr>
            <a:r>
              <a:rPr lang="en-US" dirty="0"/>
              <a:t>Two essential ingredients, the bagging, and Classification And Regressing Trees (CART)-split criterion.</a:t>
            </a:r>
          </a:p>
          <a:p>
            <a:pPr algn="just">
              <a:defRPr/>
            </a:pPr>
            <a:endParaRPr lang="en-US" dirty="0"/>
          </a:p>
          <a:p>
            <a:pPr>
              <a:defRPr/>
            </a:pPr>
            <a:endParaRPr 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79DBD2-8B43-49E2-A74C-922FE374B3F2}" type="slidenum">
              <a:rPr lang="en-US" altLang="en-US"/>
              <a:pPr eaLnBrk="1" hangingPunct="1"/>
              <a:t>3</a:t>
            </a:fld>
            <a:endParaRPr lang="en-US" altLang="en-US"/>
          </a:p>
        </p:txBody>
      </p:sp>
    </p:spTree>
    <p:extLst>
      <p:ext uri="{BB962C8B-B14F-4D97-AF65-F5344CB8AC3E}">
        <p14:creationId xmlns:p14="http://schemas.microsoft.com/office/powerpoint/2010/main" val="27578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vert="horz" lIns="92075" tIns="46038" rIns="92075" bIns="46038" rtlCol="0" anchor="ctr" anchorCtr="0">
            <a:normAutofit/>
          </a:bodyPr>
          <a:lstStyle/>
          <a:p>
            <a:pPr eaLnBrk="1" hangingPunct="1">
              <a:defRPr/>
            </a:pPr>
            <a:r>
              <a:rPr lang="en-US" dirty="0"/>
              <a:t>Project Methodology</a:t>
            </a:r>
          </a:p>
        </p:txBody>
      </p:sp>
      <p:sp>
        <p:nvSpPr>
          <p:cNvPr id="92163" name="Rectangle 3"/>
          <p:cNvSpPr>
            <a:spLocks noGrp="1" noChangeArrowheads="1"/>
          </p:cNvSpPr>
          <p:nvPr>
            <p:ph idx="1"/>
          </p:nvPr>
        </p:nvSpPr>
        <p:spPr/>
        <p:txBody>
          <a:bodyPr vert="horz" lIns="92075" tIns="46038" rIns="92075" bIns="46038" rtlCol="0">
            <a:normAutofit/>
          </a:bodyPr>
          <a:lstStyle/>
          <a:p>
            <a:pPr algn="just">
              <a:defRPr/>
            </a:pPr>
            <a:r>
              <a:rPr lang="en-US" dirty="0"/>
              <a:t>Aimed to prove Recursive Feature Elimination (RFE).</a:t>
            </a:r>
          </a:p>
          <a:p>
            <a:pPr algn="just">
              <a:defRPr/>
            </a:pPr>
            <a:r>
              <a:rPr lang="en-US" dirty="0"/>
              <a:t>Studied the dataset features to get three different accuracies.</a:t>
            </a:r>
          </a:p>
          <a:p>
            <a:pPr algn="just">
              <a:defRPr/>
            </a:pPr>
            <a:r>
              <a:rPr lang="en-US" dirty="0"/>
              <a:t>Compare the results and extract a meaningful conclusion.</a:t>
            </a:r>
          </a:p>
          <a:p>
            <a:pPr algn="just">
              <a:defRPr/>
            </a:pPr>
            <a:r>
              <a:rPr lang="en-US" dirty="0"/>
              <a:t>Got nearly 94% accuracy from features selected by RFE.</a:t>
            </a:r>
          </a:p>
          <a:p>
            <a:pPr algn="just">
              <a:defRPr/>
            </a:pPr>
            <a:r>
              <a:rPr lang="en-US" dirty="0"/>
              <a:t>Got nearly 96%  accuracy from the same number of features selected by authors.</a:t>
            </a:r>
          </a:p>
          <a:p>
            <a:pPr algn="just">
              <a:defRPr/>
            </a:pPr>
            <a:r>
              <a:rPr lang="en-US" dirty="0"/>
              <a:t>Got nearly 97% accuracy from selecting all features for the classification process.</a:t>
            </a:r>
          </a:p>
          <a:p>
            <a:pPr marL="609600" indent="-609600">
              <a:buFont typeface="Wingdings" panose="05000000000000000000" pitchFamily="2" charset="2"/>
              <a:buAutoNum type="arabicPeriod"/>
              <a:defRPr/>
            </a:pPr>
            <a:endParaRPr 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AF5C2D-F6FF-4D1A-A938-F2EA16144EE4}" type="slidenum">
              <a:rPr lang="en-US" altLang="en-US"/>
              <a:pPr eaLnBrk="1" hangingPunct="1"/>
              <a:t>4</a:t>
            </a:fld>
            <a:endParaRPr lang="en-US" altLang="en-US"/>
          </a:p>
        </p:txBody>
      </p:sp>
    </p:spTree>
    <p:extLst>
      <p:ext uri="{BB962C8B-B14F-4D97-AF65-F5344CB8AC3E}">
        <p14:creationId xmlns:p14="http://schemas.microsoft.com/office/powerpoint/2010/main" val="227848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56593" y="400050"/>
            <a:ext cx="10273862" cy="1139825"/>
          </a:xfrm>
        </p:spPr>
        <p:txBody>
          <a:bodyPr vert="horz" lIns="92075" tIns="46038" rIns="92075" bIns="46038" rtlCol="0" anchor="ctr" anchorCtr="0">
            <a:normAutofit/>
          </a:bodyPr>
          <a:lstStyle/>
          <a:p>
            <a:pPr eaLnBrk="1" hangingPunct="1">
              <a:defRPr/>
            </a:pPr>
            <a:r>
              <a:rPr lang="en-US" sz="4800" dirty="0"/>
              <a:t>Conclusion</a:t>
            </a:r>
          </a:p>
        </p:txBody>
      </p:sp>
      <p:sp>
        <p:nvSpPr>
          <p:cNvPr id="112643" name="Rectangle 3"/>
          <p:cNvSpPr>
            <a:spLocks noGrp="1" noChangeArrowheads="1"/>
          </p:cNvSpPr>
          <p:nvPr>
            <p:ph idx="1"/>
          </p:nvPr>
        </p:nvSpPr>
        <p:spPr>
          <a:xfrm>
            <a:off x="969579" y="1570546"/>
            <a:ext cx="9908627" cy="4638984"/>
          </a:xfrm>
        </p:spPr>
        <p:txBody>
          <a:bodyPr vert="horz" lIns="92075" tIns="46038" rIns="92075" bIns="46038" rtlCol="0">
            <a:normAutofit/>
          </a:bodyPr>
          <a:lstStyle/>
          <a:p>
            <a:pPr algn="just" eaLnBrk="1" hangingPunct="1">
              <a:defRPr/>
            </a:pPr>
            <a:r>
              <a:rPr lang="en-US" dirty="0"/>
              <a:t>When the data to be classified is large enough, the random forest classifier will be an extremely good choice.</a:t>
            </a:r>
          </a:p>
          <a:p>
            <a:pPr algn="just" eaLnBrk="1" hangingPunct="1">
              <a:defRPr/>
            </a:pPr>
            <a:r>
              <a:rPr lang="en-US" dirty="0"/>
              <a:t> The feature engineering methods, are a good way to reduce the dataset dimensionality which in turn will reduce the complexity.</a:t>
            </a:r>
          </a:p>
          <a:p>
            <a:pPr algn="just" eaLnBrk="1" hangingPunct="1">
              <a:defRPr/>
            </a:pPr>
            <a:r>
              <a:rPr lang="en-US" dirty="0"/>
              <a:t>Recursive Feature Elimination (RFE) in our case got 94% accuracy with his selected features, which means that it is an efficient method.</a:t>
            </a:r>
          </a:p>
          <a:p>
            <a:pPr algn="just" eaLnBrk="1" hangingPunct="1">
              <a:defRPr/>
            </a:pPr>
            <a:r>
              <a:rPr lang="en-US" dirty="0"/>
              <a:t>Choosing the algorithm and the classifier should be always kept in mind to get the best possible results. </a:t>
            </a:r>
          </a:p>
          <a:p>
            <a:pPr marL="0" indent="0" eaLnBrk="1" hangingPunct="1">
              <a:buNone/>
              <a:defRPr/>
            </a:pPr>
            <a:endParaRPr lang="en-US" sz="36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CB141C-F4BA-47E4-A6A1-709F4149F57A}" type="slidenum">
              <a:rPr lang="en-US" altLang="en-US"/>
              <a:pPr eaLnBrk="1" hangingPunct="1"/>
              <a:t>5</a:t>
            </a:fld>
            <a:endParaRPr lang="en-US" altLang="en-US"/>
          </a:p>
        </p:txBody>
      </p:sp>
    </p:spTree>
    <p:extLst>
      <p:ext uri="{BB962C8B-B14F-4D97-AF65-F5344CB8AC3E}">
        <p14:creationId xmlns:p14="http://schemas.microsoft.com/office/powerpoint/2010/main" val="386861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l="5" r="5"/>
          <a:stretch/>
        </p:blipFill>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5" r="5"/>
          <a:stretch/>
        </p:blipFill>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sharepoint/v3"/>
    <ds:schemaRef ds:uri="http://purl.org/dc/terms/"/>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 ds:uri="http://purl.org/dc/elements/1.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1227</Words>
  <Application>Microsoft Office PowerPoint</Application>
  <PresentationFormat>Widescreen</PresentationFormat>
  <Paragraphs>69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Random Forest Classifier with Airline Passenger Satisfaction</vt:lpstr>
      <vt:lpstr>Data Description</vt:lpstr>
      <vt:lpstr>Random Forest Classification Algorithm</vt:lpstr>
      <vt:lpstr>Project Methodology</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2022-10-17T10:41:31Z</dcterms:created>
  <dcterms:modified xsi:type="dcterms:W3CDTF">2024-06-02T21:04:51Z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