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B68F92-FF7C-4FD7-918A-891F84422C81}"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B36B0-9AC8-4433-B8EC-3F7F159DADE3}"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35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BB68F92-FF7C-4FD7-918A-891F84422C81}" type="datetimeFigureOut">
              <a:rPr lang="en-US" smtClean="0"/>
              <a:t>5/15/2020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7B36B0-9AC8-4433-B8EC-3F7F159DADE3}" type="slidenum">
              <a:rPr lang="en-US" smtClean="0"/>
              <a:t>‹#›</a:t>
            </a:fld>
            <a:endParaRPr lang="en-US"/>
          </a:p>
        </p:txBody>
      </p:sp>
    </p:spTree>
    <p:extLst>
      <p:ext uri="{BB962C8B-B14F-4D97-AF65-F5344CB8AC3E}">
        <p14:creationId xmlns:p14="http://schemas.microsoft.com/office/powerpoint/2010/main" val="378828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68F92-FF7C-4FD7-918A-891F84422C81}"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B36B0-9AC8-4433-B8EC-3F7F159DADE3}" type="slidenum">
              <a:rPr lang="en-US" smtClean="0"/>
              <a:t>‹#›</a:t>
            </a:fld>
            <a:endParaRPr lang="en-US"/>
          </a:p>
        </p:txBody>
      </p:sp>
    </p:spTree>
    <p:extLst>
      <p:ext uri="{BB962C8B-B14F-4D97-AF65-F5344CB8AC3E}">
        <p14:creationId xmlns:p14="http://schemas.microsoft.com/office/powerpoint/2010/main" val="833279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68F92-FF7C-4FD7-918A-891F84422C81}"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B36B0-9AC8-4433-B8EC-3F7F159DADE3}"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04266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68F92-FF7C-4FD7-918A-891F84422C81}"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B36B0-9AC8-4433-B8EC-3F7F159DADE3}" type="slidenum">
              <a:rPr lang="en-US" smtClean="0"/>
              <a:t>‹#›</a:t>
            </a:fld>
            <a:endParaRPr lang="en-US"/>
          </a:p>
        </p:txBody>
      </p:sp>
    </p:spTree>
    <p:extLst>
      <p:ext uri="{BB962C8B-B14F-4D97-AF65-F5344CB8AC3E}">
        <p14:creationId xmlns:p14="http://schemas.microsoft.com/office/powerpoint/2010/main" val="2497797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68F92-FF7C-4FD7-918A-891F84422C81}"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B36B0-9AC8-4433-B8EC-3F7F159DADE3}"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4704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68F92-FF7C-4FD7-918A-891F84422C81}"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B36B0-9AC8-4433-B8EC-3F7F159DADE3}" type="slidenum">
              <a:rPr lang="en-US" smtClean="0"/>
              <a:t>‹#›</a:t>
            </a:fld>
            <a:endParaRPr lang="en-US"/>
          </a:p>
        </p:txBody>
      </p:sp>
    </p:spTree>
    <p:extLst>
      <p:ext uri="{BB962C8B-B14F-4D97-AF65-F5344CB8AC3E}">
        <p14:creationId xmlns:p14="http://schemas.microsoft.com/office/powerpoint/2010/main" val="3665672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68F92-FF7C-4FD7-918A-891F84422C81}"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B36B0-9AC8-4433-B8EC-3F7F159DADE3}" type="slidenum">
              <a:rPr lang="en-US" smtClean="0"/>
              <a:t>‹#›</a:t>
            </a:fld>
            <a:endParaRPr lang="en-US"/>
          </a:p>
        </p:txBody>
      </p:sp>
    </p:spTree>
    <p:extLst>
      <p:ext uri="{BB962C8B-B14F-4D97-AF65-F5344CB8AC3E}">
        <p14:creationId xmlns:p14="http://schemas.microsoft.com/office/powerpoint/2010/main" val="423080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68F92-FF7C-4FD7-918A-891F84422C81}"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B36B0-9AC8-4433-B8EC-3F7F159DADE3}" type="slidenum">
              <a:rPr lang="en-US" smtClean="0"/>
              <a:t>‹#›</a:t>
            </a:fld>
            <a:endParaRPr lang="en-US"/>
          </a:p>
        </p:txBody>
      </p:sp>
    </p:spTree>
    <p:extLst>
      <p:ext uri="{BB962C8B-B14F-4D97-AF65-F5344CB8AC3E}">
        <p14:creationId xmlns:p14="http://schemas.microsoft.com/office/powerpoint/2010/main" val="3853419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68F92-FF7C-4FD7-918A-891F84422C81}"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B36B0-9AC8-4433-B8EC-3F7F159DADE3}" type="slidenum">
              <a:rPr lang="en-US" smtClean="0"/>
              <a:t>‹#›</a:t>
            </a:fld>
            <a:endParaRPr lang="en-US"/>
          </a:p>
        </p:txBody>
      </p:sp>
    </p:spTree>
    <p:extLst>
      <p:ext uri="{BB962C8B-B14F-4D97-AF65-F5344CB8AC3E}">
        <p14:creationId xmlns:p14="http://schemas.microsoft.com/office/powerpoint/2010/main" val="3288437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68F92-FF7C-4FD7-918A-891F84422C81}" type="datetimeFigureOut">
              <a:rPr lang="en-US" smtClean="0"/>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B36B0-9AC8-4433-B8EC-3F7F159DADE3}" type="slidenum">
              <a:rPr lang="en-US" smtClean="0"/>
              <a:t>‹#›</a:t>
            </a:fld>
            <a:endParaRPr lang="en-US"/>
          </a:p>
        </p:txBody>
      </p:sp>
    </p:spTree>
    <p:extLst>
      <p:ext uri="{BB962C8B-B14F-4D97-AF65-F5344CB8AC3E}">
        <p14:creationId xmlns:p14="http://schemas.microsoft.com/office/powerpoint/2010/main" val="275219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B68F92-FF7C-4FD7-918A-891F84422C81}" type="datetimeFigureOut">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7B36B0-9AC8-4433-B8EC-3F7F159DADE3}" type="slidenum">
              <a:rPr lang="en-US" smtClean="0"/>
              <a:t>‹#›</a:t>
            </a:fld>
            <a:endParaRPr lang="en-US"/>
          </a:p>
        </p:txBody>
      </p:sp>
    </p:spTree>
    <p:extLst>
      <p:ext uri="{BB962C8B-B14F-4D97-AF65-F5344CB8AC3E}">
        <p14:creationId xmlns:p14="http://schemas.microsoft.com/office/powerpoint/2010/main" val="1711800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B68F92-FF7C-4FD7-918A-891F84422C81}" type="datetimeFigureOut">
              <a:rPr lang="en-US" smtClean="0"/>
              <a:t>5/15/2020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7B36B0-9AC8-4433-B8EC-3F7F159DADE3}" type="slidenum">
              <a:rPr lang="en-US" smtClean="0"/>
              <a:t>‹#›</a:t>
            </a:fld>
            <a:endParaRPr lang="en-US"/>
          </a:p>
        </p:txBody>
      </p:sp>
    </p:spTree>
    <p:extLst>
      <p:ext uri="{BB962C8B-B14F-4D97-AF65-F5344CB8AC3E}">
        <p14:creationId xmlns:p14="http://schemas.microsoft.com/office/powerpoint/2010/main" val="1815896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B68F92-FF7C-4FD7-918A-891F84422C81}" type="datetimeFigureOut">
              <a:rPr lang="en-US" smtClean="0"/>
              <a:t>5/15/2020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7B36B0-9AC8-4433-B8EC-3F7F159DADE3}" type="slidenum">
              <a:rPr lang="en-US" smtClean="0"/>
              <a:t>‹#›</a:t>
            </a:fld>
            <a:endParaRPr lang="en-US"/>
          </a:p>
        </p:txBody>
      </p:sp>
    </p:spTree>
    <p:extLst>
      <p:ext uri="{BB962C8B-B14F-4D97-AF65-F5344CB8AC3E}">
        <p14:creationId xmlns:p14="http://schemas.microsoft.com/office/powerpoint/2010/main" val="278752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68F92-FF7C-4FD7-918A-891F84422C81}" type="datetimeFigureOut">
              <a:rPr lang="en-US" smtClean="0"/>
              <a:t>5/15/2020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7B36B0-9AC8-4433-B8EC-3F7F159DADE3}" type="slidenum">
              <a:rPr lang="en-US" smtClean="0"/>
              <a:t>‹#›</a:t>
            </a:fld>
            <a:endParaRPr lang="en-US"/>
          </a:p>
        </p:txBody>
      </p:sp>
    </p:spTree>
    <p:extLst>
      <p:ext uri="{BB962C8B-B14F-4D97-AF65-F5344CB8AC3E}">
        <p14:creationId xmlns:p14="http://schemas.microsoft.com/office/powerpoint/2010/main" val="2668536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B68F92-FF7C-4FD7-918A-891F84422C81}" type="datetimeFigureOut">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7B36B0-9AC8-4433-B8EC-3F7F159DADE3}" type="slidenum">
              <a:rPr lang="en-US" smtClean="0"/>
              <a:t>‹#›</a:t>
            </a:fld>
            <a:endParaRPr lang="en-US"/>
          </a:p>
        </p:txBody>
      </p:sp>
    </p:spTree>
    <p:extLst>
      <p:ext uri="{BB962C8B-B14F-4D97-AF65-F5344CB8AC3E}">
        <p14:creationId xmlns:p14="http://schemas.microsoft.com/office/powerpoint/2010/main" val="3849228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B68F92-FF7C-4FD7-918A-891F84422C81}" type="datetimeFigureOut">
              <a:rPr lang="en-US" smtClean="0"/>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7B36B0-9AC8-4433-B8EC-3F7F159DADE3}" type="slidenum">
              <a:rPr lang="en-US" smtClean="0"/>
              <a:t>‹#›</a:t>
            </a:fld>
            <a:endParaRPr lang="en-US"/>
          </a:p>
        </p:txBody>
      </p:sp>
    </p:spTree>
    <p:extLst>
      <p:ext uri="{BB962C8B-B14F-4D97-AF65-F5344CB8AC3E}">
        <p14:creationId xmlns:p14="http://schemas.microsoft.com/office/powerpoint/2010/main" val="240661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BB68F92-FF7C-4FD7-918A-891F84422C81}" type="datetimeFigureOut">
              <a:rPr lang="en-US" smtClean="0"/>
              <a:t>5/15/2020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B7B36B0-9AC8-4433-B8EC-3F7F159DADE3}" type="slidenum">
              <a:rPr lang="en-US" smtClean="0"/>
              <a:t>‹#›</a:t>
            </a:fld>
            <a:endParaRPr lang="en-US"/>
          </a:p>
        </p:txBody>
      </p:sp>
    </p:spTree>
    <p:extLst>
      <p:ext uri="{BB962C8B-B14F-4D97-AF65-F5344CB8AC3E}">
        <p14:creationId xmlns:p14="http://schemas.microsoft.com/office/powerpoint/2010/main" val="16749316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F863-3D9D-4F72-B5F2-8D29B7DCB7DF}"/>
              </a:ext>
            </a:extLst>
          </p:cNvPr>
          <p:cNvSpPr>
            <a:spLocks noGrp="1"/>
          </p:cNvSpPr>
          <p:nvPr>
            <p:ph type="ctrTitle"/>
          </p:nvPr>
        </p:nvSpPr>
        <p:spPr/>
        <p:txBody>
          <a:bodyPr/>
          <a:lstStyle/>
          <a:p>
            <a:r>
              <a:rPr lang="en-US" dirty="0"/>
              <a:t>Analyzing </a:t>
            </a:r>
            <a:r>
              <a:rPr lang="en-US" dirty="0" err="1"/>
              <a:t>nba</a:t>
            </a:r>
            <a:r>
              <a:rPr lang="en-US" dirty="0"/>
              <a:t> statistics with MACHINE LEARNING.</a:t>
            </a:r>
          </a:p>
        </p:txBody>
      </p:sp>
      <p:sp>
        <p:nvSpPr>
          <p:cNvPr id="3" name="Subtitle 2">
            <a:extLst>
              <a:ext uri="{FF2B5EF4-FFF2-40B4-BE49-F238E27FC236}">
                <a16:creationId xmlns:a16="http://schemas.microsoft.com/office/drawing/2014/main" id="{3F4C0930-6D6C-41D5-8CA0-6F7CAC35A272}"/>
              </a:ext>
            </a:extLst>
          </p:cNvPr>
          <p:cNvSpPr>
            <a:spLocks noGrp="1"/>
          </p:cNvSpPr>
          <p:nvPr>
            <p:ph type="subTitle" idx="1"/>
          </p:nvPr>
        </p:nvSpPr>
        <p:spPr/>
        <p:txBody>
          <a:bodyPr/>
          <a:lstStyle/>
          <a:p>
            <a:r>
              <a:rPr lang="en-US" dirty="0"/>
              <a:t>Bassam Aziz</a:t>
            </a:r>
          </a:p>
        </p:txBody>
      </p:sp>
    </p:spTree>
    <p:extLst>
      <p:ext uri="{BB962C8B-B14F-4D97-AF65-F5344CB8AC3E}">
        <p14:creationId xmlns:p14="http://schemas.microsoft.com/office/powerpoint/2010/main" val="410101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9E2078-BBC6-45B3-8885-11BD8DDC96A6}"/>
              </a:ext>
            </a:extLst>
          </p:cNvPr>
          <p:cNvSpPr txBox="1"/>
          <p:nvPr/>
        </p:nvSpPr>
        <p:spPr>
          <a:xfrm>
            <a:off x="364434" y="292100"/>
            <a:ext cx="11827566" cy="523220"/>
          </a:xfrm>
          <a:prstGeom prst="rect">
            <a:avLst/>
          </a:prstGeom>
          <a:noFill/>
        </p:spPr>
        <p:txBody>
          <a:bodyPr wrap="square" rtlCol="0">
            <a:spAutoFit/>
          </a:bodyPr>
          <a:lstStyle/>
          <a:p>
            <a:r>
              <a:rPr lang="en-US" sz="2800" dirty="0"/>
              <a:t>OFFENSIVE RATING(ORTG) vs. PLAYER EFFICIENCY RATING(RTG)</a:t>
            </a:r>
          </a:p>
        </p:txBody>
      </p:sp>
      <p:sp>
        <p:nvSpPr>
          <p:cNvPr id="4" name="TextBox 3">
            <a:extLst>
              <a:ext uri="{FF2B5EF4-FFF2-40B4-BE49-F238E27FC236}">
                <a16:creationId xmlns:a16="http://schemas.microsoft.com/office/drawing/2014/main" id="{232384A6-AFB1-45CC-A6FB-67249ECB5415}"/>
              </a:ext>
            </a:extLst>
          </p:cNvPr>
          <p:cNvSpPr txBox="1"/>
          <p:nvPr/>
        </p:nvSpPr>
        <p:spPr>
          <a:xfrm>
            <a:off x="452762" y="1303815"/>
            <a:ext cx="10502283" cy="3693319"/>
          </a:xfrm>
          <a:prstGeom prst="rect">
            <a:avLst/>
          </a:prstGeom>
          <a:noFill/>
        </p:spPr>
        <p:txBody>
          <a:bodyPr wrap="square" rtlCol="0">
            <a:spAutoFit/>
          </a:bodyPr>
          <a:lstStyle/>
          <a:p>
            <a:r>
              <a:rPr lang="en-US" dirty="0"/>
              <a:t>-ORTG is a simple but effective metric that clearly examines points production </a:t>
            </a:r>
          </a:p>
          <a:p>
            <a:endParaRPr lang="en-US" dirty="0"/>
          </a:p>
          <a:p>
            <a:r>
              <a:rPr lang="en-US" dirty="0"/>
              <a:t>-PER is an all in one stat which makes it difficult to pinpoint exactly what it describes</a:t>
            </a:r>
          </a:p>
          <a:p>
            <a:endParaRPr lang="en-US" dirty="0"/>
          </a:p>
          <a:p>
            <a:r>
              <a:rPr lang="en-US" dirty="0"/>
              <a:t>-ORTG favors efficient scoring especially in high volume, making it useful for understanding the pace of an offense</a:t>
            </a:r>
          </a:p>
          <a:p>
            <a:endParaRPr lang="en-US" dirty="0"/>
          </a:p>
          <a:p>
            <a:r>
              <a:rPr lang="en-US" dirty="0"/>
              <a:t>-The All in One nature (and misleading name) of PER seeks to  make an overall rating but fails to take the most important aspect of the game into a great enough account. </a:t>
            </a:r>
          </a:p>
          <a:p>
            <a:endParaRPr lang="en-US" dirty="0"/>
          </a:p>
          <a:p>
            <a:endParaRPr lang="en-US" dirty="0"/>
          </a:p>
          <a:p>
            <a:r>
              <a:rPr lang="en-US" dirty="0"/>
              <a:t>-ORTG is dictated by the pace at a certain player or team plays in but is useful for determining many things </a:t>
            </a:r>
            <a:r>
              <a:rPr lang="en-US" dirty="0" err="1"/>
              <a:t>suchs</a:t>
            </a:r>
            <a:r>
              <a:rPr lang="en-US" dirty="0"/>
              <a:t> as play style, efficiency  and possibly even defense. </a:t>
            </a:r>
          </a:p>
        </p:txBody>
      </p:sp>
    </p:spTree>
    <p:extLst>
      <p:ext uri="{BB962C8B-B14F-4D97-AF65-F5344CB8AC3E}">
        <p14:creationId xmlns:p14="http://schemas.microsoft.com/office/powerpoint/2010/main" val="4014601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4683AC-A59C-403E-A539-40A32539FAA7}"/>
              </a:ext>
            </a:extLst>
          </p:cNvPr>
          <p:cNvSpPr txBox="1"/>
          <p:nvPr/>
        </p:nvSpPr>
        <p:spPr>
          <a:xfrm>
            <a:off x="619432" y="501445"/>
            <a:ext cx="11031794" cy="1631216"/>
          </a:xfrm>
          <a:prstGeom prst="rect">
            <a:avLst/>
          </a:prstGeom>
          <a:noFill/>
        </p:spPr>
        <p:txBody>
          <a:bodyPr wrap="square" rtlCol="0">
            <a:spAutoFit/>
          </a:bodyPr>
          <a:lstStyle/>
          <a:p>
            <a:r>
              <a:rPr lang="en-US" sz="5000" dirty="0"/>
              <a:t>                  ABSTRACT:</a:t>
            </a:r>
          </a:p>
          <a:p>
            <a:endParaRPr lang="en-US" sz="5000" dirty="0"/>
          </a:p>
        </p:txBody>
      </p:sp>
      <p:sp>
        <p:nvSpPr>
          <p:cNvPr id="4" name="TextBox 3">
            <a:extLst>
              <a:ext uri="{FF2B5EF4-FFF2-40B4-BE49-F238E27FC236}">
                <a16:creationId xmlns:a16="http://schemas.microsoft.com/office/drawing/2014/main" id="{E51DA688-4617-4E83-9B25-DD5C3C3618E7}"/>
              </a:ext>
            </a:extLst>
          </p:cNvPr>
          <p:cNvSpPr txBox="1"/>
          <p:nvPr/>
        </p:nvSpPr>
        <p:spPr>
          <a:xfrm>
            <a:off x="83573" y="1763329"/>
            <a:ext cx="12024853" cy="2308324"/>
          </a:xfrm>
          <a:prstGeom prst="rect">
            <a:avLst/>
          </a:prstGeom>
          <a:noFill/>
        </p:spPr>
        <p:txBody>
          <a:bodyPr wrap="square" rtlCol="0">
            <a:spAutoFit/>
          </a:bodyPr>
          <a:lstStyle/>
          <a:p>
            <a:r>
              <a:rPr lang="en-US" dirty="0"/>
              <a:t>	Basketball Analytics has experienced a major revolution within the past 10 years. Today many Basketball teams use Analytics in order to optimize their teams. The result has been a major impact on how the game is played, particularly offense. Teams are more focused then ever on maximizing efficiency and assessing talent/value. Many advanced offensive stats are used to model and predict the success of an NBA team/ player. Whereas some metrics seem to convey the value of a player or a team with great accuracy we should still be cautious about how much faith we place in certain metrics. At the end of the day they are not necessarily objective.  The two stats we will be looking at are Offensive Rating(ORTG) and Player Efficiency Rating(PER)</a:t>
            </a:r>
          </a:p>
        </p:txBody>
      </p:sp>
    </p:spTree>
    <p:extLst>
      <p:ext uri="{BB962C8B-B14F-4D97-AF65-F5344CB8AC3E}">
        <p14:creationId xmlns:p14="http://schemas.microsoft.com/office/powerpoint/2010/main" val="314355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27A1-BD93-48CE-BAF6-40A57D49CA33}"/>
              </a:ext>
            </a:extLst>
          </p:cNvPr>
          <p:cNvSpPr>
            <a:spLocks noGrp="1"/>
          </p:cNvSpPr>
          <p:nvPr>
            <p:ph type="ctrTitle"/>
          </p:nvPr>
        </p:nvSpPr>
        <p:spPr>
          <a:xfrm>
            <a:off x="622441" y="464680"/>
            <a:ext cx="10390116" cy="612059"/>
          </a:xfrm>
        </p:spPr>
        <p:txBody>
          <a:bodyPr>
            <a:normAutofit fontScale="90000"/>
          </a:bodyPr>
          <a:lstStyle/>
          <a:p>
            <a:r>
              <a:rPr lang="en-US" dirty="0"/>
              <a:t>Libraries and sources used </a:t>
            </a:r>
          </a:p>
        </p:txBody>
      </p:sp>
      <p:sp>
        <p:nvSpPr>
          <p:cNvPr id="3" name="Subtitle 2">
            <a:extLst>
              <a:ext uri="{FF2B5EF4-FFF2-40B4-BE49-F238E27FC236}">
                <a16:creationId xmlns:a16="http://schemas.microsoft.com/office/drawing/2014/main" id="{705793DA-7784-4B66-AE06-8FB50FBC7E66}"/>
              </a:ext>
            </a:extLst>
          </p:cNvPr>
          <p:cNvSpPr>
            <a:spLocks noGrp="1"/>
          </p:cNvSpPr>
          <p:nvPr>
            <p:ph type="subTitle" idx="1"/>
          </p:nvPr>
        </p:nvSpPr>
        <p:spPr>
          <a:xfrm>
            <a:off x="733372" y="1481667"/>
            <a:ext cx="11133949" cy="5376333"/>
          </a:xfrm>
        </p:spPr>
        <p:txBody>
          <a:bodyPr/>
          <a:lstStyle/>
          <a:p>
            <a:r>
              <a:rPr lang="en-US" sz="3600" dirty="0"/>
              <a:t> SKLEARN(regression,  </a:t>
            </a:r>
            <a:r>
              <a:rPr lang="en-US" sz="3600" dirty="0" err="1"/>
              <a:t>randomforrestclassifier</a:t>
            </a:r>
            <a:r>
              <a:rPr lang="en-US" sz="3600" dirty="0"/>
              <a:t>),   PANDAS,  MATPLOTLIB. </a:t>
            </a:r>
          </a:p>
          <a:p>
            <a:endParaRPr lang="en-US" sz="3600" dirty="0"/>
          </a:p>
          <a:p>
            <a:r>
              <a:rPr lang="en-US" sz="3600" dirty="0"/>
              <a:t>Basketballreference.com</a:t>
            </a:r>
          </a:p>
          <a:p>
            <a:endParaRPr lang="en-US" sz="3600" dirty="0"/>
          </a:p>
          <a:p>
            <a:endParaRPr lang="en-US" sz="3600" dirty="0"/>
          </a:p>
          <a:p>
            <a:endParaRPr lang="en-US" dirty="0"/>
          </a:p>
        </p:txBody>
      </p:sp>
    </p:spTree>
    <p:extLst>
      <p:ext uri="{BB962C8B-B14F-4D97-AF65-F5344CB8AC3E}">
        <p14:creationId xmlns:p14="http://schemas.microsoft.com/office/powerpoint/2010/main" val="99475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7F4217-28FF-4CD9-994C-AFC95DE6E5F9}"/>
              </a:ext>
            </a:extLst>
          </p:cNvPr>
          <p:cNvSpPr txBox="1"/>
          <p:nvPr/>
        </p:nvSpPr>
        <p:spPr>
          <a:xfrm>
            <a:off x="452284" y="422787"/>
            <a:ext cx="11356258" cy="584775"/>
          </a:xfrm>
          <a:prstGeom prst="rect">
            <a:avLst/>
          </a:prstGeom>
          <a:noFill/>
        </p:spPr>
        <p:txBody>
          <a:bodyPr wrap="square" rtlCol="0">
            <a:spAutoFit/>
          </a:bodyPr>
          <a:lstStyle/>
          <a:p>
            <a:r>
              <a:rPr lang="en-US" sz="3200" dirty="0"/>
              <a:t> 					OFFENSIVE RATING (ORTG)</a:t>
            </a:r>
          </a:p>
        </p:txBody>
      </p:sp>
      <p:sp>
        <p:nvSpPr>
          <p:cNvPr id="3" name="TextBox 2">
            <a:extLst>
              <a:ext uri="{FF2B5EF4-FFF2-40B4-BE49-F238E27FC236}">
                <a16:creationId xmlns:a16="http://schemas.microsoft.com/office/drawing/2014/main" id="{E874A31D-A5FF-4850-AFD8-2DA4A074B2DC}"/>
              </a:ext>
            </a:extLst>
          </p:cNvPr>
          <p:cNvSpPr txBox="1"/>
          <p:nvPr/>
        </p:nvSpPr>
        <p:spPr>
          <a:xfrm>
            <a:off x="570271" y="1160206"/>
            <a:ext cx="10471355" cy="923330"/>
          </a:xfrm>
          <a:prstGeom prst="rect">
            <a:avLst/>
          </a:prstGeom>
          <a:noFill/>
        </p:spPr>
        <p:txBody>
          <a:bodyPr wrap="square" rtlCol="0">
            <a:spAutoFit/>
          </a:bodyPr>
          <a:lstStyle/>
          <a:p>
            <a:r>
              <a:rPr lang="en-US" dirty="0"/>
              <a:t>A metric that estimates how many points an individual player produces per 100 team possessions. We are going to use machine learning to  see in order to show shooting stats such as FG%, 3P%, PPG, APG to </a:t>
            </a:r>
            <a:r>
              <a:rPr lang="en-US"/>
              <a:t>see the correlation </a:t>
            </a:r>
            <a:r>
              <a:rPr lang="en-US" dirty="0"/>
              <a:t>between offensive efficiency. </a:t>
            </a:r>
          </a:p>
        </p:txBody>
      </p:sp>
      <p:pic>
        <p:nvPicPr>
          <p:cNvPr id="5" name="Picture 4" descr="A close up of a white background&#10;&#10;Description automatically generated">
            <a:extLst>
              <a:ext uri="{FF2B5EF4-FFF2-40B4-BE49-F238E27FC236}">
                <a16:creationId xmlns:a16="http://schemas.microsoft.com/office/drawing/2014/main" id="{0F697CA6-A2CB-4AD4-8E63-9FC56C759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6471" y="4611850"/>
            <a:ext cx="6757629" cy="1717867"/>
          </a:xfrm>
          <a:prstGeom prst="rect">
            <a:avLst/>
          </a:prstGeom>
        </p:spPr>
      </p:pic>
      <p:pic>
        <p:nvPicPr>
          <p:cNvPr id="7" name="Picture 6" descr="A picture containing table, bird&#10;&#10;Description automatically generated">
            <a:extLst>
              <a:ext uri="{FF2B5EF4-FFF2-40B4-BE49-F238E27FC236}">
                <a16:creationId xmlns:a16="http://schemas.microsoft.com/office/drawing/2014/main" id="{8592FF7D-22AA-4DA5-B794-1DD882BC2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060" y="2246150"/>
            <a:ext cx="5895405" cy="1717866"/>
          </a:xfrm>
          <a:prstGeom prst="rect">
            <a:avLst/>
          </a:prstGeom>
        </p:spPr>
      </p:pic>
    </p:spTree>
    <p:extLst>
      <p:ext uri="{BB962C8B-B14F-4D97-AF65-F5344CB8AC3E}">
        <p14:creationId xmlns:p14="http://schemas.microsoft.com/office/powerpoint/2010/main" val="4190940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CDE44D-FBD4-4677-ABEB-AC3D78742234}"/>
              </a:ext>
            </a:extLst>
          </p:cNvPr>
          <p:cNvSpPr txBox="1"/>
          <p:nvPr/>
        </p:nvSpPr>
        <p:spPr>
          <a:xfrm>
            <a:off x="641412" y="470640"/>
            <a:ext cx="10553700" cy="1477328"/>
          </a:xfrm>
          <a:prstGeom prst="rect">
            <a:avLst/>
          </a:prstGeom>
          <a:noFill/>
        </p:spPr>
        <p:txBody>
          <a:bodyPr wrap="square" rtlCol="0">
            <a:spAutoFit/>
          </a:bodyPr>
          <a:lstStyle/>
          <a:p>
            <a:r>
              <a:rPr lang="en-US" dirty="0"/>
              <a:t>The next part of this analysis entails looking at the data and finding a correlation with other  X</a:t>
            </a:r>
          </a:p>
          <a:p>
            <a:r>
              <a:rPr lang="en-US" dirty="0"/>
              <a:t>Values and Offensive Rating (ORTG) to see if is a valuable metric. Offensive stats such as FG%, 3PT% and PPG were taken into account.  The linear regression model shows predicts a strong correlation between these states and ORTG considering all these factors are related to offensive production and efficiency. </a:t>
            </a:r>
          </a:p>
        </p:txBody>
      </p:sp>
      <p:pic>
        <p:nvPicPr>
          <p:cNvPr id="4" name="Picture 3" descr="A screenshot of a social media post&#10;&#10;Description automatically generated">
            <a:extLst>
              <a:ext uri="{FF2B5EF4-FFF2-40B4-BE49-F238E27FC236}">
                <a16:creationId xmlns:a16="http://schemas.microsoft.com/office/drawing/2014/main" id="{05B150F2-058D-43FE-9FE7-06EA84AAF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471" y="2232612"/>
            <a:ext cx="6221377" cy="4154748"/>
          </a:xfrm>
          <a:prstGeom prst="rect">
            <a:avLst/>
          </a:prstGeom>
        </p:spPr>
      </p:pic>
    </p:spTree>
    <p:extLst>
      <p:ext uri="{BB962C8B-B14F-4D97-AF65-F5344CB8AC3E}">
        <p14:creationId xmlns:p14="http://schemas.microsoft.com/office/powerpoint/2010/main" val="2061120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210675-9216-47C9-9416-D2028B2ABFB8}"/>
              </a:ext>
            </a:extLst>
          </p:cNvPr>
          <p:cNvSpPr txBox="1"/>
          <p:nvPr/>
        </p:nvSpPr>
        <p:spPr>
          <a:xfrm>
            <a:off x="1020932" y="142043"/>
            <a:ext cx="9365942" cy="1077218"/>
          </a:xfrm>
          <a:prstGeom prst="rect">
            <a:avLst/>
          </a:prstGeom>
          <a:noFill/>
        </p:spPr>
        <p:txBody>
          <a:bodyPr wrap="square" rtlCol="0">
            <a:spAutoFit/>
          </a:bodyPr>
          <a:lstStyle/>
          <a:p>
            <a:r>
              <a:rPr lang="en-US" sz="3200" dirty="0"/>
              <a:t>Using </a:t>
            </a:r>
            <a:r>
              <a:rPr lang="en-US" sz="3200" dirty="0" err="1"/>
              <a:t>RandomForrestClassifier</a:t>
            </a:r>
            <a:r>
              <a:rPr lang="en-US" sz="3200" dirty="0"/>
              <a:t> to uncover significant factors</a:t>
            </a:r>
          </a:p>
        </p:txBody>
      </p:sp>
      <p:sp>
        <p:nvSpPr>
          <p:cNvPr id="3" name="TextBox 2">
            <a:extLst>
              <a:ext uri="{FF2B5EF4-FFF2-40B4-BE49-F238E27FC236}">
                <a16:creationId xmlns:a16="http://schemas.microsoft.com/office/drawing/2014/main" id="{8155BB57-B03E-4343-9903-E20697FC2C1D}"/>
              </a:ext>
            </a:extLst>
          </p:cNvPr>
          <p:cNvSpPr txBox="1"/>
          <p:nvPr/>
        </p:nvSpPr>
        <p:spPr>
          <a:xfrm>
            <a:off x="1020932" y="1571348"/>
            <a:ext cx="9028590" cy="2031325"/>
          </a:xfrm>
          <a:prstGeom prst="rect">
            <a:avLst/>
          </a:prstGeom>
          <a:noFill/>
        </p:spPr>
        <p:txBody>
          <a:bodyPr wrap="square" rtlCol="0">
            <a:spAutoFit/>
          </a:bodyPr>
          <a:lstStyle/>
          <a:p>
            <a:r>
              <a:rPr lang="en-US" dirty="0"/>
              <a:t>In order for me to examine significant factors individually when it came to ORTG I had to classify ORTG into different categories with 108.5 being the league average. By classifying ORTG values into brackets I was able to find significant factors. </a:t>
            </a:r>
          </a:p>
          <a:p>
            <a:endParaRPr lang="en-US" dirty="0"/>
          </a:p>
          <a:p>
            <a:r>
              <a:rPr lang="en-US" dirty="0"/>
              <a:t>This shows a strong correlation between ORTG and shooting efficiency and Offensive Production. </a:t>
            </a:r>
          </a:p>
        </p:txBody>
      </p:sp>
      <p:pic>
        <p:nvPicPr>
          <p:cNvPr id="5" name="Picture 4" descr="A screenshot of a cell phone&#10;&#10;Description automatically generated">
            <a:extLst>
              <a:ext uri="{FF2B5EF4-FFF2-40B4-BE49-F238E27FC236}">
                <a16:creationId xmlns:a16="http://schemas.microsoft.com/office/drawing/2014/main" id="{7690A675-B9BB-4CF9-A908-512BAA3B4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9322" y="3515280"/>
            <a:ext cx="4915326" cy="3200677"/>
          </a:xfrm>
          <a:prstGeom prst="rect">
            <a:avLst/>
          </a:prstGeom>
        </p:spPr>
      </p:pic>
    </p:spTree>
    <p:extLst>
      <p:ext uri="{BB962C8B-B14F-4D97-AF65-F5344CB8AC3E}">
        <p14:creationId xmlns:p14="http://schemas.microsoft.com/office/powerpoint/2010/main" val="3867431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9D805A-F5FC-40FA-8DB2-C18921F222FC}"/>
              </a:ext>
            </a:extLst>
          </p:cNvPr>
          <p:cNvSpPr txBox="1"/>
          <p:nvPr/>
        </p:nvSpPr>
        <p:spPr>
          <a:xfrm>
            <a:off x="1461052" y="377685"/>
            <a:ext cx="9770166" cy="830997"/>
          </a:xfrm>
          <a:prstGeom prst="rect">
            <a:avLst/>
          </a:prstGeom>
          <a:noFill/>
        </p:spPr>
        <p:txBody>
          <a:bodyPr wrap="square" rtlCol="0">
            <a:spAutoFit/>
          </a:bodyPr>
          <a:lstStyle/>
          <a:p>
            <a:r>
              <a:rPr lang="en-US" sz="4800" dirty="0"/>
              <a:t>Player Efficiency Rating(PER)</a:t>
            </a:r>
          </a:p>
        </p:txBody>
      </p:sp>
      <p:sp>
        <p:nvSpPr>
          <p:cNvPr id="3" name="TextBox 2">
            <a:extLst>
              <a:ext uri="{FF2B5EF4-FFF2-40B4-BE49-F238E27FC236}">
                <a16:creationId xmlns:a16="http://schemas.microsoft.com/office/drawing/2014/main" id="{2E8A924D-F05B-4C86-8005-4F3674F113B7}"/>
              </a:ext>
            </a:extLst>
          </p:cNvPr>
          <p:cNvSpPr txBox="1"/>
          <p:nvPr/>
        </p:nvSpPr>
        <p:spPr>
          <a:xfrm>
            <a:off x="1548847" y="1500810"/>
            <a:ext cx="9094305" cy="1200329"/>
          </a:xfrm>
          <a:prstGeom prst="rect">
            <a:avLst/>
          </a:prstGeom>
          <a:noFill/>
        </p:spPr>
        <p:txBody>
          <a:bodyPr wrap="square" rtlCol="0">
            <a:spAutoFit/>
          </a:bodyPr>
          <a:lstStyle/>
          <a:p>
            <a:r>
              <a:rPr lang="en-US" dirty="0"/>
              <a:t>“The </a:t>
            </a:r>
            <a:r>
              <a:rPr lang="en-US" b="1" dirty="0"/>
              <a:t>player efficiency rating</a:t>
            </a:r>
            <a:r>
              <a:rPr lang="en-US" dirty="0"/>
              <a:t> (PER) is John Hollinger's all-in-one </a:t>
            </a:r>
            <a:r>
              <a:rPr lang="en-US" b="1" dirty="0"/>
              <a:t>basketball rating</a:t>
            </a:r>
            <a:r>
              <a:rPr lang="en-US" dirty="0"/>
              <a:t>, which attempts to boil down all of a </a:t>
            </a:r>
            <a:r>
              <a:rPr lang="en-US" b="1" dirty="0"/>
              <a:t>player's</a:t>
            </a:r>
            <a:r>
              <a:rPr lang="en-US" dirty="0"/>
              <a:t> contributions into one number. Using a detailed formula, Hollinger developed a system that rates every </a:t>
            </a:r>
            <a:r>
              <a:rPr lang="en-US" b="1" dirty="0"/>
              <a:t>player's</a:t>
            </a:r>
            <a:r>
              <a:rPr lang="en-US" dirty="0"/>
              <a:t> statistical performance.”</a:t>
            </a:r>
          </a:p>
        </p:txBody>
      </p:sp>
      <p:pic>
        <p:nvPicPr>
          <p:cNvPr id="5" name="Picture 4" descr="A screenshot of a cell phone&#10;&#10;Description automatically generated">
            <a:extLst>
              <a:ext uri="{FF2B5EF4-FFF2-40B4-BE49-F238E27FC236}">
                <a16:creationId xmlns:a16="http://schemas.microsoft.com/office/drawing/2014/main" id="{6A668728-CB12-405A-A6CE-E5E0D9500C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044" y="3214616"/>
            <a:ext cx="6808170" cy="1711768"/>
          </a:xfrm>
          <a:prstGeom prst="rect">
            <a:avLst/>
          </a:prstGeom>
        </p:spPr>
      </p:pic>
    </p:spTree>
    <p:extLst>
      <p:ext uri="{BB962C8B-B14F-4D97-AF65-F5344CB8AC3E}">
        <p14:creationId xmlns:p14="http://schemas.microsoft.com/office/powerpoint/2010/main" val="4170201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ECBA78-0301-46FA-BD1F-A2CEB140C02E}"/>
              </a:ext>
            </a:extLst>
          </p:cNvPr>
          <p:cNvSpPr txBox="1"/>
          <p:nvPr/>
        </p:nvSpPr>
        <p:spPr>
          <a:xfrm>
            <a:off x="1083076" y="319596"/>
            <a:ext cx="10085033" cy="523220"/>
          </a:xfrm>
          <a:prstGeom prst="rect">
            <a:avLst/>
          </a:prstGeom>
          <a:noFill/>
        </p:spPr>
        <p:txBody>
          <a:bodyPr wrap="square" rtlCol="0">
            <a:spAutoFit/>
          </a:bodyPr>
          <a:lstStyle/>
          <a:p>
            <a:r>
              <a:rPr lang="en-US" sz="2800"/>
              <a:t>Player “Efficiency” Rating </a:t>
            </a:r>
            <a:endParaRPr lang="en-US" sz="2800" dirty="0"/>
          </a:p>
        </p:txBody>
      </p:sp>
      <p:sp>
        <p:nvSpPr>
          <p:cNvPr id="5" name="TextBox 4">
            <a:extLst>
              <a:ext uri="{FF2B5EF4-FFF2-40B4-BE49-F238E27FC236}">
                <a16:creationId xmlns:a16="http://schemas.microsoft.com/office/drawing/2014/main" id="{CE13D456-A6AB-4600-92AC-4D58882D5D72}"/>
              </a:ext>
            </a:extLst>
          </p:cNvPr>
          <p:cNvSpPr txBox="1"/>
          <p:nvPr/>
        </p:nvSpPr>
        <p:spPr>
          <a:xfrm>
            <a:off x="1083076" y="939681"/>
            <a:ext cx="9871969" cy="2308324"/>
          </a:xfrm>
          <a:prstGeom prst="rect">
            <a:avLst/>
          </a:prstGeom>
          <a:noFill/>
        </p:spPr>
        <p:txBody>
          <a:bodyPr wrap="square" rtlCol="0">
            <a:spAutoFit/>
          </a:bodyPr>
          <a:lstStyle/>
          <a:p>
            <a:r>
              <a:rPr lang="en-US" dirty="0"/>
              <a:t>Before I examined the factors related to PER I decided to see who the leaders of this </a:t>
            </a:r>
          </a:p>
          <a:p>
            <a:r>
              <a:rPr lang="en-US" dirty="0"/>
              <a:t>Statistic where. What I found where certain placements within the rank despite not many of the leaders not being seen as better by people ranked below them. </a:t>
            </a:r>
          </a:p>
          <a:p>
            <a:r>
              <a:rPr lang="en-US" dirty="0"/>
              <a:t>Below are the 2018-2019 leaders in PER</a:t>
            </a:r>
          </a:p>
          <a:p>
            <a:endParaRPr lang="en-US" dirty="0"/>
          </a:p>
          <a:p>
            <a:endParaRPr lang="en-US" dirty="0"/>
          </a:p>
          <a:p>
            <a:endParaRPr lang="en-US" dirty="0"/>
          </a:p>
          <a:p>
            <a:endParaRPr lang="en-US" dirty="0"/>
          </a:p>
        </p:txBody>
      </p:sp>
      <p:pic>
        <p:nvPicPr>
          <p:cNvPr id="9" name="Picture 8" descr="A picture containing drawing&#10;&#10;Description automatically generated">
            <a:extLst>
              <a:ext uri="{FF2B5EF4-FFF2-40B4-BE49-F238E27FC236}">
                <a16:creationId xmlns:a16="http://schemas.microsoft.com/office/drawing/2014/main" id="{5F9A584D-56D3-4B0D-B3DD-80209DF9F4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125" y="2454491"/>
            <a:ext cx="7117697" cy="2507197"/>
          </a:xfrm>
          <a:prstGeom prst="rect">
            <a:avLst/>
          </a:prstGeom>
        </p:spPr>
      </p:pic>
    </p:spTree>
    <p:extLst>
      <p:ext uri="{BB962C8B-B14F-4D97-AF65-F5344CB8AC3E}">
        <p14:creationId xmlns:p14="http://schemas.microsoft.com/office/powerpoint/2010/main" val="440660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7BD9B3-0E4D-4071-A990-607F56940357}"/>
              </a:ext>
            </a:extLst>
          </p:cNvPr>
          <p:cNvSpPr txBox="1"/>
          <p:nvPr/>
        </p:nvSpPr>
        <p:spPr>
          <a:xfrm>
            <a:off x="1003852" y="685800"/>
            <a:ext cx="10068339" cy="923330"/>
          </a:xfrm>
          <a:prstGeom prst="rect">
            <a:avLst/>
          </a:prstGeom>
          <a:noFill/>
        </p:spPr>
        <p:txBody>
          <a:bodyPr wrap="square" rtlCol="0">
            <a:spAutoFit/>
          </a:bodyPr>
          <a:lstStyle/>
          <a:p>
            <a:r>
              <a:rPr lang="en-US" dirty="0"/>
              <a:t>Given this information I wanted to see if those same metrics used in the ORTG would reflect as strongly in a Linear Regression model. That although many of the leagues best players have high a PER many role players and even inefficient scorers are above them.</a:t>
            </a:r>
          </a:p>
        </p:txBody>
      </p:sp>
      <p:pic>
        <p:nvPicPr>
          <p:cNvPr id="4" name="Picture 3" descr="A screenshot of a cell phone&#10;&#10;Description automatically generated">
            <a:extLst>
              <a:ext uri="{FF2B5EF4-FFF2-40B4-BE49-F238E27FC236}">
                <a16:creationId xmlns:a16="http://schemas.microsoft.com/office/drawing/2014/main" id="{871111D0-A497-410C-90C1-EB70E9C4C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852" y="2336786"/>
            <a:ext cx="7103385" cy="3308640"/>
          </a:xfrm>
          <a:prstGeom prst="rect">
            <a:avLst/>
          </a:prstGeom>
        </p:spPr>
      </p:pic>
    </p:spTree>
    <p:extLst>
      <p:ext uri="{BB962C8B-B14F-4D97-AF65-F5344CB8AC3E}">
        <p14:creationId xmlns:p14="http://schemas.microsoft.com/office/powerpoint/2010/main" val="270493782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TM02900771[[fn=Slice]]</Template>
  <TotalTime>626</TotalTime>
  <Words>659</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3</vt:lpstr>
      <vt:lpstr>Slice</vt:lpstr>
      <vt:lpstr>Analyzing nba statistics with MACHINE LEARNING.</vt:lpstr>
      <vt:lpstr>PowerPoint Presentation</vt:lpstr>
      <vt:lpstr>Libraries and sources used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nba statistics with MACHINE LEARNING.</dc:title>
  <dc:creator>Bassam Aziz</dc:creator>
  <cp:lastModifiedBy>Bassam Aziz</cp:lastModifiedBy>
  <cp:revision>27</cp:revision>
  <dcterms:created xsi:type="dcterms:W3CDTF">2020-05-09T20:31:00Z</dcterms:created>
  <dcterms:modified xsi:type="dcterms:W3CDTF">2020-05-16T02:45:03Z</dcterms:modified>
</cp:coreProperties>
</file>