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5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Optimizing Customer Retention for Hotel Lisbon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 Hotel Lisbon, how can we reduce the number of cancellations and no-shows? Through analysis of customer data and booking patterns, what actions can the hotel take?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3668" y="567452"/>
            <a:ext cx="647700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7"/>
              </a:lnSpc>
              <a:buNone/>
            </a:pPr>
            <a:r>
              <a:rPr lang="en-US" sz="4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Logistic Regression</a:t>
            </a:r>
            <a:endParaRPr lang="en-US" sz="4062" dirty="0"/>
          </a:p>
        </p:txBody>
      </p:sp>
      <p:sp>
        <p:nvSpPr>
          <p:cNvPr id="6" name="Shape 3"/>
          <p:cNvSpPr/>
          <p:nvPr/>
        </p:nvSpPr>
        <p:spPr>
          <a:xfrm>
            <a:off x="1070253" y="1521738"/>
            <a:ext cx="25718" cy="6140291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1315224" y="1902023"/>
            <a:ext cx="722114" cy="2571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850999" y="1682829"/>
            <a:ext cx="464225" cy="464225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9" name="Text 6"/>
          <p:cNvSpPr/>
          <p:nvPr/>
        </p:nvSpPr>
        <p:spPr>
          <a:xfrm>
            <a:off x="1003042" y="1721406"/>
            <a:ext cx="16002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37" dirty="0"/>
          </a:p>
        </p:txBody>
      </p:sp>
      <p:sp>
        <p:nvSpPr>
          <p:cNvPr id="10" name="Text 7"/>
          <p:cNvSpPr/>
          <p:nvPr/>
        </p:nvSpPr>
        <p:spPr>
          <a:xfrm>
            <a:off x="2217896" y="1728073"/>
            <a:ext cx="220218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Development</a:t>
            </a:r>
            <a:endParaRPr lang="en-US" sz="2031" dirty="0"/>
          </a:p>
        </p:txBody>
      </p:sp>
      <p:sp>
        <p:nvSpPr>
          <p:cNvPr id="11" name="Text 8"/>
          <p:cNvSpPr/>
          <p:nvPr/>
        </p:nvSpPr>
        <p:spPr>
          <a:xfrm>
            <a:off x="2217896" y="2174081"/>
            <a:ext cx="7981236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Several models were created with different algorithms and features to address Customer no-shows and cancellations.</a:t>
            </a:r>
            <a:endParaRPr lang="en-US" sz="1625" dirty="0"/>
          </a:p>
        </p:txBody>
      </p:sp>
      <p:sp>
        <p:nvSpPr>
          <p:cNvPr id="12" name="Shape 9"/>
          <p:cNvSpPr/>
          <p:nvPr/>
        </p:nvSpPr>
        <p:spPr>
          <a:xfrm>
            <a:off x="1315224" y="3759041"/>
            <a:ext cx="722114" cy="2571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850999" y="3539847"/>
            <a:ext cx="464225" cy="464225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14" name="Text 11"/>
          <p:cNvSpPr/>
          <p:nvPr/>
        </p:nvSpPr>
        <p:spPr>
          <a:xfrm>
            <a:off x="1003042" y="3578423"/>
            <a:ext cx="16002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37" dirty="0"/>
          </a:p>
        </p:txBody>
      </p:sp>
      <p:sp>
        <p:nvSpPr>
          <p:cNvPr id="15" name="Text 12"/>
          <p:cNvSpPr/>
          <p:nvPr/>
        </p:nvSpPr>
        <p:spPr>
          <a:xfrm>
            <a:off x="2217896" y="3585091"/>
            <a:ext cx="220218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Evaluations</a:t>
            </a:r>
            <a:endParaRPr lang="en-US" sz="2031" dirty="0"/>
          </a:p>
        </p:txBody>
      </p:sp>
      <p:sp>
        <p:nvSpPr>
          <p:cNvPr id="16" name="Text 13"/>
          <p:cNvSpPr/>
          <p:nvPr/>
        </p:nvSpPr>
        <p:spPr>
          <a:xfrm>
            <a:off x="2217896" y="4031099"/>
            <a:ext cx="7981236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models were evaluated based on classification accuracy, AUC-ROC curve, and specificity for robustness.</a:t>
            </a:r>
            <a:endParaRPr lang="en-US" sz="1625" dirty="0"/>
          </a:p>
        </p:txBody>
      </p:sp>
      <p:sp>
        <p:nvSpPr>
          <p:cNvPr id="17" name="Shape 14"/>
          <p:cNvSpPr/>
          <p:nvPr/>
        </p:nvSpPr>
        <p:spPr>
          <a:xfrm>
            <a:off x="1315224" y="5616059"/>
            <a:ext cx="722114" cy="2571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850999" y="5396865"/>
            <a:ext cx="464225" cy="464225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</p:sp>
      <p:sp>
        <p:nvSpPr>
          <p:cNvPr id="19" name="Text 16"/>
          <p:cNvSpPr/>
          <p:nvPr/>
        </p:nvSpPr>
        <p:spPr>
          <a:xfrm>
            <a:off x="1003042" y="5435441"/>
            <a:ext cx="160020" cy="3869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6"/>
              </a:lnSpc>
              <a:buNone/>
            </a:pPr>
            <a:r>
              <a:rPr lang="en-US" sz="243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37" dirty="0"/>
          </a:p>
        </p:txBody>
      </p:sp>
      <p:sp>
        <p:nvSpPr>
          <p:cNvPr id="20" name="Text 17"/>
          <p:cNvSpPr/>
          <p:nvPr/>
        </p:nvSpPr>
        <p:spPr>
          <a:xfrm>
            <a:off x="2217896" y="5442109"/>
            <a:ext cx="2849880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9"/>
              </a:lnSpc>
              <a:buNone/>
            </a:pPr>
            <a:r>
              <a:rPr lang="en-US" sz="20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Evaluation Conclusions</a:t>
            </a:r>
            <a:endParaRPr lang="en-US" sz="2031" dirty="0"/>
          </a:p>
        </p:txBody>
      </p:sp>
      <p:sp>
        <p:nvSpPr>
          <p:cNvPr id="21" name="Text 18"/>
          <p:cNvSpPr/>
          <p:nvPr/>
        </p:nvSpPr>
        <p:spPr>
          <a:xfrm>
            <a:off x="2217896" y="5888117"/>
            <a:ext cx="7981236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1 appears to have the best balance, while Model 3 likely suffered from overfitting.</a:t>
            </a:r>
            <a:endParaRPr lang="en-US" sz="1625" dirty="0"/>
          </a:p>
        </p:txBody>
      </p:sp>
      <p:sp>
        <p:nvSpPr>
          <p:cNvPr id="22" name="Text 19"/>
          <p:cNvSpPr/>
          <p:nvPr/>
        </p:nvSpPr>
        <p:spPr>
          <a:xfrm>
            <a:off x="2217896" y="6671905"/>
            <a:ext cx="7981236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6 has high accuracy but risk of overfitting on room nights variable</a:t>
            </a:r>
            <a:endParaRPr lang="en-US" sz="1625" dirty="0"/>
          </a:p>
        </p:txBody>
      </p:sp>
      <p:sp>
        <p:nvSpPr>
          <p:cNvPr id="23" name="Text 20"/>
          <p:cNvSpPr/>
          <p:nvPr/>
        </p:nvSpPr>
        <p:spPr>
          <a:xfrm>
            <a:off x="2217896" y="7125653"/>
            <a:ext cx="7981236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Models 4 and 5 have weaker accuracy metrics</a:t>
            </a:r>
            <a:endParaRPr lang="en-US" sz="1625" dirty="0"/>
          </a:p>
        </p:txBody>
      </p:sp>
      <p:pic>
        <p:nvPicPr>
          <p:cNvPr id="2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62104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3371017" y="456605"/>
            <a:ext cx="7200900" cy="518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86"/>
              </a:lnSpc>
              <a:buNone/>
            </a:pPr>
            <a:r>
              <a:rPr lang="en-US" sz="326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Insights from Model Evaluations</a:t>
            </a:r>
            <a:endParaRPr lang="en-US" sz="3269" dirty="0"/>
          </a:p>
        </p:txBody>
      </p:sp>
      <p:sp>
        <p:nvSpPr>
          <p:cNvPr id="5" name="Text 3"/>
          <p:cNvSpPr/>
          <p:nvPr/>
        </p:nvSpPr>
        <p:spPr>
          <a:xfrm>
            <a:off x="3537109" y="1414701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</a:t>
            </a:r>
            <a:endParaRPr lang="en-US" sz="1308" dirty="0"/>
          </a:p>
        </p:txBody>
      </p:sp>
      <p:sp>
        <p:nvSpPr>
          <p:cNvPr id="6" name="Text 4"/>
          <p:cNvSpPr/>
          <p:nvPr/>
        </p:nvSpPr>
        <p:spPr>
          <a:xfrm>
            <a:off x="5512951" y="141470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Accuracy</a:t>
            </a:r>
            <a:endParaRPr lang="en-US" sz="1308" dirty="0"/>
          </a:p>
        </p:txBody>
      </p:sp>
      <p:sp>
        <p:nvSpPr>
          <p:cNvPr id="7" name="Text 5"/>
          <p:cNvSpPr/>
          <p:nvPr/>
        </p:nvSpPr>
        <p:spPr>
          <a:xfrm>
            <a:off x="7484983" y="141470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Specificity</a:t>
            </a:r>
            <a:endParaRPr lang="en-US" sz="1308" dirty="0"/>
          </a:p>
        </p:txBody>
      </p:sp>
      <p:sp>
        <p:nvSpPr>
          <p:cNvPr id="8" name="Text 6"/>
          <p:cNvSpPr/>
          <p:nvPr/>
        </p:nvSpPr>
        <p:spPr>
          <a:xfrm>
            <a:off x="9457015" y="1414701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Variables &amp; Observations</a:t>
            </a:r>
            <a:endParaRPr lang="en-US" sz="1308" dirty="0"/>
          </a:p>
        </p:txBody>
      </p:sp>
      <p:sp>
        <p:nvSpPr>
          <p:cNvPr id="9" name="Shape 7"/>
          <p:cNvSpPr/>
          <p:nvPr/>
        </p:nvSpPr>
        <p:spPr>
          <a:xfrm>
            <a:off x="3371017" y="2053352"/>
            <a:ext cx="7888367" cy="745808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3537109" y="2160508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</a:t>
            </a:r>
            <a:endParaRPr lang="en-US" sz="1308" dirty="0"/>
          </a:p>
        </p:txBody>
      </p:sp>
      <p:sp>
        <p:nvSpPr>
          <p:cNvPr id="11" name="Text 9"/>
          <p:cNvSpPr/>
          <p:nvPr/>
        </p:nvSpPr>
        <p:spPr>
          <a:xfrm>
            <a:off x="5512951" y="2160508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0.9975</a:t>
            </a:r>
            <a:endParaRPr lang="en-US" sz="1308" dirty="0"/>
          </a:p>
        </p:txBody>
      </p:sp>
      <p:sp>
        <p:nvSpPr>
          <p:cNvPr id="12" name="Text 10"/>
          <p:cNvSpPr/>
          <p:nvPr/>
        </p:nvSpPr>
        <p:spPr>
          <a:xfrm>
            <a:off x="7484983" y="2160508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0.9957</a:t>
            </a:r>
            <a:endParaRPr lang="en-US" sz="1308" dirty="0"/>
          </a:p>
        </p:txBody>
      </p:sp>
      <p:sp>
        <p:nvSpPr>
          <p:cNvPr id="13" name="Text 11"/>
          <p:cNvSpPr/>
          <p:nvPr/>
        </p:nvSpPr>
        <p:spPr>
          <a:xfrm>
            <a:off x="9457015" y="2160508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Travel agent bookings significant</a:t>
            </a:r>
            <a:endParaRPr lang="en-US" sz="1308" dirty="0"/>
          </a:p>
        </p:txBody>
      </p:sp>
      <p:sp>
        <p:nvSpPr>
          <p:cNvPr id="14" name="Text 12"/>
          <p:cNvSpPr/>
          <p:nvPr/>
        </p:nvSpPr>
        <p:spPr>
          <a:xfrm>
            <a:off x="3537109" y="2906316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</a:t>
            </a:r>
            <a:endParaRPr lang="en-US" sz="1308" dirty="0"/>
          </a:p>
        </p:txBody>
      </p:sp>
      <p:sp>
        <p:nvSpPr>
          <p:cNvPr id="15" name="Text 13"/>
          <p:cNvSpPr/>
          <p:nvPr/>
        </p:nvSpPr>
        <p:spPr>
          <a:xfrm>
            <a:off x="5512951" y="2906316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0.7012</a:t>
            </a:r>
            <a:endParaRPr lang="en-US" sz="1308" dirty="0"/>
          </a:p>
        </p:txBody>
      </p:sp>
      <p:sp>
        <p:nvSpPr>
          <p:cNvPr id="16" name="Text 14"/>
          <p:cNvSpPr/>
          <p:nvPr/>
        </p:nvSpPr>
        <p:spPr>
          <a:xfrm>
            <a:off x="7484983" y="2906316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0.9929</a:t>
            </a:r>
            <a:endParaRPr lang="en-US" sz="1308" dirty="0"/>
          </a:p>
        </p:txBody>
      </p:sp>
      <p:sp>
        <p:nvSpPr>
          <p:cNvPr id="17" name="Text 15"/>
          <p:cNvSpPr/>
          <p:nvPr/>
        </p:nvSpPr>
        <p:spPr>
          <a:xfrm>
            <a:off x="9457015" y="2906316"/>
            <a:ext cx="1636276" cy="797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Multiple revenues and nights variables significant</a:t>
            </a:r>
            <a:endParaRPr lang="en-US" sz="1308" dirty="0"/>
          </a:p>
        </p:txBody>
      </p:sp>
      <p:sp>
        <p:nvSpPr>
          <p:cNvPr id="18" name="Shape 16"/>
          <p:cNvSpPr/>
          <p:nvPr/>
        </p:nvSpPr>
        <p:spPr>
          <a:xfrm>
            <a:off x="3371017" y="3810714"/>
            <a:ext cx="7888367" cy="745808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9" name="Text 17"/>
          <p:cNvSpPr/>
          <p:nvPr/>
        </p:nvSpPr>
        <p:spPr>
          <a:xfrm>
            <a:off x="3537109" y="3917871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</a:t>
            </a:r>
            <a:endParaRPr lang="en-US" sz="1308" dirty="0"/>
          </a:p>
        </p:txBody>
      </p:sp>
      <p:sp>
        <p:nvSpPr>
          <p:cNvPr id="20" name="Text 18"/>
          <p:cNvSpPr/>
          <p:nvPr/>
        </p:nvSpPr>
        <p:spPr>
          <a:xfrm>
            <a:off x="5512951" y="391787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1.0000</a:t>
            </a:r>
            <a:endParaRPr lang="en-US" sz="1308" dirty="0"/>
          </a:p>
        </p:txBody>
      </p:sp>
      <p:sp>
        <p:nvSpPr>
          <p:cNvPr id="21" name="Text 19"/>
          <p:cNvSpPr/>
          <p:nvPr/>
        </p:nvSpPr>
        <p:spPr>
          <a:xfrm>
            <a:off x="7484983" y="391787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1.0000</a:t>
            </a:r>
            <a:endParaRPr lang="en-US" sz="1308" dirty="0"/>
          </a:p>
        </p:txBody>
      </p:sp>
      <p:sp>
        <p:nvSpPr>
          <p:cNvPr id="22" name="Text 20"/>
          <p:cNvSpPr/>
          <p:nvPr/>
        </p:nvSpPr>
        <p:spPr>
          <a:xfrm>
            <a:off x="9457015" y="3917871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Perfect score indicates overfitting</a:t>
            </a:r>
            <a:endParaRPr lang="en-US" sz="1308" dirty="0"/>
          </a:p>
        </p:txBody>
      </p:sp>
      <p:sp>
        <p:nvSpPr>
          <p:cNvPr id="23" name="Text 21"/>
          <p:cNvSpPr/>
          <p:nvPr/>
        </p:nvSpPr>
        <p:spPr>
          <a:xfrm>
            <a:off x="3537109" y="4663678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4</a:t>
            </a:r>
            <a:endParaRPr lang="en-US" sz="1308" dirty="0"/>
          </a:p>
        </p:txBody>
      </p:sp>
      <p:sp>
        <p:nvSpPr>
          <p:cNvPr id="24" name="Text 22"/>
          <p:cNvSpPr/>
          <p:nvPr/>
        </p:nvSpPr>
        <p:spPr>
          <a:xfrm>
            <a:off x="5512951" y="4663678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0.5332</a:t>
            </a:r>
            <a:endParaRPr lang="en-US" sz="1308" dirty="0"/>
          </a:p>
        </p:txBody>
      </p:sp>
      <p:sp>
        <p:nvSpPr>
          <p:cNvPr id="25" name="Text 23"/>
          <p:cNvSpPr/>
          <p:nvPr/>
        </p:nvSpPr>
        <p:spPr>
          <a:xfrm>
            <a:off x="7484983" y="4663678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0.5563</a:t>
            </a:r>
            <a:endParaRPr lang="en-US" sz="1308" dirty="0"/>
          </a:p>
        </p:txBody>
      </p:sp>
      <p:sp>
        <p:nvSpPr>
          <p:cNvPr id="26" name="Text 24"/>
          <p:cNvSpPr/>
          <p:nvPr/>
        </p:nvSpPr>
        <p:spPr>
          <a:xfrm>
            <a:off x="9457015" y="4663678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SRKingSizeBed significant</a:t>
            </a:r>
            <a:endParaRPr lang="en-US" sz="1308" dirty="0"/>
          </a:p>
        </p:txBody>
      </p:sp>
      <p:sp>
        <p:nvSpPr>
          <p:cNvPr id="27" name="Shape 25"/>
          <p:cNvSpPr/>
          <p:nvPr/>
        </p:nvSpPr>
        <p:spPr>
          <a:xfrm>
            <a:off x="3371017" y="5302329"/>
            <a:ext cx="7888367" cy="745808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28" name="Text 26"/>
          <p:cNvSpPr/>
          <p:nvPr/>
        </p:nvSpPr>
        <p:spPr>
          <a:xfrm>
            <a:off x="3537109" y="5409486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</a:t>
            </a:r>
            <a:endParaRPr lang="en-US" sz="1308" dirty="0"/>
          </a:p>
        </p:txBody>
      </p:sp>
      <p:sp>
        <p:nvSpPr>
          <p:cNvPr id="29" name="Text 27"/>
          <p:cNvSpPr/>
          <p:nvPr/>
        </p:nvSpPr>
        <p:spPr>
          <a:xfrm>
            <a:off x="5512951" y="5409486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0.7937</a:t>
            </a:r>
            <a:endParaRPr lang="en-US" sz="1308" dirty="0"/>
          </a:p>
        </p:txBody>
      </p:sp>
      <p:sp>
        <p:nvSpPr>
          <p:cNvPr id="30" name="Text 28"/>
          <p:cNvSpPr/>
          <p:nvPr/>
        </p:nvSpPr>
        <p:spPr>
          <a:xfrm>
            <a:off x="7484983" y="5409486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0.7937</a:t>
            </a:r>
            <a:endParaRPr lang="en-US" sz="1308" dirty="0"/>
          </a:p>
        </p:txBody>
      </p:sp>
      <p:sp>
        <p:nvSpPr>
          <p:cNvPr id="31" name="Text 29"/>
          <p:cNvSpPr/>
          <p:nvPr/>
        </p:nvSpPr>
        <p:spPr>
          <a:xfrm>
            <a:off x="9457015" y="5409486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Distribution channels significant</a:t>
            </a:r>
            <a:endParaRPr lang="en-US" sz="1308" dirty="0"/>
          </a:p>
        </p:txBody>
      </p:sp>
      <p:sp>
        <p:nvSpPr>
          <p:cNvPr id="32" name="Text 30"/>
          <p:cNvSpPr/>
          <p:nvPr/>
        </p:nvSpPr>
        <p:spPr>
          <a:xfrm>
            <a:off x="3537109" y="6155293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6</a:t>
            </a:r>
            <a:endParaRPr lang="en-US" sz="1308" dirty="0"/>
          </a:p>
        </p:txBody>
      </p:sp>
      <p:sp>
        <p:nvSpPr>
          <p:cNvPr id="33" name="Text 31"/>
          <p:cNvSpPr/>
          <p:nvPr/>
        </p:nvSpPr>
        <p:spPr>
          <a:xfrm>
            <a:off x="5512951" y="6155293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0.9963</a:t>
            </a:r>
            <a:endParaRPr lang="en-US" sz="1308" dirty="0"/>
          </a:p>
        </p:txBody>
      </p:sp>
      <p:sp>
        <p:nvSpPr>
          <p:cNvPr id="34" name="Text 32"/>
          <p:cNvSpPr/>
          <p:nvPr/>
        </p:nvSpPr>
        <p:spPr>
          <a:xfrm>
            <a:off x="7484983" y="6155293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0.9928</a:t>
            </a:r>
            <a:endParaRPr lang="en-US" sz="1308" dirty="0"/>
          </a:p>
        </p:txBody>
      </p:sp>
      <p:sp>
        <p:nvSpPr>
          <p:cNvPr id="35" name="Text 33"/>
          <p:cNvSpPr/>
          <p:nvPr/>
        </p:nvSpPr>
        <p:spPr>
          <a:xfrm>
            <a:off x="9457015" y="6155293"/>
            <a:ext cx="1636276" cy="531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RoomNights stand out</a:t>
            </a:r>
            <a:endParaRPr lang="en-US" sz="1308" dirty="0"/>
          </a:p>
        </p:txBody>
      </p:sp>
      <p:sp>
        <p:nvSpPr>
          <p:cNvPr id="36" name="Shape 34"/>
          <p:cNvSpPr/>
          <p:nvPr/>
        </p:nvSpPr>
        <p:spPr>
          <a:xfrm>
            <a:off x="3371017" y="6793944"/>
            <a:ext cx="7888367" cy="1011555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37" name="Text 35"/>
          <p:cNvSpPr/>
          <p:nvPr/>
        </p:nvSpPr>
        <p:spPr>
          <a:xfrm>
            <a:off x="3537109" y="6901101"/>
            <a:ext cx="163627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7</a:t>
            </a:r>
            <a:endParaRPr lang="en-US" sz="1308" dirty="0"/>
          </a:p>
        </p:txBody>
      </p:sp>
      <p:sp>
        <p:nvSpPr>
          <p:cNvPr id="38" name="Text 36"/>
          <p:cNvSpPr/>
          <p:nvPr/>
        </p:nvSpPr>
        <p:spPr>
          <a:xfrm>
            <a:off x="5512951" y="690110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0.9931</a:t>
            </a:r>
            <a:endParaRPr lang="en-US" sz="1308" dirty="0"/>
          </a:p>
        </p:txBody>
      </p:sp>
      <p:sp>
        <p:nvSpPr>
          <p:cNvPr id="39" name="Text 37"/>
          <p:cNvSpPr/>
          <p:nvPr/>
        </p:nvSpPr>
        <p:spPr>
          <a:xfrm>
            <a:off x="7484983" y="6901101"/>
            <a:ext cx="1632466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0.9931</a:t>
            </a:r>
            <a:endParaRPr lang="en-US" sz="1308" dirty="0"/>
          </a:p>
        </p:txBody>
      </p:sp>
      <p:sp>
        <p:nvSpPr>
          <p:cNvPr id="40" name="Text 38"/>
          <p:cNvSpPr/>
          <p:nvPr/>
        </p:nvSpPr>
        <p:spPr>
          <a:xfrm>
            <a:off x="9457015" y="6901101"/>
            <a:ext cx="1636276" cy="797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92"/>
              </a:lnSpc>
              <a:buNone/>
            </a:pPr>
            <a:r>
              <a:rPr lang="en-US" sz="13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Both room and person nights significant</a:t>
            </a:r>
            <a:endParaRPr lang="en-US" sz="1308" dirty="0"/>
          </a:p>
        </p:txBody>
      </p:sp>
      <p:pic>
        <p:nvPicPr>
          <p:cNvPr id="4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41822"/>
            <a:ext cx="5356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Random Forest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283" y="2521387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902637" y="2521387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Variables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521387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179725" y="2521387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Confusion Matrix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3017639"/>
            <a:ext cx="10554414" cy="992505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2260283" y="3158490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5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902637" y="3158490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SRHighFloor, ..., DistributionChannel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3158490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55.99%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179725" y="3158490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1923 TP, 5285 FP, 1059 FN, 6149 TN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260283" y="4150995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6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02637" y="4150995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SRHighFloor, ..., RoomNights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1181" y="4150995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99.63%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179725" y="4150995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7208 TP, 0 FP, 53 FN, 7155 TN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37993" y="5002649"/>
            <a:ext cx="10554414" cy="992505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9" name="Text 17"/>
          <p:cNvSpPr/>
          <p:nvPr/>
        </p:nvSpPr>
        <p:spPr>
          <a:xfrm>
            <a:off x="2260283" y="5143500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1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4902637" y="5143500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Continent, Age, ..., CheckedInCategory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1181" y="5143500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99.75%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0179725" y="5143500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7203 TP, 5 FP, 31 FN, 7177 TN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2260283" y="6136005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4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902637" y="6136005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SRHighFloor, ..., SRQuietRoom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7541181" y="6136005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53.32%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10179725" y="6136005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3458 TP, 3750 FP, 2979 FN, 4229 TN</a:t>
            </a:r>
            <a:endParaRPr lang="en-US" sz="1750" dirty="0"/>
          </a:p>
        </p:txBody>
      </p:sp>
      <p:pic>
        <p:nvPicPr>
          <p:cNvPr id="2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19582"/>
            <a:ext cx="4792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Naive Bayes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759" y="2699147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781913" y="2699147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Accuracy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299258" y="2699147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Analysis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37993" y="3195399"/>
            <a:ext cx="10553343" cy="637103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9" name="Text 7"/>
          <p:cNvSpPr/>
          <p:nvPr/>
        </p:nvSpPr>
        <p:spPr>
          <a:xfrm>
            <a:off x="2260759" y="333625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81913" y="3336250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53.69%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9258" y="3336250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Slightly better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260759" y="397335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6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781913" y="3973354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90.11%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299258" y="3973354"/>
            <a:ext cx="3069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Significantly improved accuracy, more reliable.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37993" y="4825008"/>
            <a:ext cx="10553343" cy="992505"/>
          </a:xfrm>
          <a:prstGeom prst="rect">
            <a:avLst/>
          </a:prstGeom>
          <a:solidFill>
            <a:srgbClr val="312140"/>
          </a:solidFill>
          <a:ln/>
        </p:spPr>
      </p:sp>
      <p:sp>
        <p:nvSpPr>
          <p:cNvPr id="16" name="Text 14"/>
          <p:cNvSpPr/>
          <p:nvPr/>
        </p:nvSpPr>
        <p:spPr>
          <a:xfrm>
            <a:off x="2260759" y="4965859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1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781913" y="4965859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99.58%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299258" y="4965859"/>
            <a:ext cx="3069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Highest accuracy, potential overfitting.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260759" y="595836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 4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781913" y="5958364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53.31%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299258" y="5958364"/>
            <a:ext cx="3069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Little predictive value beyond chance.</a:t>
            </a:r>
            <a:endParaRPr lang="en-US" sz="1750" dirty="0"/>
          </a:p>
        </p:txBody>
      </p:sp>
      <p:pic>
        <p:nvPicPr>
          <p:cNvPr id="2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10431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Enhancing the Models: Recommendations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04085" y="316944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4: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Baseline room features for improvement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1277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0" name="Text 8"/>
          <p:cNvSpPr/>
          <p:nvPr/>
        </p:nvSpPr>
        <p:spPr>
          <a:xfrm>
            <a:off x="5796320" y="316944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204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5: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684508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Incorporate more granular segments for greater accuracy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1277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4" name="Text 12"/>
          <p:cNvSpPr/>
          <p:nvPr/>
        </p:nvSpPr>
        <p:spPr>
          <a:xfrm>
            <a:off x="9388554" y="316944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204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6: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684508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Combine multiple approaches and monitor against overfitting risks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8" name="Text 16"/>
          <p:cNvSpPr/>
          <p:nvPr/>
        </p:nvSpPr>
        <p:spPr>
          <a:xfrm>
            <a:off x="2204085" y="518814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760107" y="5222796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Ensemble Approaches: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Combine the models to leverage their strengths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22" name="Text 20"/>
          <p:cNvSpPr/>
          <p:nvPr/>
        </p:nvSpPr>
        <p:spPr>
          <a:xfrm>
            <a:off x="7592378" y="518814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</a:t>
            </a:r>
            <a:endParaRPr lang="en-US" sz="2624" dirty="0"/>
          </a:p>
        </p:txBody>
      </p:sp>
      <p:sp>
        <p:nvSpPr>
          <p:cNvPr id="23" name="Text 21"/>
          <p:cNvSpPr/>
          <p:nvPr/>
        </p:nvSpPr>
        <p:spPr>
          <a:xfrm>
            <a:off x="8148399" y="5222796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Rigorous Cross-Validation:</a:t>
            </a:r>
            <a:endParaRPr lang="en-US" sz="2187" dirty="0"/>
          </a:p>
        </p:txBody>
      </p:sp>
      <p:sp>
        <p:nvSpPr>
          <p:cNvPr id="24" name="Text 22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robustness with rigorous cross-validation procedures</a:t>
            </a:r>
            <a:endParaRPr lang="en-US" sz="1750" dirty="0"/>
          </a:p>
        </p:txBody>
      </p:sp>
      <p:pic>
        <p:nvPicPr>
          <p:cNvPr id="2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886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21744" y="554950"/>
            <a:ext cx="9586793" cy="1261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6"/>
              </a:lnSpc>
              <a:buNone/>
            </a:pPr>
            <a:r>
              <a:rPr lang="en-US" sz="397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Implementation Roadmap for Hotel Lisbon</a:t>
            </a:r>
            <a:endParaRPr lang="en-US" sz="3973" dirty="0"/>
          </a:p>
        </p:txBody>
      </p:sp>
      <p:sp>
        <p:nvSpPr>
          <p:cNvPr id="5" name="Text 3"/>
          <p:cNvSpPr/>
          <p:nvPr/>
        </p:nvSpPr>
        <p:spPr>
          <a:xfrm>
            <a:off x="2521744" y="2118955"/>
            <a:ext cx="9586793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Quick Wins
(0 - 3 months)</a:t>
            </a:r>
            <a:endParaRPr lang="en-US" sz="1589" dirty="0"/>
          </a:p>
        </p:txBody>
      </p:sp>
      <p:sp>
        <p:nvSpPr>
          <p:cNvPr id="6" name="Text 4"/>
          <p:cNvSpPr/>
          <p:nvPr/>
        </p:nvSpPr>
        <p:spPr>
          <a:xfrm>
            <a:off x="2844641" y="2991803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systems to flag high-risk bookings</a:t>
            </a:r>
            <a:endParaRPr lang="en-US" sz="1589" dirty="0"/>
          </a:p>
        </p:txBody>
      </p:sp>
      <p:sp>
        <p:nvSpPr>
          <p:cNvPr id="7" name="Text 5"/>
          <p:cNvSpPr/>
          <p:nvPr/>
        </p:nvSpPr>
        <p:spPr>
          <a:xfrm>
            <a:off x="2844641" y="3395424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Travel agent account rep program</a:t>
            </a:r>
            <a:endParaRPr lang="en-US" sz="1589" dirty="0"/>
          </a:p>
        </p:txBody>
      </p:sp>
      <p:sp>
        <p:nvSpPr>
          <p:cNvPr id="8" name="Text 6"/>
          <p:cNvSpPr/>
          <p:nvPr/>
        </p:nvSpPr>
        <p:spPr>
          <a:xfrm>
            <a:off x="2521744" y="3945374"/>
            <a:ext cx="958679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endParaRPr lang="en-US" sz="1589" dirty="0"/>
          </a:p>
        </p:txBody>
      </p:sp>
      <p:sp>
        <p:nvSpPr>
          <p:cNvPr id="9" name="Text 7"/>
          <p:cNvSpPr/>
          <p:nvPr/>
        </p:nvSpPr>
        <p:spPr>
          <a:xfrm>
            <a:off x="2521744" y="4495324"/>
            <a:ext cx="958679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Long Term Initiatives (6-12 months)</a:t>
            </a:r>
            <a:endParaRPr lang="en-US" sz="1589" dirty="0"/>
          </a:p>
        </p:txBody>
      </p:sp>
      <p:sp>
        <p:nvSpPr>
          <p:cNvPr id="10" name="Text 8"/>
          <p:cNvSpPr/>
          <p:nvPr/>
        </p:nvSpPr>
        <p:spPr>
          <a:xfrm>
            <a:off x="2844641" y="5045273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Renegotiate corporate discount rates</a:t>
            </a:r>
            <a:endParaRPr lang="en-US" sz="1589" dirty="0"/>
          </a:p>
        </p:txBody>
      </p:sp>
      <p:sp>
        <p:nvSpPr>
          <p:cNvPr id="11" name="Text 9"/>
          <p:cNvSpPr/>
          <p:nvPr/>
        </p:nvSpPr>
        <p:spPr>
          <a:xfrm>
            <a:off x="2844641" y="5448895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Upgrade room allocation to loyalty members</a:t>
            </a:r>
            <a:endParaRPr lang="en-US" sz="1589" dirty="0"/>
          </a:p>
        </p:txBody>
      </p:sp>
      <p:sp>
        <p:nvSpPr>
          <p:cNvPr id="12" name="Text 10"/>
          <p:cNvSpPr/>
          <p:nvPr/>
        </p:nvSpPr>
        <p:spPr>
          <a:xfrm>
            <a:off x="2844641" y="5852517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Personalized direct booking promotions</a:t>
            </a:r>
            <a:endParaRPr lang="en-US" sz="1589" dirty="0"/>
          </a:p>
        </p:txBody>
      </p:sp>
      <p:sp>
        <p:nvSpPr>
          <p:cNvPr id="13" name="Text 11"/>
          <p:cNvSpPr/>
          <p:nvPr/>
        </p:nvSpPr>
        <p:spPr>
          <a:xfrm>
            <a:off x="2844641" y="6256139"/>
            <a:ext cx="9263896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43"/>
              </a:lnSpc>
              <a:buSzPct val="100000"/>
              <a:buChar char="•"/>
            </a:pPr>
            <a:r>
              <a:rPr lang="en-US" sz="158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Launch targeted retention incentives like social media ads </a:t>
            </a:r>
            <a:endParaRPr lang="en-US" sz="1589" dirty="0"/>
          </a:p>
        </p:txBody>
      </p:sp>
      <p:sp>
        <p:nvSpPr>
          <p:cNvPr id="14" name="Text 12"/>
          <p:cNvSpPr/>
          <p:nvPr/>
        </p:nvSpPr>
        <p:spPr>
          <a:xfrm>
            <a:off x="2521744" y="6806089"/>
            <a:ext cx="958679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endParaRPr lang="en-US" sz="1589" dirty="0"/>
          </a:p>
        </p:txBody>
      </p:sp>
      <p:sp>
        <p:nvSpPr>
          <p:cNvPr id="15" name="Text 13"/>
          <p:cNvSpPr/>
          <p:nvPr/>
        </p:nvSpPr>
        <p:spPr>
          <a:xfrm>
            <a:off x="2521744" y="7356038"/>
            <a:ext cx="958679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endParaRPr lang="en-US" sz="1589" dirty="0"/>
          </a:p>
        </p:txBody>
      </p:sp>
      <p:pic>
        <p:nvPicPr>
          <p:cNvPr id="1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3464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7335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conclusion, this rigorous analytical evaluation provides Hotel Lisbon the capability to reliably identify cancellation-prone reservations. Proactive and targeted interventions can positively impact guest retention and revenue optimization. Furthermore, the analytical approach can drive innovation in enhancing the overall customer experience.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770626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977062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92367" y="427673"/>
            <a:ext cx="673608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Initial Analysis: Key Findings</a:t>
            </a:r>
            <a:endParaRPr lang="en-US" sz="3062" dirty="0"/>
          </a:p>
        </p:txBody>
      </p:sp>
      <p:sp>
        <p:nvSpPr>
          <p:cNvPr id="6" name="Shape 3"/>
          <p:cNvSpPr/>
          <p:nvPr/>
        </p:nvSpPr>
        <p:spPr>
          <a:xfrm>
            <a:off x="1792367" y="1146929"/>
            <a:ext cx="3616285" cy="3569613"/>
          </a:xfrm>
          <a:prstGeom prst="roundRect">
            <a:avLst>
              <a:gd name="adj" fmla="val 1307"/>
            </a:avLst>
          </a:prstGeom>
          <a:solidFill>
            <a:srgbClr val="312140"/>
          </a:solidFill>
          <a:ln/>
        </p:spPr>
      </p:sp>
      <p:sp>
        <p:nvSpPr>
          <p:cNvPr id="7" name="Text 4"/>
          <p:cNvSpPr/>
          <p:nvPr/>
        </p:nvSpPr>
        <p:spPr>
          <a:xfrm>
            <a:off x="1947863" y="1302425"/>
            <a:ext cx="3305294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Demographic and Customer Information:</a:t>
            </a:r>
            <a:endParaRPr lang="en-US" sz="1531" dirty="0"/>
          </a:p>
        </p:txBody>
      </p:sp>
      <p:sp>
        <p:nvSpPr>
          <p:cNvPr id="8" name="Text 5"/>
          <p:cNvSpPr/>
          <p:nvPr/>
        </p:nvSpPr>
        <p:spPr>
          <a:xfrm>
            <a:off x="1947863" y="1881664"/>
            <a:ext cx="330529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ID: Customer ID.</a:t>
            </a: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1947863" y="2223611"/>
            <a:ext cx="330529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Nationality: Country of origin in ISO format.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1947863" y="2565559"/>
            <a:ext cx="330529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Age: Customer's age at the last day of the extraction period.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5564148" y="1146929"/>
            <a:ext cx="3616285" cy="3569613"/>
          </a:xfrm>
          <a:prstGeom prst="roundRect">
            <a:avLst>
              <a:gd name="adj" fmla="val 1307"/>
            </a:avLst>
          </a:prstGeom>
          <a:solidFill>
            <a:srgbClr val="312140"/>
          </a:solidFill>
          <a:ln/>
        </p:spPr>
      </p:sp>
      <p:sp>
        <p:nvSpPr>
          <p:cNvPr id="12" name="Text 9"/>
          <p:cNvSpPr/>
          <p:nvPr/>
        </p:nvSpPr>
        <p:spPr>
          <a:xfrm>
            <a:off x="5719643" y="1302425"/>
            <a:ext cx="32689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Behavior and Preferences:</a:t>
            </a:r>
            <a:endParaRPr lang="en-US" sz="1531" dirty="0"/>
          </a:p>
        </p:txBody>
      </p:sp>
      <p:sp>
        <p:nvSpPr>
          <p:cNvPr id="13" name="Text 10"/>
          <p:cNvSpPr/>
          <p:nvPr/>
        </p:nvSpPr>
        <p:spPr>
          <a:xfrm>
            <a:off x="5719643" y="1638657"/>
            <a:ext cx="330529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DistributionChannel: Booking distribution channel.</a:t>
            </a: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5719643" y="2229326"/>
            <a:ext cx="3305294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MarketSegment: Current market segment of the customer.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5719643" y="2819995"/>
            <a:ext cx="3305294" cy="1741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SRHighFloor, SRLowFloor, SRAccessibleRoom, SRMediumFloor, SRBathtub, SRShower, SRCrib, SRKingSizeBed, SRTwinBed, SRNearElevator, SRAwayFromElevator, SRNoAlcoholInMiniBar, SRQuietRoom: Boolean indicators of various customer room preferences.
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1792367" y="4872038"/>
            <a:ext cx="7388066" cy="4470916"/>
          </a:xfrm>
          <a:prstGeom prst="roundRect">
            <a:avLst>
              <a:gd name="adj" fmla="val 1044"/>
            </a:avLst>
          </a:prstGeom>
          <a:solidFill>
            <a:srgbClr val="312140"/>
          </a:solidFill>
          <a:ln/>
        </p:spPr>
      </p:sp>
      <p:sp>
        <p:nvSpPr>
          <p:cNvPr id="17" name="Text 14"/>
          <p:cNvSpPr/>
          <p:nvPr/>
        </p:nvSpPr>
        <p:spPr>
          <a:xfrm>
            <a:off x="1947863" y="5027533"/>
            <a:ext cx="31699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and Revenue Information:</a:t>
            </a:r>
            <a:endParaRPr lang="en-US" sz="1531" dirty="0"/>
          </a:p>
        </p:txBody>
      </p:sp>
      <p:sp>
        <p:nvSpPr>
          <p:cNvPr id="18" name="Text 15"/>
          <p:cNvSpPr/>
          <p:nvPr/>
        </p:nvSpPr>
        <p:spPr>
          <a:xfrm>
            <a:off x="1947863" y="5363766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AverageLeadTime: Average days between booking and arrival.</a:t>
            </a:r>
            <a:endParaRPr lang="en-US" sz="1225" dirty="0"/>
          </a:p>
        </p:txBody>
      </p:sp>
      <p:sp>
        <p:nvSpPr>
          <p:cNvPr id="19" name="Text 16"/>
          <p:cNvSpPr/>
          <p:nvPr/>
        </p:nvSpPr>
        <p:spPr>
          <a:xfrm>
            <a:off x="1947863" y="5705713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LodgingRevenue: Total spent on lodging expenses (room, crib, etc.).</a:t>
            </a:r>
            <a:endParaRPr lang="en-US" sz="1225" dirty="0"/>
          </a:p>
        </p:txBody>
      </p:sp>
      <p:sp>
        <p:nvSpPr>
          <p:cNvPr id="20" name="Text 17"/>
          <p:cNvSpPr/>
          <p:nvPr/>
        </p:nvSpPr>
        <p:spPr>
          <a:xfrm>
            <a:off x="1947863" y="6047661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OtherRevenue: Total spent on other expenses (food, beverage, spa, etc.).</a:t>
            </a:r>
            <a:endParaRPr lang="en-US" sz="1225" dirty="0"/>
          </a:p>
        </p:txBody>
      </p:sp>
      <p:sp>
        <p:nvSpPr>
          <p:cNvPr id="21" name="Text 18"/>
          <p:cNvSpPr/>
          <p:nvPr/>
        </p:nvSpPr>
        <p:spPr>
          <a:xfrm>
            <a:off x="1947863" y="6389608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BookingsCanceled: Number of canceled bookings.</a:t>
            </a:r>
            <a:endParaRPr lang="en-US" sz="1225" dirty="0"/>
          </a:p>
        </p:txBody>
      </p:sp>
      <p:sp>
        <p:nvSpPr>
          <p:cNvPr id="22" name="Text 19"/>
          <p:cNvSpPr/>
          <p:nvPr/>
        </p:nvSpPr>
        <p:spPr>
          <a:xfrm>
            <a:off x="1947863" y="6731556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BookingsNoShowed: Number of no-show bookings.</a:t>
            </a:r>
            <a:endParaRPr lang="en-US" sz="1225" dirty="0"/>
          </a:p>
        </p:txBody>
      </p:sp>
      <p:sp>
        <p:nvSpPr>
          <p:cNvPr id="23" name="Text 20"/>
          <p:cNvSpPr/>
          <p:nvPr/>
        </p:nvSpPr>
        <p:spPr>
          <a:xfrm>
            <a:off x="1947863" y="7073503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BookingsCheckedIn: Number of bookings that resulted in a stay.</a:t>
            </a:r>
            <a:endParaRPr lang="en-US" sz="1225" dirty="0"/>
          </a:p>
        </p:txBody>
      </p:sp>
      <p:sp>
        <p:nvSpPr>
          <p:cNvPr id="24" name="Text 21"/>
          <p:cNvSpPr/>
          <p:nvPr/>
        </p:nvSpPr>
        <p:spPr>
          <a:xfrm>
            <a:off x="1947863" y="7415451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PersonsNights: Total persons/nights stayed at the hotel.</a:t>
            </a:r>
            <a:endParaRPr lang="en-US" sz="1225" dirty="0"/>
          </a:p>
        </p:txBody>
      </p:sp>
      <p:sp>
        <p:nvSpPr>
          <p:cNvPr id="25" name="Text 22"/>
          <p:cNvSpPr/>
          <p:nvPr/>
        </p:nvSpPr>
        <p:spPr>
          <a:xfrm>
            <a:off x="1947863" y="7757398"/>
            <a:ext cx="707707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RoomNights: Total room/nights stayed at the hotel.</a:t>
            </a:r>
            <a:endParaRPr lang="en-US" sz="1225" dirty="0"/>
          </a:p>
        </p:txBody>
      </p:sp>
      <p:sp>
        <p:nvSpPr>
          <p:cNvPr id="26" name="Text 23"/>
          <p:cNvSpPr/>
          <p:nvPr/>
        </p:nvSpPr>
        <p:spPr>
          <a:xfrm>
            <a:off x="1947863" y="8099346"/>
            <a:ext cx="7077075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DaysSinceLastStay: Days elapsed between the last day of extraction and the customer's last arrival date.</a:t>
            </a:r>
            <a:endParaRPr lang="en-US" sz="1225" dirty="0"/>
          </a:p>
        </p:txBody>
      </p:sp>
      <p:sp>
        <p:nvSpPr>
          <p:cNvPr id="27" name="Text 24"/>
          <p:cNvSpPr/>
          <p:nvPr/>
        </p:nvSpPr>
        <p:spPr>
          <a:xfrm>
            <a:off x="1947863" y="8690015"/>
            <a:ext cx="7077075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DaysSinceFirstStay: Days elapsed between the last day of extraction and the customer's first arrival date.</a:t>
            </a:r>
            <a:endParaRPr lang="en-US" sz="1225" dirty="0"/>
          </a:p>
        </p:txBody>
      </p:sp>
      <p:pic>
        <p:nvPicPr>
          <p:cNvPr id="2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2473"/>
            <a:ext cx="958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Initial Analysis: Key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422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Distribution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226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large portion of bookings were from the 35–60 age group, indicating a specific target audience.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56" y="2942273"/>
            <a:ext cx="4721781" cy="3372683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2473"/>
            <a:ext cx="958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Initial Analysis: Key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422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Revenue Leakage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226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18% of bookings resulted in cancellations or no-shows, causing significant revenue leakage.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56" y="2942273"/>
            <a:ext cx="4721781" cy="3372683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2473"/>
            <a:ext cx="958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Initial Analysis: Key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422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Channels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2269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Most bookings were made through travel agents and direct channels, indicating the effectiveness of these channels.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20102"/>
            <a:ext cx="5166122" cy="3817025"/>
          </a:xfrm>
          <a:prstGeom prst="roundRect">
            <a:avLst>
              <a:gd name="adj" fmla="val 1746"/>
            </a:avLst>
          </a:prstGeom>
          <a:solidFill>
            <a:srgbClr val="312140"/>
          </a:solidFill>
          <a:ln/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56" y="2942273"/>
            <a:ext cx="4721781" cy="3372683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12766" y="9144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9414"/>
            <a:ext cx="620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Creating New Variables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812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Numerical Variables turned into Factors : BookingsCheckedIn, BookingsNoShow, BookingCanceled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72344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CheckedInCategory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: Booked but Not Checked In, Stayed Once, Stayed Twice, Stayed Thrice, Good Loyal Customers, Great Loyal Customers,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6841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NoShowCategory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: Customers Showed up and Stayed, No Show Customers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28947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CanceledCategory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: Checked In and Stayed, Canceled Bookings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89478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also changed the Nationality variable in</a:t>
            </a: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Continents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so that we can group them 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24292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427673"/>
            <a:ext cx="5315903" cy="379702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4399598"/>
            <a:ext cx="5315903" cy="3797022"/>
          </a:xfrm>
          <a:prstGeom prst="rect">
            <a:avLst/>
          </a:prstGeom>
        </p:spPr>
      </p:pic>
      <p:pic>
        <p:nvPicPr>
          <p:cNvPr id="6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29640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Customer Outcome (New Variable)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957268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endParaRPr lang="en-US" sz="1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1414"/>
            <a:ext cx="5006221" cy="357580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3806" y="2691408"/>
            <a:ext cx="500622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 = No Show or Canceled 18020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3335655"/>
            <a:ext cx="5006221" cy="17773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 = Lodged in Customers 56980
We used under-sampling to balance the data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5312926"/>
            <a:ext cx="500622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Balanced data observations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7593806" y="5797153"/>
            <a:ext cx="500622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0 = 18020 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7593806" y="6281380"/>
            <a:ext cx="500622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 = 18020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2037993" y="7015520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pic>
        <p:nvPicPr>
          <p:cNvPr id="1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73536" y="549593"/>
            <a:ext cx="5029200" cy="623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13"/>
              </a:lnSpc>
              <a:buNone/>
            </a:pPr>
            <a:r>
              <a:rPr lang="en-US" sz="39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Analysis</a:t>
            </a:r>
            <a:endParaRPr lang="en-US" sz="393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36" y="1572697"/>
            <a:ext cx="4591883" cy="283797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3536" y="4660225"/>
            <a:ext cx="401574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Customer Age vs Lodging Revenue</a:t>
            </a:r>
            <a:endParaRPr lang="en-US" sz="1965" dirty="0"/>
          </a:p>
        </p:txBody>
      </p:sp>
      <p:sp>
        <p:nvSpPr>
          <p:cNvPr id="7" name="Text 4"/>
          <p:cNvSpPr/>
          <p:nvPr/>
        </p:nvSpPr>
        <p:spPr>
          <a:xfrm>
            <a:off x="2573536" y="5091946"/>
            <a:ext cx="4591883" cy="9583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5"/>
              </a:lnSpc>
              <a:buNone/>
            </a:pPr>
            <a:r>
              <a:rPr lang="en-US" sz="157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correlation between Age and LodgingRevenue is very low (0.02), indicating little to no linear relationship.</a:t>
            </a:r>
            <a:endParaRPr lang="en-US" sz="1572" dirty="0"/>
          </a:p>
        </p:txBody>
      </p:sp>
      <p:sp>
        <p:nvSpPr>
          <p:cNvPr id="8" name="Text 5"/>
          <p:cNvSpPr/>
          <p:nvPr/>
        </p:nvSpPr>
        <p:spPr>
          <a:xfrm>
            <a:off x="2573536" y="6170057"/>
            <a:ext cx="272034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and OtherRevenue:</a:t>
            </a:r>
            <a:endParaRPr lang="en-US" sz="1965" dirty="0"/>
          </a:p>
        </p:txBody>
      </p:sp>
      <p:sp>
        <p:nvSpPr>
          <p:cNvPr id="9" name="Text 6"/>
          <p:cNvSpPr/>
          <p:nvPr/>
        </p:nvSpPr>
        <p:spPr>
          <a:xfrm>
            <a:off x="2573536" y="6601778"/>
            <a:ext cx="4591883" cy="638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5"/>
              </a:lnSpc>
              <a:buNone/>
            </a:pPr>
            <a:r>
              <a:rPr lang="en-US" sz="157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correlation between Age and OtherRevenue is also low (0.08).</a:t>
            </a:r>
            <a:endParaRPr lang="en-US" sz="1572" dirty="0"/>
          </a:p>
        </p:txBody>
      </p:sp>
      <p:sp>
        <p:nvSpPr>
          <p:cNvPr id="10" name="Text 7"/>
          <p:cNvSpPr/>
          <p:nvPr/>
        </p:nvSpPr>
        <p:spPr>
          <a:xfrm>
            <a:off x="2573536" y="7360444"/>
            <a:ext cx="4591883" cy="3194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endParaRPr lang="en-US" sz="1572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62" y="1572697"/>
            <a:ext cx="4591883" cy="2837974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464862" y="4660225"/>
            <a:ext cx="3627120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96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Room Nights vs Person Nights</a:t>
            </a:r>
            <a:endParaRPr lang="en-US" sz="1965" dirty="0"/>
          </a:p>
        </p:txBody>
      </p:sp>
      <p:sp>
        <p:nvSpPr>
          <p:cNvPr id="13" name="Text 9"/>
          <p:cNvSpPr/>
          <p:nvPr/>
        </p:nvSpPr>
        <p:spPr>
          <a:xfrm>
            <a:off x="7464862" y="5091946"/>
            <a:ext cx="4591883" cy="9583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5"/>
              </a:lnSpc>
              <a:buNone/>
            </a:pPr>
            <a:r>
              <a:rPr lang="en-US" sz="157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There was a high correlation of 0.81 between room nights and person nights, aligning with the business context.</a:t>
            </a:r>
            <a:endParaRPr lang="en-US" sz="1572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956</Words>
  <Application>Microsoft Office PowerPoint</Application>
  <PresentationFormat>Custom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Latitude</cp:lastModifiedBy>
  <cp:revision>2</cp:revision>
  <dcterms:created xsi:type="dcterms:W3CDTF">2023-12-14T04:12:32Z</dcterms:created>
  <dcterms:modified xsi:type="dcterms:W3CDTF">2023-12-16T06:08:56Z</dcterms:modified>
</cp:coreProperties>
</file>