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1" r:id="rId6"/>
    <p:sldId id="533" r:id="rId7"/>
    <p:sldId id="534" r:id="rId8"/>
    <p:sldId id="547" r:id="rId9"/>
    <p:sldId id="548" r:id="rId10"/>
    <p:sldId id="549" r:id="rId11"/>
    <p:sldId id="536" r:id="rId12"/>
    <p:sldId id="552" r:id="rId13"/>
    <p:sldId id="553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23F1"/>
    <a:srgbClr val="2F21F3"/>
    <a:srgbClr val="8822EE"/>
    <a:srgbClr val="F01688"/>
    <a:srgbClr val="FEB52B"/>
    <a:srgbClr val="F01689"/>
    <a:srgbClr val="6F22E3"/>
    <a:srgbClr val="E218A3"/>
    <a:srgbClr val="BA20DB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B12A1-EA45-1365-F270-66585552360D}" v="479" dt="2025-04-25T20:30:21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45311" autoAdjust="0"/>
  </p:normalViewPr>
  <p:slideViewPr>
    <p:cSldViewPr snapToGrid="0">
      <p:cViewPr varScale="1">
        <p:scale>
          <a:sx n="43" d="100"/>
          <a:sy n="43" d="100"/>
        </p:scale>
        <p:origin x="2198" y="43"/>
      </p:cViewPr>
      <p:guideLst/>
    </p:cSldViewPr>
  </p:slideViewPr>
  <p:notesTextViewPr>
    <p:cViewPr>
      <p:scale>
        <a:sx n="3" d="2"/>
        <a:sy n="3" d="2"/>
      </p:scale>
      <p:origin x="0" y="-77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For many people, the stock market remains a mystery.</a:t>
            </a:r>
          </a:p>
          <a:p>
            <a:pPr>
              <a:buNone/>
            </a:pPr>
            <a:r>
              <a:rPr lang="en-US" b="0" dirty="0"/>
              <a:t>Questions like how it works, when to invest, and why prices move the way they do often discourage participation.</a:t>
            </a:r>
          </a:p>
          <a:p>
            <a:pPr>
              <a:buNone/>
            </a:pPr>
            <a:r>
              <a:rPr lang="en-US" b="0" dirty="0"/>
              <a:t>As a result, most people avoid the market altogether out of fear of losing money, while a small group that understands the system makes significant profits.</a:t>
            </a:r>
          </a:p>
          <a:p>
            <a:pPr>
              <a:buNone/>
            </a:pPr>
            <a:r>
              <a:rPr lang="en-US" b="0" dirty="0"/>
              <a:t>Statistics show only a small percentage of the population invests directly in stocks. According to Pew Research Center, only 21% of American families own stocks directly.</a:t>
            </a:r>
          </a:p>
          <a:p>
            <a:pPr>
              <a:buNone/>
            </a:pPr>
            <a:r>
              <a:rPr lang="en-US" b="0" dirty="0"/>
              <a:t>This highlights the large gap, with most people missing opportunities to grow their wealth.</a:t>
            </a:r>
          </a:p>
          <a:p>
            <a:pPr>
              <a:buNone/>
            </a:pPr>
            <a:r>
              <a:rPr lang="en-US" b="0" dirty="0"/>
              <a:t>Our project aims to bridge this gap: by making stock forecasting more accessible and understandable for everyone.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7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To address this problem, our solution is AI.</a:t>
            </a:r>
          </a:p>
          <a:p>
            <a:pPr>
              <a:buNone/>
            </a:pPr>
            <a:r>
              <a:rPr lang="en-US" b="0" dirty="0"/>
              <a:t>AI, specifically deep learning, excels at analyzing massive amounts of historical data and recognizing patterns invisible to the human eye.</a:t>
            </a:r>
          </a:p>
          <a:p>
            <a:pPr>
              <a:buNone/>
            </a:pPr>
            <a:r>
              <a:rPr lang="en-US" b="0" dirty="0"/>
              <a:t>Since stock prices follow time-based trends and behaviors, AI models — particularly those designed for sequential data — are ideal for this task.</a:t>
            </a:r>
          </a:p>
          <a:p>
            <a:r>
              <a:rPr lang="en-US" b="0" dirty="0"/>
              <a:t>This makes AI a powerful tool for forecasting stock prices.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832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Before introducing our two models, it’s important to explain the core technology behind them: LSTM.</a:t>
            </a:r>
          </a:p>
          <a:p>
            <a:pPr>
              <a:buNone/>
            </a:pPr>
            <a:r>
              <a:rPr lang="en-US" b="0" dirty="0"/>
              <a:t>LSTM stands for </a:t>
            </a:r>
            <a:r>
              <a:rPr lang="en-US" b="0" i="1" dirty="0"/>
              <a:t>Long Short-Term Memory, </a:t>
            </a:r>
            <a:r>
              <a:rPr lang="en-US" b="0" dirty="0"/>
              <a:t>a specialized type of </a:t>
            </a:r>
            <a:r>
              <a:rPr lang="en-US" b="0" i="1" dirty="0"/>
              <a:t>Recurrent Neural Network (RNN).</a:t>
            </a:r>
            <a:endParaRPr 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In standard neural networks, the output depends only on the current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However, in sequence-based problems like stock prices, the order of information matters: yesterday’s price affects today’s, and today’s affects tomorrow’s.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RNNs handle sequential data but tend to "forget" older information (a problem called the </a:t>
            </a:r>
            <a:r>
              <a:rPr lang="en-US" b="0" i="1" dirty="0"/>
              <a:t>Vanishing Gradient</a:t>
            </a:r>
            <a:r>
              <a:rPr lang="en-US" b="0" dirty="0"/>
              <a:t>).</a:t>
            </a:r>
          </a:p>
          <a:p>
            <a:pPr>
              <a:buNone/>
            </a:pPr>
            <a:r>
              <a:rPr lang="en-US" b="0" dirty="0"/>
              <a:t>LSTM networks overcome this limitation using special memory structures called </a:t>
            </a:r>
            <a:r>
              <a:rPr lang="en-US" b="0" i="1" dirty="0"/>
              <a:t>gates, </a:t>
            </a:r>
            <a:r>
              <a:rPr lang="en-US" b="0" dirty="0"/>
              <a:t>mechanisms that help decide what to remember, update, or forget.</a:t>
            </a:r>
          </a:p>
          <a:p>
            <a:pPr>
              <a:buNone/>
            </a:pPr>
            <a:r>
              <a:rPr lang="en-US" b="0" dirty="0"/>
              <a:t>This ability to capture long-term dependencies makes LSTM perfect for stock price prediction.</a:t>
            </a:r>
          </a:p>
          <a:p>
            <a:r>
              <a:rPr lang="en-US" b="0" dirty="0"/>
              <a:t>In both of our models, the pretrained and the retrainable, we used LSTM.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14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1. Pretrained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once on a large dataset: the SPY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SPY reflects overall market trends, as it tracks the S&amp;P 500, 500 of the biggest U.S. companies across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model learned general patterns of stock movements and can quickly predict future prices without retraining.</a:t>
            </a:r>
          </a:p>
          <a:p>
            <a:pPr>
              <a:buNone/>
            </a:pPr>
            <a:r>
              <a:rPr lang="en-US" b="1" dirty="0"/>
              <a:t>2. Retrainable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Starts fresh for each stock the user selects.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Downloads the historical data of the selected stock and fine-tunes itself using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Tailors the prediction to the individual stock's behavior.</a:t>
            </a:r>
          </a:p>
          <a:p>
            <a:pPr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Pretrained Model:</a:t>
            </a:r>
            <a:r>
              <a:rPr lang="en-US" dirty="0"/>
              <a:t> Focuses on speed and generalization.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Retrainable Model:</a:t>
            </a:r>
            <a:r>
              <a:rPr lang="en-US" dirty="0"/>
              <a:t> Focuses on customized, stock-specific accuracy.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8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0" dirty="0"/>
              <a:t>While LSTM models are powerful at identifying patterns in historical data, they have 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They only learn from past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They do not account for external factors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Earnings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Market sentiment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Geopolitical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Sudden economic shocks</a:t>
            </a:r>
          </a:p>
          <a:p>
            <a:pPr>
              <a:buNone/>
            </a:pPr>
            <a:r>
              <a:rPr lang="en-US" b="0" dirty="0"/>
              <a:t>Stock prices are influenced by many unpredictable external factors beyond past mathematical trends.</a:t>
            </a:r>
          </a:p>
          <a:p>
            <a:r>
              <a:rPr lang="en-US" b="0" dirty="0"/>
              <a:t>Thus, while our models predict general trends well, they cannot foresee real-world events that cause major price changes.</a:t>
            </a:r>
          </a:p>
          <a:p>
            <a:endParaRPr lang="en-US" b="0" dirty="0"/>
          </a:p>
          <a:p>
            <a:pPr>
              <a:buNone/>
            </a:pPr>
            <a:r>
              <a:rPr lang="en-US" b="0" dirty="0"/>
              <a:t>We tried to improve prediction by integrating news sentiment: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We built a model that assigned a sentiment score to news articles, indicating whether the news was positive or negative for a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/>
              <a:t>However, we discovered that a simple score was insufficient: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context, timing, market expectations, and investor reactions are much more complex than a positive/negative label.</a:t>
            </a:r>
          </a:p>
          <a:p>
            <a:r>
              <a:rPr lang="en-US" b="0" dirty="0"/>
              <a:t>Thus, integrating news sentiment into stock prediction proved extremely difficult and inaccurate.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058E0-0852-DB43-83D6-BD76659FF1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9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1776222"/>
            <a:ext cx="9921240" cy="1481328"/>
          </a:xfrm>
        </p:spPr>
        <p:txBody>
          <a:bodyPr/>
          <a:lstStyle/>
          <a:p>
            <a:r>
              <a:rPr lang="en-US" dirty="0">
                <a:latin typeface="Tw Cen MT"/>
              </a:rPr>
              <a:t>STOCKVISION: AI-DRIVEN STOCK FORECASTING 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Segoe UI Light"/>
              </a:rPr>
              <a:t>EECE 490 – Spring 2025</a:t>
            </a:r>
            <a:endParaRPr lang="en-US" dirty="0"/>
          </a:p>
          <a:p>
            <a:r>
              <a:rPr lang="en-US" dirty="0">
                <a:cs typeface="Segoe UI"/>
              </a:rPr>
              <a:t>Presented by: Samir Yaghi, Bassam </a:t>
            </a:r>
            <a:r>
              <a:rPr lang="en-US" dirty="0" err="1">
                <a:cs typeface="Segoe UI"/>
              </a:rPr>
              <a:t>Tarshishi</a:t>
            </a:r>
            <a:r>
              <a:rPr lang="en-US" dirty="0">
                <a:cs typeface="Segoe UI"/>
              </a:rPr>
              <a:t>, Faysal Yehya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190A-87A4-3132-1DDC-128B0B5DF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limitations of AI is stock forecasting</a:t>
            </a:r>
          </a:p>
        </p:txBody>
      </p:sp>
    </p:spTree>
    <p:extLst>
      <p:ext uri="{BB962C8B-B14F-4D97-AF65-F5344CB8AC3E}">
        <p14:creationId xmlns:p14="http://schemas.microsoft.com/office/powerpoint/2010/main" val="330893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320625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617862"/>
            <a:ext cx="7799999" cy="45770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/>
            <a:r>
              <a:rPr lang="en-US" dirty="0">
                <a:latin typeface="Segoe UI Light"/>
                <a:cs typeface="Segoe UI Light"/>
              </a:rPr>
              <a:t>Why We Started This Project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Our Solution – Why AI?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What is LSTM? </a:t>
            </a:r>
            <a:endParaRPr lang="en-US" dirty="0"/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How LSTM Works</a:t>
            </a:r>
            <a:endParaRPr lang="en-US">
              <a:latin typeface="Segoe UI Light"/>
              <a:cs typeface="Segoe UI"/>
            </a:endParaRP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Our Two Models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/>
            <a:r>
              <a:rPr lang="en-US" dirty="0">
                <a:latin typeface="Segoe UI Light"/>
                <a:cs typeface="Segoe UI Light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084916"/>
            <a:ext cx="7892399" cy="1790094"/>
          </a:xfrm>
        </p:spPr>
        <p:txBody>
          <a:bodyPr/>
          <a:lstStyle/>
          <a:p>
            <a:r>
              <a:rPr lang="en-US" dirty="0"/>
              <a:t>Why We Started This Project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Stock market is confusing and intimidating for many.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Only 21% of American families directly own stocks.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Goal</a:t>
            </a:r>
            <a:r>
              <a:rPr lang="en-US" dirty="0">
                <a:ea typeface="+mn-lt"/>
                <a:cs typeface="+mn-lt"/>
              </a:rPr>
              <a:t>: Make stock forecasting more accessible and understandable.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Solution – Why AI?</a:t>
            </a: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AI analyzes huge amounts of historical data.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Recognizes hidden patterns invisible to humans.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Ideal for forecasting time-based stock trends.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F82A0-C077-59E7-45B1-74FAF5099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5B150B-F1D1-B4F9-5AAA-8C153FEB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LSTM?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6F4953-827D-B7DD-8CA4-16EE5DE9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LSTM = Long Short-Term Memory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Special type of RNN (Recurrent Neural Network)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Solves the Vanishing Gradient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8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26257B-D958-0FCB-6321-70D2470945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26712F-C670-0D18-9347-5BB11AE5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LSTM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58CA3B-A6B6-9EDC-7545-1085091B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47345" indent="-347345"/>
            <a:r>
              <a:rPr lang="en-US" dirty="0">
                <a:ea typeface="+mn-lt"/>
                <a:cs typeface="+mn-lt"/>
              </a:rPr>
              <a:t>Has memory cells and gates.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Gates decide what to remember, update, or forget.</a:t>
            </a:r>
            <a:endParaRPr lang="en-US" dirty="0"/>
          </a:p>
          <a:p>
            <a:pPr marL="347345" indent="-347345"/>
            <a:r>
              <a:rPr lang="en-US" dirty="0">
                <a:ea typeface="+mn-lt"/>
                <a:cs typeface="+mn-lt"/>
              </a:rPr>
              <a:t>Captures long-term trends in sequential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9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FB27-03F1-CD9D-F35A-B03172A34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85E506-3B04-A445-0CF7-08517AF81D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6215EA-687C-3911-B7F9-483AF731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37" y="32004"/>
            <a:ext cx="8878824" cy="1069848"/>
          </a:xfrm>
        </p:spPr>
        <p:txBody>
          <a:bodyPr/>
          <a:lstStyle/>
          <a:p>
            <a:r>
              <a:rPr lang="en-US" dirty="0"/>
              <a:t>Our two models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01C5530-2C95-CB01-153E-888A40C36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0392" y="1021589"/>
            <a:ext cx="5550045" cy="6163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7345" indent="-347345"/>
            <a:r>
              <a:rPr lang="en-US" sz="1700" u="sng" dirty="0"/>
              <a:t>Pretrained Model</a:t>
            </a:r>
          </a:p>
          <a:p>
            <a:pPr marL="347345" indent="-347345"/>
            <a:r>
              <a:rPr lang="en-US" sz="1700" dirty="0"/>
              <a:t>Trained once on SPY index (S&amp;P 500 ETF).</a:t>
            </a:r>
          </a:p>
          <a:p>
            <a:pPr marL="347345" indent="-347345"/>
            <a:r>
              <a:rPr lang="en-US" sz="1700" dirty="0"/>
              <a:t>Captures general market trends across sectors.</a:t>
            </a:r>
          </a:p>
          <a:p>
            <a:pPr marL="347345" indent="-347345"/>
            <a:r>
              <a:rPr lang="en-US" sz="1700" dirty="0"/>
              <a:t>Predicts quickly without needing retraining.</a:t>
            </a:r>
          </a:p>
          <a:p>
            <a:pPr marL="347345" indent="-347345"/>
            <a:r>
              <a:rPr lang="en-US" sz="1700" u="sng" dirty="0"/>
              <a:t>Retrainable Model</a:t>
            </a:r>
          </a:p>
          <a:p>
            <a:pPr marL="347345" indent="-347345"/>
            <a:r>
              <a:rPr lang="en-US" sz="1700" dirty="0"/>
              <a:t>Builds a new model for each selected stock.</a:t>
            </a:r>
          </a:p>
          <a:p>
            <a:pPr marL="347345" indent="-347345"/>
            <a:r>
              <a:rPr lang="en-US" sz="1700" dirty="0"/>
              <a:t>Downloads stock-specific historical data.</a:t>
            </a:r>
          </a:p>
          <a:p>
            <a:pPr marL="347345" indent="-347345"/>
            <a:r>
              <a:rPr lang="en-US" sz="1700" dirty="0"/>
              <a:t>Fine-tunes itself using hyperparameter tuning.</a:t>
            </a:r>
          </a:p>
          <a:p>
            <a:pPr marL="347345" indent="-347345"/>
            <a:r>
              <a:rPr lang="en-US" sz="1700" dirty="0"/>
              <a:t>Offers more personalized and accurate predictions.</a:t>
            </a:r>
          </a:p>
          <a:p>
            <a:pPr marL="347345" indent="-347345"/>
            <a:r>
              <a:rPr lang="en-US" sz="1700" dirty="0"/>
              <a:t>Pretrained model focuses on </a:t>
            </a:r>
            <a:r>
              <a:rPr lang="en-US" sz="1700" b="1" dirty="0"/>
              <a:t>speed and generalization</a:t>
            </a:r>
            <a:r>
              <a:rPr lang="en-US" sz="1700" dirty="0"/>
              <a:t>.</a:t>
            </a:r>
          </a:p>
          <a:p>
            <a:pPr marL="347345" indent="-347345"/>
            <a:r>
              <a:rPr lang="en-US" sz="1700" dirty="0"/>
              <a:t>Retrainable model focuses on </a:t>
            </a:r>
            <a:r>
              <a:rPr lang="en-US" sz="1700" b="1" dirty="0"/>
              <a:t>customized accuracy</a:t>
            </a:r>
            <a:r>
              <a:rPr lang="en-US" sz="1700" dirty="0"/>
              <a:t>.</a:t>
            </a:r>
          </a:p>
          <a:p>
            <a:pPr marL="347345" indent="-347345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1393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0DEE9-2DBD-C997-C208-027230B5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60" y="238002"/>
            <a:ext cx="9994392" cy="656560"/>
          </a:xfrm>
        </p:spPr>
        <p:txBody>
          <a:bodyPr/>
          <a:lstStyle/>
          <a:p>
            <a:pPr algn="l"/>
            <a:r>
              <a:rPr lang="en-US" dirty="0">
                <a:ln w="28575">
                  <a:noFill/>
                  <a:prstDash val="solid"/>
                </a:ln>
                <a:latin typeface="TW Cen MT"/>
              </a:rPr>
              <a:t>Technical details</a:t>
            </a:r>
            <a:endParaRPr lang="en-US" b="0" dirty="0">
              <a:ln w="28575">
                <a:noFill/>
                <a:prstDash val="solid"/>
              </a:ln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C20947-A133-32C2-D0F4-654D337A74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309635"/>
              </p:ext>
            </p:extLst>
          </p:nvPr>
        </p:nvGraphicFramePr>
        <p:xfrm>
          <a:off x="852407" y="891152"/>
          <a:ext cx="11083092" cy="5702854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369436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371422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3674503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3740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rgbClr val="102857"/>
                          </a:solidFill>
                          <a:latin typeface="Tw Cen MT"/>
                        </a:rPr>
                        <a:t>Aspect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rgbClr val="102857"/>
                          </a:solidFill>
                          <a:latin typeface="Tw Cen MT"/>
                        </a:rPr>
                        <a:t>Pretrained Model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baseline="0" noProof="0" dirty="0">
                          <a:solidFill>
                            <a:srgbClr val="102857"/>
                          </a:solidFill>
                          <a:latin typeface="Tw Cen MT"/>
                        </a:rPr>
                        <a:t>Retrainable Model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4931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Training Data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SPY (S&amp;P 500 ETF) historical prices (2015–2024)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Full historical data of the selected stock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4931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Training Frequency</a:t>
                      </a:r>
                      <a:endParaRPr lang="en-US" sz="1800" b="1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Trained once and reused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Retrains fresh every time a stock is selected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101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Input Window Size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60 days of past closing prices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30 days of past closing prices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Model Layers</a:t>
                      </a:r>
                      <a:endParaRPr lang="en-US" sz="1800" b="1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2 LSTM layers (50 units each) + Dropout + Dense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2 LSTM layers (units tuned) + Dropout + Dense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Hyperparameter Tuning</a:t>
                      </a:r>
                      <a:endParaRPr lang="en-US" sz="1800" b="1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Manual (fixed architecture)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Automatic (Keras Tuner Random Search)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731233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Optimizer</a:t>
                      </a:r>
                      <a:endParaRPr lang="en-US" sz="1800" b="1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Adam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RMSprop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0095695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Loss Function</a:t>
                      </a:r>
                      <a:endParaRPr lang="en-US" sz="1800" b="1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Mean Squared Error (MSE)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Mean Squared Error (MSE)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118638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Scaling</a:t>
                      </a:r>
                      <a:endParaRPr lang="en-US" sz="1800" b="1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MinMaxScaler (0 to 1)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MinMaxScaler (0 to 1)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331429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Main Advantage</a:t>
                      </a:r>
                      <a:endParaRPr lang="en-US" sz="1800" b="1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Very fast prediction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More customized and potentially more accurate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 cap="flat" cmpd="sng" algn="ctr">
                      <a:solidFill>
                        <a:schemeClr val="accent3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763519"/>
                  </a:ext>
                </a:extLst>
              </a:tr>
              <a:tr h="5356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 dirty="0">
                          <a:solidFill>
                            <a:srgbClr val="FFFFFF"/>
                          </a:solidFill>
                          <a:latin typeface="Segoe UI Light"/>
                        </a:rPr>
                        <a:t>Main Tradeoff</a:t>
                      </a:r>
                      <a:endParaRPr lang="en-US" sz="1800" b="1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Less personalized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latin typeface="Aptos Display"/>
                        </a:rPr>
                        <a:t>Slower, more computation needed</a:t>
                      </a:r>
                      <a:endParaRPr lang="en-US" sz="1400" dirty="0"/>
                    </a:p>
                  </a:txBody>
                  <a:tcPr anchor="ctr">
                    <a:lnL w="12700">
                      <a:solidFill>
                        <a:schemeClr val="accent3">
                          <a:lumMod val="25000"/>
                        </a:schemeClr>
                      </a:solidFill>
                    </a:lnL>
                    <a:lnR w="12700">
                      <a:solidFill>
                        <a:schemeClr val="accent3">
                          <a:lumMod val="25000"/>
                        </a:schemeClr>
                      </a:solidFill>
                    </a:lnR>
                    <a:lnT w="12700">
                      <a:solidFill>
                        <a:schemeClr val="accent3">
                          <a:lumMod val="25000"/>
                        </a:schemeClr>
                      </a:solidFill>
                    </a:lnT>
                    <a:lnB w="12700">
                      <a:solidFill>
                        <a:schemeClr val="accent3">
                          <a:lumMod val="25000"/>
                        </a:scheme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199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5AE8-0AD3-AB6F-ED61-38C1BECDF5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1172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248</TotalTime>
  <Words>1021</Words>
  <Application>Microsoft Office PowerPoint</Application>
  <PresentationFormat>Widescreen</PresentationFormat>
  <Paragraphs>130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 Display</vt:lpstr>
      <vt:lpstr>Arial</vt:lpstr>
      <vt:lpstr>Calibri</vt:lpstr>
      <vt:lpstr>Courier New</vt:lpstr>
      <vt:lpstr>Segoe UI</vt:lpstr>
      <vt:lpstr>Segoe UI Light</vt:lpstr>
      <vt:lpstr>Tw Cen MT</vt:lpstr>
      <vt:lpstr>Tw Cen MT</vt:lpstr>
      <vt:lpstr>Office Theme</vt:lpstr>
      <vt:lpstr>STOCKVISION: AI-DRIVEN STOCK FORECASTING SYSTEM</vt:lpstr>
      <vt:lpstr>CONTENTS</vt:lpstr>
      <vt:lpstr>Why We Started This Project </vt:lpstr>
      <vt:lpstr>Our Solution – Why AI? </vt:lpstr>
      <vt:lpstr>What is LSTM? </vt:lpstr>
      <vt:lpstr>How does LSTM Work</vt:lpstr>
      <vt:lpstr>Our two models</vt:lpstr>
      <vt:lpstr>Technical details</vt:lpstr>
      <vt:lpstr>demo</vt:lpstr>
      <vt:lpstr>The limitations of AI is stock forecasting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Samir Yaghi (Student)</cp:lastModifiedBy>
  <cp:revision>162</cp:revision>
  <dcterms:created xsi:type="dcterms:W3CDTF">2025-04-25T19:57:06Z</dcterms:created>
  <dcterms:modified xsi:type="dcterms:W3CDTF">2025-04-26T14:38:31Z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