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58" r:id="rId4"/>
    <p:sldId id="259" r:id="rId5"/>
    <p:sldId id="260" r:id="rId6"/>
    <p:sldId id="285" r:id="rId7"/>
    <p:sldId id="261" r:id="rId8"/>
    <p:sldId id="262" r:id="rId9"/>
    <p:sldId id="286" r:id="rId10"/>
    <p:sldId id="287"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88" r:id="rId24"/>
    <p:sldId id="289" r:id="rId25"/>
    <p:sldId id="275" r:id="rId26"/>
    <p:sldId id="276" r:id="rId27"/>
    <p:sldId id="284" r:id="rId28"/>
    <p:sldId id="277" r:id="rId29"/>
    <p:sldId id="278" r:id="rId30"/>
    <p:sldId id="279" r:id="rId31"/>
    <p:sldId id="280" r:id="rId32"/>
    <p:sldId id="281" r:id="rId33"/>
    <p:sldId id="282" r:id="rId34"/>
    <p:sldId id="283" r:id="rId35"/>
  </p:sldIdLst>
  <p:sldSz cx="7772400" cy="1005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5250" autoAdjust="0"/>
  </p:normalViewPr>
  <p:slideViewPr>
    <p:cSldViewPr snapToGrid="0">
      <p:cViewPr varScale="1">
        <p:scale>
          <a:sx n="38" d="100"/>
          <a:sy n="38" d="100"/>
        </p:scale>
        <p:origin x="18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3" name="Shape 433"/>
          <p:cNvSpPr>
            <a:spLocks noGrp="1" noRot="1" noChangeAspect="1"/>
          </p:cNvSpPr>
          <p:nvPr>
            <p:ph type="sldImg"/>
          </p:nvPr>
        </p:nvSpPr>
        <p:spPr>
          <a:xfrm>
            <a:off x="1143000" y="685800"/>
            <a:ext cx="4572000" cy="3429000"/>
          </a:xfrm>
          <a:prstGeom prst="rect">
            <a:avLst/>
          </a:prstGeom>
        </p:spPr>
        <p:txBody>
          <a:bodyPr/>
          <a:lstStyle/>
          <a:p>
            <a:endParaRPr/>
          </a:p>
        </p:txBody>
      </p:sp>
      <p:sp>
        <p:nvSpPr>
          <p:cNvPr id="434" name="Shape 43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2" name="Title Text"/>
          <p:cNvSpPr txBox="1">
            <a:spLocks noGrp="1"/>
          </p:cNvSpPr>
          <p:nvPr>
            <p:ph type="title"/>
          </p:nvPr>
        </p:nvSpPr>
        <p:spPr>
          <a:prstGeom prst="rect">
            <a:avLst/>
          </a:prstGeom>
        </p:spPr>
        <p:txBody>
          <a:bodyPr/>
          <a:lstStyle/>
          <a:p>
            <a:r>
              <a:t>Title Text</a:t>
            </a:r>
          </a:p>
        </p:txBody>
      </p:sp>
      <p:sp>
        <p:nvSpPr>
          <p:cNvPr id="13"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4" name="xx%"/>
          <p:cNvSpPr txBox="1">
            <a:spLocks noGrp="1"/>
          </p:cNvSpPr>
          <p:nvPr>
            <p:ph type="title" hasCustomPrompt="1"/>
          </p:nvPr>
        </p:nvSpPr>
        <p:spPr>
          <a:xfrm>
            <a:off x="264944" y="2163089"/>
            <a:ext cx="7242601" cy="3839701"/>
          </a:xfrm>
          <a:prstGeom prst="rect">
            <a:avLst/>
          </a:prstGeom>
        </p:spPr>
        <p:txBody>
          <a:bodyPr/>
          <a:lstStyle>
            <a:lvl1pPr>
              <a:defRPr sz="12000"/>
            </a:lvl1pPr>
          </a:lstStyle>
          <a:p>
            <a:r>
              <a:t>xx%</a:t>
            </a:r>
          </a:p>
        </p:txBody>
      </p:sp>
      <p:sp>
        <p:nvSpPr>
          <p:cNvPr id="95" name="Body Level One…"/>
          <p:cNvSpPr txBox="1">
            <a:spLocks noGrp="1"/>
          </p:cNvSpPr>
          <p:nvPr>
            <p:ph type="body" sz="half" idx="1"/>
          </p:nvPr>
        </p:nvSpPr>
        <p:spPr>
          <a:xfrm>
            <a:off x="264944" y="6164350"/>
            <a:ext cx="7242601" cy="2543701"/>
          </a:xfrm>
          <a:prstGeom prst="rect">
            <a:avLst/>
          </a:prstGeom>
        </p:spPr>
        <p:txBody>
          <a:bodyPr/>
          <a:lstStyle>
            <a:lvl1pPr marL="457200" indent="-342900">
              <a:lnSpc>
                <a:spcPct val="115000"/>
              </a:lnSpc>
              <a:buClr>
                <a:schemeClr val="accent2">
                  <a:lumOff val="21764"/>
                </a:schemeClr>
              </a:buClr>
              <a:buSzPts val="1800"/>
              <a:buFont typeface="Helvetica"/>
              <a:buChar char="●"/>
              <a:defRPr sz="1800"/>
            </a:lvl1pPr>
            <a:lvl2pPr marL="1005114" indent="-408214">
              <a:lnSpc>
                <a:spcPct val="115000"/>
              </a:lnSpc>
              <a:buClr>
                <a:schemeClr val="accent2">
                  <a:lumOff val="21764"/>
                </a:schemeClr>
              </a:buClr>
              <a:buSzPts val="1800"/>
              <a:buFont typeface="Helvetica"/>
              <a:buChar char="○"/>
              <a:defRPr sz="1800"/>
            </a:lvl2pPr>
            <a:lvl3pPr marL="1462314" indent="-408214">
              <a:lnSpc>
                <a:spcPct val="115000"/>
              </a:lnSpc>
              <a:buClr>
                <a:schemeClr val="accent2">
                  <a:lumOff val="21764"/>
                </a:schemeClr>
              </a:buClr>
              <a:buSzPts val="1800"/>
              <a:buFont typeface="Helvetica"/>
              <a:buChar char="■"/>
              <a:defRPr sz="1800"/>
            </a:lvl3pPr>
            <a:lvl4pPr marL="1919514" indent="-408214">
              <a:lnSpc>
                <a:spcPct val="115000"/>
              </a:lnSpc>
              <a:buClr>
                <a:schemeClr val="accent2">
                  <a:lumOff val="21764"/>
                </a:schemeClr>
              </a:buClr>
              <a:buSzPts val="1800"/>
              <a:buFont typeface="Helvetica"/>
              <a:buChar char="●"/>
              <a:defRPr sz="1800"/>
            </a:lvl4pPr>
            <a:lvl5pPr marL="2376714" indent="-408214">
              <a:lnSpc>
                <a:spcPct val="115000"/>
              </a:lnSpc>
              <a:buClr>
                <a:schemeClr val="accent2">
                  <a:lumOff val="21764"/>
                </a:schemeClr>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10" name="Title Text"/>
          <p:cNvSpPr txBox="1">
            <a:spLocks noGrp="1"/>
          </p:cNvSpPr>
          <p:nvPr>
            <p:ph type="title"/>
          </p:nvPr>
        </p:nvSpPr>
        <p:spPr>
          <a:prstGeom prst="rect">
            <a:avLst/>
          </a:prstGeom>
        </p:spPr>
        <p:txBody>
          <a:bodyPr/>
          <a:lstStyle>
            <a:lvl1pPr>
              <a:defRPr>
                <a:solidFill>
                  <a:srgbClr val="2E3D49"/>
                </a:solidFill>
              </a:defRPr>
            </a:lvl1pPr>
          </a:lstStyle>
          <a:p>
            <a:r>
              <a:t>Title Text</a:t>
            </a:r>
          </a:p>
        </p:txBody>
      </p:sp>
      <p:sp>
        <p:nvSpPr>
          <p:cNvPr id="111" name="Body Level One…"/>
          <p:cNvSpPr txBox="1">
            <a:spLocks noGrp="1"/>
          </p:cNvSpPr>
          <p:nvPr>
            <p:ph type="body" sz="quarter" idx="1"/>
          </p:nvPr>
        </p:nvSpPr>
        <p:spPr>
          <a:prstGeom prst="rect">
            <a:avLst/>
          </a:prstGeom>
        </p:spPr>
        <p:txBody>
          <a:bodyPr/>
          <a:lstStyle>
            <a:lvl1pPr>
              <a:defRPr>
                <a:solidFill>
                  <a:srgbClr val="525C65"/>
                </a:solidFill>
              </a:defRPr>
            </a:lvl1pPr>
            <a:lvl2pPr>
              <a:defRPr>
                <a:solidFill>
                  <a:srgbClr val="525C65"/>
                </a:solidFill>
              </a:defRPr>
            </a:lvl2pPr>
            <a:lvl3pPr>
              <a:defRPr>
                <a:solidFill>
                  <a:srgbClr val="525C65"/>
                </a:solidFill>
              </a:defRPr>
            </a:lvl3pPr>
            <a:lvl4pPr>
              <a:defRPr>
                <a:solidFill>
                  <a:srgbClr val="525C65"/>
                </a:solidFill>
              </a:defRPr>
            </a:lvl4pPr>
            <a:lvl5pPr>
              <a:defRPr>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SECTION_HEADER">
    <p:bg>
      <p:bgPr>
        <a:solidFill>
          <a:srgbClr val="2E3D49"/>
        </a:solidFill>
        <a:effectLst/>
      </p:bgPr>
    </p:bg>
    <p:spTree>
      <p:nvGrpSpPr>
        <p:cNvPr id="1" name=""/>
        <p:cNvGrpSpPr/>
        <p:nvPr/>
      </p:nvGrpSpPr>
      <p:grpSpPr>
        <a:xfrm>
          <a:off x="0" y="0"/>
          <a:ext cx="0" cy="0"/>
          <a:chOff x="0" y="0"/>
          <a:chExt cx="0" cy="0"/>
        </a:xfrm>
      </p:grpSpPr>
      <p:sp>
        <p:nvSpPr>
          <p:cNvPr id="119" name="Title Text"/>
          <p:cNvSpPr txBox="1">
            <a:spLocks noGrp="1"/>
          </p:cNvSpPr>
          <p:nvPr>
            <p:ph type="title"/>
          </p:nvPr>
        </p:nvSpPr>
        <p:spPr>
          <a:xfrm>
            <a:off x="264944" y="4206106"/>
            <a:ext cx="7242601" cy="1646101"/>
          </a:xfrm>
          <a:prstGeom prst="rect">
            <a:avLst/>
          </a:prstGeom>
        </p:spPr>
        <p:txBody>
          <a:bodyPr anchor="ctr"/>
          <a:lstStyle>
            <a:lvl1pPr>
              <a:defRPr sz="3600">
                <a:solidFill>
                  <a:srgbClr val="FFFFFF"/>
                </a:solidFill>
              </a:defRPr>
            </a:lvl1pPr>
          </a:lstStyle>
          <a:p>
            <a:r>
              <a:t>Title Text</a:t>
            </a:r>
          </a:p>
        </p:txBody>
      </p:sp>
      <p:sp>
        <p:nvSpPr>
          <p:cNvPr id="120"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27" name="Title Text"/>
          <p:cNvSpPr txBox="1">
            <a:spLocks noGrp="1"/>
          </p:cNvSpPr>
          <p:nvPr>
            <p:ph type="title"/>
          </p:nvPr>
        </p:nvSpPr>
        <p:spPr>
          <a:xfrm>
            <a:off x="264944" y="870271"/>
            <a:ext cx="7242601" cy="1119900"/>
          </a:xfrm>
          <a:prstGeom prst="rect">
            <a:avLst/>
          </a:prstGeom>
        </p:spPr>
        <p:txBody>
          <a:bodyPr anchor="ctr"/>
          <a:lstStyle>
            <a:lvl1pPr algn="l">
              <a:defRPr sz="3000">
                <a:solidFill>
                  <a:srgbClr val="2E3D49"/>
                </a:solidFill>
                <a:latin typeface="+mj-lt"/>
                <a:ea typeface="+mj-ea"/>
                <a:cs typeface="+mj-cs"/>
                <a:sym typeface="Arial"/>
              </a:defRPr>
            </a:lvl1pPr>
          </a:lstStyle>
          <a:p>
            <a:r>
              <a:t>Title Text</a:t>
            </a:r>
          </a:p>
        </p:txBody>
      </p:sp>
      <p:sp>
        <p:nvSpPr>
          <p:cNvPr id="128" name="Body Level One…"/>
          <p:cNvSpPr txBox="1">
            <a:spLocks noGrp="1"/>
          </p:cNvSpPr>
          <p:nvPr>
            <p:ph type="body" idx="1"/>
          </p:nvPr>
        </p:nvSpPr>
        <p:spPr>
          <a:xfrm>
            <a:off x="264944" y="2253728"/>
            <a:ext cx="7242601" cy="6681001"/>
          </a:xfrm>
          <a:prstGeom prst="rect">
            <a:avLst/>
          </a:prstGeom>
        </p:spPr>
        <p:txBody>
          <a:bodyPr/>
          <a:lstStyle>
            <a:lvl1pPr marL="457200" indent="-342900" algn="l">
              <a:lnSpc>
                <a:spcPct val="115000"/>
              </a:lnSpc>
              <a:buClr>
                <a:srgbClr val="2E3D49"/>
              </a:buClr>
              <a:buSzPts val="1800"/>
              <a:buFont typeface="Helvetica"/>
              <a:buChar char="●"/>
              <a:defRPr sz="1800">
                <a:solidFill>
                  <a:srgbClr val="2E3D49"/>
                </a:solidFill>
              </a:defRPr>
            </a:lvl1pPr>
            <a:lvl2pPr marL="1005114" indent="-408214" algn="l">
              <a:lnSpc>
                <a:spcPct val="115000"/>
              </a:lnSpc>
              <a:buClr>
                <a:srgbClr val="2E3D49"/>
              </a:buClr>
              <a:buSzPts val="1800"/>
              <a:buFont typeface="Helvetica"/>
              <a:buChar char="○"/>
              <a:defRPr sz="1800">
                <a:solidFill>
                  <a:srgbClr val="2E3D49"/>
                </a:solidFill>
              </a:defRPr>
            </a:lvl2pPr>
            <a:lvl3pPr marL="1462314" indent="-408214" algn="l">
              <a:lnSpc>
                <a:spcPct val="115000"/>
              </a:lnSpc>
              <a:buClr>
                <a:srgbClr val="2E3D49"/>
              </a:buClr>
              <a:buSzPts val="1800"/>
              <a:buFont typeface="Helvetica"/>
              <a:buChar char="■"/>
              <a:defRPr sz="1800">
                <a:solidFill>
                  <a:srgbClr val="2E3D49"/>
                </a:solidFill>
              </a:defRPr>
            </a:lvl3pPr>
            <a:lvl4pPr marL="1919514" indent="-408214" algn="l">
              <a:lnSpc>
                <a:spcPct val="115000"/>
              </a:lnSpc>
              <a:buClr>
                <a:srgbClr val="2E3D49"/>
              </a:buClr>
              <a:buSzPts val="1800"/>
              <a:buFont typeface="Helvetica"/>
              <a:buChar char="●"/>
              <a:defRPr sz="1800">
                <a:solidFill>
                  <a:srgbClr val="2E3D49"/>
                </a:solidFill>
              </a:defRPr>
            </a:lvl4pPr>
            <a:lvl5pPr marL="2376714" indent="-408214" algn="l">
              <a:lnSpc>
                <a:spcPct val="115000"/>
              </a:lnSpc>
              <a:buClr>
                <a:srgbClr val="2E3D49"/>
              </a:buClr>
              <a:buSzPts val="1800"/>
              <a:buFont typeface="Helvetica"/>
              <a:buChar char="○"/>
              <a:defRPr sz="1800">
                <a:solidFill>
                  <a:srgbClr val="2E3D49"/>
                </a:solidFill>
              </a:defRPr>
            </a:lvl5pPr>
          </a:lstStyle>
          <a:p>
            <a:r>
              <a:t>Body Level One</a:t>
            </a:r>
          </a:p>
          <a:p>
            <a:pPr lvl="1"/>
            <a:r>
              <a:t>Body Level Two</a:t>
            </a:r>
          </a:p>
          <a:p>
            <a:pPr lvl="2"/>
            <a:r>
              <a:t>Body Level Three</a:t>
            </a:r>
          </a:p>
          <a:p>
            <a:pPr lvl="3"/>
            <a:r>
              <a:t>Body Level Four</a:t>
            </a:r>
          </a:p>
          <a:p>
            <a:pPr lvl="4"/>
            <a:r>
              <a:t>Body Level Five</a:t>
            </a:r>
          </a:p>
        </p:txBody>
      </p:sp>
      <p:grpSp>
        <p:nvGrpSpPr>
          <p:cNvPr id="131" name="Google Shape;57;p16"/>
          <p:cNvGrpSpPr/>
          <p:nvPr/>
        </p:nvGrpSpPr>
        <p:grpSpPr>
          <a:xfrm>
            <a:off x="884149" y="7891975"/>
            <a:ext cx="6004202" cy="1749301"/>
            <a:chOff x="0" y="0"/>
            <a:chExt cx="6004200" cy="1749300"/>
          </a:xfrm>
        </p:grpSpPr>
        <p:sp>
          <p:nvSpPr>
            <p:cNvPr id="129" name="Rectangle"/>
            <p:cNvSpPr/>
            <p:nvPr/>
          </p:nvSpPr>
          <p:spPr>
            <a:xfrm>
              <a:off x="-1" y="-1"/>
              <a:ext cx="6004202" cy="1749302"/>
            </a:xfrm>
            <a:prstGeom prst="rect">
              <a:avLst/>
            </a:prstGeom>
            <a:solidFill>
              <a:srgbClr val="DBE2E8"/>
            </a:solidFill>
            <a:ln w="12700" cap="flat">
              <a:noFill/>
              <a:miter lim="400000"/>
            </a:ln>
            <a:effectLst/>
          </p:spPr>
          <p:txBody>
            <a:bodyPr wrap="square" lIns="0" tIns="0" rIns="0" bIns="0" numCol="1" anchor="ctr">
              <a:noAutofit/>
            </a:bodyPr>
            <a:lstStyle/>
            <a:p>
              <a:pPr algn="ctr">
                <a:defRPr sz="3600" i="1">
                  <a:solidFill>
                    <a:srgbClr val="15C26B"/>
                  </a:solidFill>
                  <a:latin typeface="Open Sans"/>
                  <a:ea typeface="Open Sans"/>
                  <a:cs typeface="Open Sans"/>
                  <a:sym typeface="Open Sans"/>
                </a:defRPr>
              </a:pPr>
              <a:endParaRPr/>
            </a:p>
          </p:txBody>
        </p:sp>
        <p:sp>
          <p:nvSpPr>
            <p:cNvPr id="130" name="Remove this slide"/>
            <p:cNvSpPr txBox="1"/>
            <p:nvPr/>
          </p:nvSpPr>
          <p:spPr>
            <a:xfrm>
              <a:off x="-1" y="510175"/>
              <a:ext cx="6004202" cy="7289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3600" i="1">
                  <a:solidFill>
                    <a:srgbClr val="15C26B"/>
                  </a:solidFill>
                  <a:latin typeface="Open Sans"/>
                  <a:ea typeface="Open Sans"/>
                  <a:cs typeface="Open Sans"/>
                  <a:sym typeface="Open Sans"/>
                </a:defRPr>
              </a:lvl1pPr>
            </a:lstStyle>
            <a:p>
              <a:r>
                <a:t>Remove this slide </a:t>
              </a:r>
            </a:p>
          </p:txBody>
        </p:sp>
      </p:grpSp>
      <p:sp>
        <p:nvSpPr>
          <p:cNvPr id="132"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_AND_BODY_1">
    <p:spTree>
      <p:nvGrpSpPr>
        <p:cNvPr id="1" name=""/>
        <p:cNvGrpSpPr/>
        <p:nvPr/>
      </p:nvGrpSpPr>
      <p:grpSpPr>
        <a:xfrm>
          <a:off x="0" y="0"/>
          <a:ext cx="0" cy="0"/>
          <a:chOff x="0" y="0"/>
          <a:chExt cx="0" cy="0"/>
        </a:xfrm>
      </p:grpSpPr>
      <p:sp>
        <p:nvSpPr>
          <p:cNvPr id="139" name="Title Text"/>
          <p:cNvSpPr txBox="1">
            <a:spLocks noGrp="1"/>
          </p:cNvSpPr>
          <p:nvPr>
            <p:ph type="title"/>
          </p:nvPr>
        </p:nvSpPr>
        <p:spPr>
          <a:xfrm>
            <a:off x="264944" y="870271"/>
            <a:ext cx="7242601" cy="1119900"/>
          </a:xfrm>
          <a:prstGeom prst="rect">
            <a:avLst/>
          </a:prstGeom>
        </p:spPr>
        <p:txBody>
          <a:bodyPr anchor="ctr"/>
          <a:lstStyle>
            <a:lvl1pPr algn="l">
              <a:defRPr sz="3000">
                <a:solidFill>
                  <a:srgbClr val="2E3D49"/>
                </a:solidFill>
                <a:latin typeface="+mj-lt"/>
                <a:ea typeface="+mj-ea"/>
                <a:cs typeface="+mj-cs"/>
                <a:sym typeface="Arial"/>
              </a:defRPr>
            </a:lvl1pPr>
          </a:lstStyle>
          <a:p>
            <a:r>
              <a:t>Title Text</a:t>
            </a:r>
          </a:p>
        </p:txBody>
      </p:sp>
      <p:sp>
        <p:nvSpPr>
          <p:cNvPr id="140" name="Body Level One…"/>
          <p:cNvSpPr txBox="1">
            <a:spLocks noGrp="1"/>
          </p:cNvSpPr>
          <p:nvPr>
            <p:ph type="body" idx="1"/>
          </p:nvPr>
        </p:nvSpPr>
        <p:spPr>
          <a:xfrm>
            <a:off x="264944" y="2253728"/>
            <a:ext cx="7242601" cy="6681001"/>
          </a:xfrm>
          <a:prstGeom prst="rect">
            <a:avLst/>
          </a:prstGeom>
        </p:spPr>
        <p:txBody>
          <a:bodyPr/>
          <a:lstStyle>
            <a:lvl1pPr marL="457200" indent="-342900" algn="l">
              <a:lnSpc>
                <a:spcPct val="115000"/>
              </a:lnSpc>
              <a:buClr>
                <a:srgbClr val="2E3D49"/>
              </a:buClr>
              <a:buSzPts val="1800"/>
              <a:buFont typeface="Helvetica"/>
              <a:buChar char="●"/>
              <a:defRPr sz="1800">
                <a:solidFill>
                  <a:srgbClr val="2E3D49"/>
                </a:solidFill>
              </a:defRPr>
            </a:lvl1pPr>
            <a:lvl2pPr marL="1005114" indent="-408214" algn="l">
              <a:lnSpc>
                <a:spcPct val="115000"/>
              </a:lnSpc>
              <a:buClr>
                <a:srgbClr val="2E3D49"/>
              </a:buClr>
              <a:buSzPts val="1800"/>
              <a:buFont typeface="Helvetica"/>
              <a:buChar char="○"/>
              <a:defRPr sz="1800">
                <a:solidFill>
                  <a:srgbClr val="2E3D49"/>
                </a:solidFill>
              </a:defRPr>
            </a:lvl2pPr>
            <a:lvl3pPr marL="1462314" indent="-408214" algn="l">
              <a:lnSpc>
                <a:spcPct val="115000"/>
              </a:lnSpc>
              <a:buClr>
                <a:srgbClr val="2E3D49"/>
              </a:buClr>
              <a:buSzPts val="1800"/>
              <a:buFont typeface="Helvetica"/>
              <a:buChar char="■"/>
              <a:defRPr sz="1800">
                <a:solidFill>
                  <a:srgbClr val="2E3D49"/>
                </a:solidFill>
              </a:defRPr>
            </a:lvl3pPr>
            <a:lvl4pPr marL="1919514" indent="-408214" algn="l">
              <a:lnSpc>
                <a:spcPct val="115000"/>
              </a:lnSpc>
              <a:buClr>
                <a:srgbClr val="2E3D49"/>
              </a:buClr>
              <a:buSzPts val="1800"/>
              <a:buFont typeface="Helvetica"/>
              <a:buChar char="●"/>
              <a:defRPr sz="1800">
                <a:solidFill>
                  <a:srgbClr val="2E3D49"/>
                </a:solidFill>
              </a:defRPr>
            </a:lvl4pPr>
            <a:lvl5pPr marL="2376714" indent="-408214" algn="l">
              <a:lnSpc>
                <a:spcPct val="115000"/>
              </a:lnSpc>
              <a:buClr>
                <a:srgbClr val="2E3D49"/>
              </a:buClr>
              <a:buSzPts val="1800"/>
              <a:buFont typeface="Helvetica"/>
              <a:buChar char="○"/>
              <a:defRPr sz="1800">
                <a:solidFill>
                  <a:srgbClr val="2E3D49"/>
                </a:solidFill>
              </a:defRPr>
            </a:lvl5pPr>
          </a:lstStyle>
          <a:p>
            <a:r>
              <a:t>Body Level One</a:t>
            </a:r>
          </a:p>
          <a:p>
            <a:pPr lvl="1"/>
            <a:r>
              <a:t>Body Level Two</a:t>
            </a:r>
          </a:p>
          <a:p>
            <a:pPr lvl="2"/>
            <a:r>
              <a:t>Body Level Three</a:t>
            </a:r>
          </a:p>
          <a:p>
            <a:pPr lvl="3"/>
            <a:r>
              <a:t>Body Level Four</a:t>
            </a:r>
          </a:p>
          <a:p>
            <a:pPr lvl="4"/>
            <a:r>
              <a:t>Body Level Five</a:t>
            </a:r>
          </a:p>
        </p:txBody>
      </p:sp>
      <p:sp>
        <p:nvSpPr>
          <p:cNvPr id="141"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148" name="Title Text"/>
          <p:cNvSpPr txBox="1">
            <a:spLocks noGrp="1"/>
          </p:cNvSpPr>
          <p:nvPr>
            <p:ph type="title"/>
          </p:nvPr>
        </p:nvSpPr>
        <p:spPr>
          <a:xfrm>
            <a:off x="264944" y="870271"/>
            <a:ext cx="7242601" cy="1119900"/>
          </a:xfrm>
          <a:prstGeom prst="rect">
            <a:avLst/>
          </a:prstGeom>
        </p:spPr>
        <p:txBody>
          <a:bodyPr anchor="ctr"/>
          <a:lstStyle>
            <a:lvl1pPr algn="l">
              <a:defRPr sz="3000">
                <a:solidFill>
                  <a:srgbClr val="2E3D49"/>
                </a:solidFill>
                <a:latin typeface="+mj-lt"/>
                <a:ea typeface="+mj-ea"/>
                <a:cs typeface="+mj-cs"/>
                <a:sym typeface="Arial"/>
              </a:defRPr>
            </a:lvl1pPr>
          </a:lstStyle>
          <a:p>
            <a:r>
              <a:t>Title Text</a:t>
            </a:r>
          </a:p>
        </p:txBody>
      </p:sp>
      <p:sp>
        <p:nvSpPr>
          <p:cNvPr id="149" name="Body Level One…"/>
          <p:cNvSpPr txBox="1">
            <a:spLocks noGrp="1"/>
          </p:cNvSpPr>
          <p:nvPr>
            <p:ph type="body" sz="half" idx="1"/>
          </p:nvPr>
        </p:nvSpPr>
        <p:spPr>
          <a:xfrm>
            <a:off x="264944" y="2253728"/>
            <a:ext cx="3399901" cy="6681001"/>
          </a:xfrm>
          <a:prstGeom prst="rect">
            <a:avLst/>
          </a:prstGeom>
        </p:spPr>
        <p:txBody>
          <a:bodyPr/>
          <a:lstStyle>
            <a:lvl1pPr marL="457200" indent="-317500" algn="l">
              <a:lnSpc>
                <a:spcPct val="115000"/>
              </a:lnSpc>
              <a:buClr>
                <a:srgbClr val="525C65"/>
              </a:buClr>
              <a:buSzPts val="1400"/>
              <a:buFont typeface="Helvetica"/>
              <a:buChar char="●"/>
              <a:defRPr sz="1400">
                <a:solidFill>
                  <a:srgbClr val="525C65"/>
                </a:solidFill>
              </a:defRPr>
            </a:lvl1pPr>
            <a:lvl2pPr marL="965200" indent="-355600" algn="l">
              <a:lnSpc>
                <a:spcPct val="115000"/>
              </a:lnSpc>
              <a:buClr>
                <a:srgbClr val="525C65"/>
              </a:buClr>
              <a:buSzPts val="1400"/>
              <a:buFont typeface="Helvetica"/>
              <a:buChar char="○"/>
              <a:defRPr sz="1400">
                <a:solidFill>
                  <a:srgbClr val="525C65"/>
                </a:solidFill>
              </a:defRPr>
            </a:lvl2pPr>
            <a:lvl3pPr marL="1422400" indent="-355600" algn="l">
              <a:lnSpc>
                <a:spcPct val="115000"/>
              </a:lnSpc>
              <a:buClr>
                <a:srgbClr val="525C65"/>
              </a:buClr>
              <a:buSzPts val="1400"/>
              <a:buFont typeface="Helvetica"/>
              <a:buChar char="■"/>
              <a:defRPr sz="1400">
                <a:solidFill>
                  <a:srgbClr val="525C65"/>
                </a:solidFill>
              </a:defRPr>
            </a:lvl3pPr>
            <a:lvl4pPr marL="1879600" indent="-355600" algn="l">
              <a:lnSpc>
                <a:spcPct val="115000"/>
              </a:lnSpc>
              <a:buClr>
                <a:srgbClr val="525C65"/>
              </a:buClr>
              <a:buSzPts val="1400"/>
              <a:buFont typeface="Helvetica"/>
              <a:buChar char="●"/>
              <a:defRPr sz="1400">
                <a:solidFill>
                  <a:srgbClr val="525C65"/>
                </a:solidFill>
              </a:defRPr>
            </a:lvl4pPr>
            <a:lvl5pPr marL="2336800" indent="-355600" algn="l">
              <a:lnSpc>
                <a:spcPct val="115000"/>
              </a:lnSpc>
              <a:buClr>
                <a:srgbClr val="525C65"/>
              </a:buClr>
              <a:buSzPts val="1400"/>
              <a:buFont typeface="Helvetica"/>
              <a:buChar char="○"/>
              <a:defRPr sz="14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150" name="Google Shape;65;p18"/>
          <p:cNvSpPr txBox="1">
            <a:spLocks noGrp="1"/>
          </p:cNvSpPr>
          <p:nvPr>
            <p:ph type="body" sz="half" idx="21"/>
          </p:nvPr>
        </p:nvSpPr>
        <p:spPr>
          <a:xfrm>
            <a:off x="4107539" y="2253728"/>
            <a:ext cx="3399901" cy="6681001"/>
          </a:xfrm>
          <a:prstGeom prst="rect">
            <a:avLst/>
          </a:prstGeom>
        </p:spPr>
        <p:txBody>
          <a:bodyPr/>
          <a:lstStyle/>
          <a:p>
            <a:pPr marL="457200" indent="-317500" algn="l">
              <a:lnSpc>
                <a:spcPct val="115000"/>
              </a:lnSpc>
              <a:buClr>
                <a:srgbClr val="525C65"/>
              </a:buClr>
              <a:buSzPts val="1400"/>
              <a:buFont typeface="Helvetica"/>
              <a:buChar char="●"/>
              <a:defRPr sz="1400">
                <a:solidFill>
                  <a:srgbClr val="525C65"/>
                </a:solidFill>
              </a:defRPr>
            </a:pPr>
            <a:endParaRPr/>
          </a:p>
        </p:txBody>
      </p:sp>
      <p:sp>
        <p:nvSpPr>
          <p:cNvPr id="151"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158" name="Title Text"/>
          <p:cNvSpPr txBox="1">
            <a:spLocks noGrp="1"/>
          </p:cNvSpPr>
          <p:nvPr>
            <p:ph type="title"/>
          </p:nvPr>
        </p:nvSpPr>
        <p:spPr>
          <a:xfrm>
            <a:off x="264944" y="870271"/>
            <a:ext cx="7242601" cy="1119900"/>
          </a:xfrm>
          <a:prstGeom prst="rect">
            <a:avLst/>
          </a:prstGeom>
        </p:spPr>
        <p:txBody>
          <a:bodyPr anchor="ctr"/>
          <a:lstStyle>
            <a:lvl1pPr algn="l">
              <a:defRPr sz="3000">
                <a:solidFill>
                  <a:srgbClr val="2E3D49"/>
                </a:solidFill>
                <a:latin typeface="+mj-lt"/>
                <a:ea typeface="+mj-ea"/>
                <a:cs typeface="+mj-cs"/>
                <a:sym typeface="Arial"/>
              </a:defRPr>
            </a:lvl1pPr>
          </a:lstStyle>
          <a:p>
            <a:r>
              <a:t>Title Text</a:t>
            </a:r>
          </a:p>
        </p:txBody>
      </p:sp>
      <p:sp>
        <p:nvSpPr>
          <p:cNvPr id="159"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166" name="Title Text"/>
          <p:cNvSpPr txBox="1">
            <a:spLocks noGrp="1"/>
          </p:cNvSpPr>
          <p:nvPr>
            <p:ph type="title"/>
          </p:nvPr>
        </p:nvSpPr>
        <p:spPr>
          <a:xfrm>
            <a:off x="264944" y="1086507"/>
            <a:ext cx="2386802" cy="1477801"/>
          </a:xfrm>
          <a:prstGeom prst="rect">
            <a:avLst/>
          </a:prstGeom>
        </p:spPr>
        <p:txBody>
          <a:bodyPr/>
          <a:lstStyle>
            <a:lvl1pPr algn="l">
              <a:defRPr sz="2400">
                <a:solidFill>
                  <a:srgbClr val="2E3D49"/>
                </a:solidFill>
                <a:latin typeface="+mj-lt"/>
                <a:ea typeface="+mj-ea"/>
                <a:cs typeface="+mj-cs"/>
                <a:sym typeface="Arial"/>
              </a:defRPr>
            </a:lvl1pPr>
          </a:lstStyle>
          <a:p>
            <a:r>
              <a:t>Title Text</a:t>
            </a:r>
          </a:p>
        </p:txBody>
      </p:sp>
      <p:sp>
        <p:nvSpPr>
          <p:cNvPr id="167" name="Body Level One…"/>
          <p:cNvSpPr txBox="1">
            <a:spLocks noGrp="1"/>
          </p:cNvSpPr>
          <p:nvPr>
            <p:ph type="body" sz="quarter" idx="1"/>
          </p:nvPr>
        </p:nvSpPr>
        <p:spPr>
          <a:xfrm>
            <a:off x="264944" y="2717439"/>
            <a:ext cx="2386802" cy="6217501"/>
          </a:xfrm>
          <a:prstGeom prst="rect">
            <a:avLst/>
          </a:prstGeom>
        </p:spPr>
        <p:txBody>
          <a:bodyPr/>
          <a:lstStyle>
            <a:lvl1pPr marL="457200" indent="-304800" algn="l">
              <a:lnSpc>
                <a:spcPct val="115000"/>
              </a:lnSpc>
              <a:buClr>
                <a:srgbClr val="525C65"/>
              </a:buClr>
              <a:buSzPts val="1200"/>
              <a:buFont typeface="Helvetica"/>
              <a:buChar char="●"/>
              <a:defRPr sz="1200">
                <a:solidFill>
                  <a:srgbClr val="525C65"/>
                </a:solidFill>
              </a:defRPr>
            </a:lvl1pPr>
            <a:lvl2pPr marL="914400" indent="-304800" algn="l">
              <a:lnSpc>
                <a:spcPct val="115000"/>
              </a:lnSpc>
              <a:buClr>
                <a:srgbClr val="525C65"/>
              </a:buClr>
              <a:buSzPts val="1200"/>
              <a:buFont typeface="Helvetica"/>
              <a:buChar char="○"/>
              <a:defRPr sz="1200">
                <a:solidFill>
                  <a:srgbClr val="525C65"/>
                </a:solidFill>
              </a:defRPr>
            </a:lvl2pPr>
            <a:lvl3pPr marL="1371600" indent="-304800" algn="l">
              <a:lnSpc>
                <a:spcPct val="115000"/>
              </a:lnSpc>
              <a:buClr>
                <a:srgbClr val="525C65"/>
              </a:buClr>
              <a:buSzPts val="1200"/>
              <a:buFont typeface="Helvetica"/>
              <a:buChar char="■"/>
              <a:defRPr sz="1200">
                <a:solidFill>
                  <a:srgbClr val="525C65"/>
                </a:solidFill>
              </a:defRPr>
            </a:lvl3pPr>
            <a:lvl4pPr marL="1828800" indent="-304800" algn="l">
              <a:lnSpc>
                <a:spcPct val="115000"/>
              </a:lnSpc>
              <a:buClr>
                <a:srgbClr val="525C65"/>
              </a:buClr>
              <a:buSzPts val="1200"/>
              <a:buFont typeface="Helvetica"/>
              <a:buChar char="●"/>
              <a:defRPr sz="1200">
                <a:solidFill>
                  <a:srgbClr val="525C65"/>
                </a:solidFill>
              </a:defRPr>
            </a:lvl4pPr>
            <a:lvl5pPr marL="2286000" indent="-304800" algn="l">
              <a:lnSpc>
                <a:spcPct val="115000"/>
              </a:lnSpc>
              <a:buClr>
                <a:srgbClr val="525C65"/>
              </a:buClr>
              <a:buSzPts val="1200"/>
              <a:buFont typeface="Helvetica"/>
              <a:buChar char="○"/>
              <a:defRPr sz="12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168"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175" name="Title Text"/>
          <p:cNvSpPr txBox="1">
            <a:spLocks noGrp="1"/>
          </p:cNvSpPr>
          <p:nvPr>
            <p:ph type="title"/>
          </p:nvPr>
        </p:nvSpPr>
        <p:spPr>
          <a:xfrm>
            <a:off x="416712" y="880292"/>
            <a:ext cx="5412601" cy="7999802"/>
          </a:xfrm>
          <a:prstGeom prst="rect">
            <a:avLst/>
          </a:prstGeom>
        </p:spPr>
        <p:txBody>
          <a:bodyPr anchor="ctr"/>
          <a:lstStyle>
            <a:lvl1pPr algn="l">
              <a:defRPr sz="4800">
                <a:solidFill>
                  <a:srgbClr val="2E3D49"/>
                </a:solidFill>
                <a:latin typeface="+mj-lt"/>
                <a:ea typeface="+mj-ea"/>
                <a:cs typeface="+mj-cs"/>
                <a:sym typeface="Arial"/>
              </a:defRPr>
            </a:lvl1pPr>
          </a:lstStyle>
          <a:p>
            <a:r>
              <a:t>Title Text</a:t>
            </a:r>
          </a:p>
        </p:txBody>
      </p:sp>
      <p:sp>
        <p:nvSpPr>
          <p:cNvPr id="176"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bg>
      <p:bgPr>
        <a:solidFill>
          <a:srgbClr val="2E3D49"/>
        </a:solidFill>
        <a:effectLst/>
      </p:bgPr>
    </p:bg>
    <p:spTree>
      <p:nvGrpSpPr>
        <p:cNvPr id="1" name=""/>
        <p:cNvGrpSpPr/>
        <p:nvPr/>
      </p:nvGrpSpPr>
      <p:grpSpPr>
        <a:xfrm>
          <a:off x="0" y="0"/>
          <a:ext cx="0" cy="0"/>
          <a:chOff x="0" y="0"/>
          <a:chExt cx="0" cy="0"/>
        </a:xfrm>
      </p:grpSpPr>
      <p:sp>
        <p:nvSpPr>
          <p:cNvPr id="21" name="Title Text"/>
          <p:cNvSpPr txBox="1">
            <a:spLocks noGrp="1"/>
          </p:cNvSpPr>
          <p:nvPr>
            <p:ph type="title"/>
          </p:nvPr>
        </p:nvSpPr>
        <p:spPr>
          <a:xfrm>
            <a:off x="264944" y="4206106"/>
            <a:ext cx="7242601" cy="1646101"/>
          </a:xfrm>
          <a:prstGeom prst="rect">
            <a:avLst/>
          </a:prstGeom>
        </p:spPr>
        <p:txBody>
          <a:bodyPr anchor="ctr"/>
          <a:lstStyle>
            <a:lvl1pPr>
              <a:defRPr sz="3600">
                <a:solidFill>
                  <a:srgbClr val="FFFFFF"/>
                </a:solidFill>
              </a:defRPr>
            </a:lvl1pPr>
          </a:lstStyle>
          <a:p>
            <a:r>
              <a:t>Title Text</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183" name="Google Shape;78;p22"/>
          <p:cNvSpPr/>
          <p:nvPr/>
        </p:nvSpPr>
        <p:spPr>
          <a:xfrm>
            <a:off x="3886200" y="-244"/>
            <a:ext cx="3886200" cy="10058401"/>
          </a:xfrm>
          <a:prstGeom prst="rect">
            <a:avLst/>
          </a:prstGeom>
          <a:solidFill>
            <a:srgbClr val="EEEEEE"/>
          </a:solidFill>
          <a:ln w="12700">
            <a:miter lim="400000"/>
          </a:ln>
        </p:spPr>
        <p:txBody>
          <a:bodyPr lIns="0" tIns="0" rIns="0" bIns="0" anchor="ctr"/>
          <a:lstStyle/>
          <a:p>
            <a:endParaRPr/>
          </a:p>
        </p:txBody>
      </p:sp>
      <p:sp>
        <p:nvSpPr>
          <p:cNvPr id="184" name="Title Text"/>
          <p:cNvSpPr txBox="1">
            <a:spLocks noGrp="1"/>
          </p:cNvSpPr>
          <p:nvPr>
            <p:ph type="title"/>
          </p:nvPr>
        </p:nvSpPr>
        <p:spPr>
          <a:xfrm>
            <a:off x="225675" y="2411541"/>
            <a:ext cx="3438300" cy="2898601"/>
          </a:xfrm>
          <a:prstGeom prst="rect">
            <a:avLst/>
          </a:prstGeom>
        </p:spPr>
        <p:txBody>
          <a:bodyPr/>
          <a:lstStyle>
            <a:lvl1pPr>
              <a:defRPr sz="4200">
                <a:solidFill>
                  <a:srgbClr val="2E3D49"/>
                </a:solidFill>
                <a:latin typeface="+mj-lt"/>
                <a:ea typeface="+mj-ea"/>
                <a:cs typeface="+mj-cs"/>
                <a:sym typeface="Arial"/>
              </a:defRPr>
            </a:lvl1pPr>
          </a:lstStyle>
          <a:p>
            <a:r>
              <a:t>Title Text</a:t>
            </a:r>
          </a:p>
        </p:txBody>
      </p:sp>
      <p:sp>
        <p:nvSpPr>
          <p:cNvPr id="185" name="Body Level One…"/>
          <p:cNvSpPr txBox="1">
            <a:spLocks noGrp="1"/>
          </p:cNvSpPr>
          <p:nvPr>
            <p:ph type="body" sz="quarter" idx="1"/>
          </p:nvPr>
        </p:nvSpPr>
        <p:spPr>
          <a:xfrm>
            <a:off x="225675" y="5481568"/>
            <a:ext cx="3438300" cy="2415301"/>
          </a:xfrm>
          <a:prstGeom prst="rect">
            <a:avLst/>
          </a:prstGeom>
        </p:spPr>
        <p:txBody>
          <a:bodyPr/>
          <a:lstStyle>
            <a:lvl1pPr>
              <a:defRPr sz="2100">
                <a:solidFill>
                  <a:srgbClr val="525C65"/>
                </a:solidFill>
              </a:defRPr>
            </a:lvl1pPr>
            <a:lvl2pPr>
              <a:defRPr sz="2100">
                <a:solidFill>
                  <a:srgbClr val="525C65"/>
                </a:solidFill>
              </a:defRPr>
            </a:lvl2pPr>
            <a:lvl3pPr>
              <a:defRPr sz="2100">
                <a:solidFill>
                  <a:srgbClr val="525C65"/>
                </a:solidFill>
              </a:defRPr>
            </a:lvl3pPr>
            <a:lvl4pPr>
              <a:defRPr sz="2100">
                <a:solidFill>
                  <a:srgbClr val="525C65"/>
                </a:solidFill>
              </a:defRPr>
            </a:lvl4pPr>
            <a:lvl5pPr>
              <a:defRPr sz="21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186" name="Google Shape;81;p22"/>
          <p:cNvSpPr txBox="1">
            <a:spLocks noGrp="1"/>
          </p:cNvSpPr>
          <p:nvPr>
            <p:ph type="body" sz="half" idx="21"/>
          </p:nvPr>
        </p:nvSpPr>
        <p:spPr>
          <a:xfrm>
            <a:off x="4198575" y="1415968"/>
            <a:ext cx="3261301" cy="7226102"/>
          </a:xfrm>
          <a:prstGeom prst="rect">
            <a:avLst/>
          </a:prstGeom>
        </p:spPr>
        <p:txBody>
          <a:bodyPr anchor="ctr"/>
          <a:lstStyle/>
          <a:p>
            <a:pPr marL="457200" indent="-342900" algn="l">
              <a:lnSpc>
                <a:spcPct val="115000"/>
              </a:lnSpc>
              <a:buClr>
                <a:srgbClr val="525C65"/>
              </a:buClr>
              <a:buSzPts val="1800"/>
              <a:buFont typeface="Helvetica"/>
              <a:buChar char="●"/>
              <a:defRPr sz="1800">
                <a:solidFill>
                  <a:srgbClr val="525C65"/>
                </a:solidFill>
              </a:defRPr>
            </a:pPr>
            <a:endParaRPr/>
          </a:p>
        </p:txBody>
      </p:sp>
      <p:sp>
        <p:nvSpPr>
          <p:cNvPr id="187"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194" name="Body Level One…"/>
          <p:cNvSpPr txBox="1">
            <a:spLocks noGrp="1"/>
          </p:cNvSpPr>
          <p:nvPr>
            <p:ph type="body" sz="quarter" idx="1"/>
          </p:nvPr>
        </p:nvSpPr>
        <p:spPr>
          <a:xfrm>
            <a:off x="264944" y="8273123"/>
            <a:ext cx="5099101" cy="1183201"/>
          </a:xfrm>
          <a:prstGeom prst="rect">
            <a:avLst/>
          </a:prstGeom>
        </p:spPr>
        <p:txBody>
          <a:bodyPr anchor="ctr"/>
          <a:lstStyle>
            <a:lvl1pPr marL="228600" indent="0" algn="l">
              <a:defRPr sz="1800">
                <a:solidFill>
                  <a:srgbClr val="525C65"/>
                </a:solidFill>
              </a:defRPr>
            </a:lvl1pPr>
            <a:lvl2pPr marL="1005114" indent="-408214" algn="l">
              <a:buSzPts val="1800"/>
              <a:buChar char="○"/>
              <a:defRPr sz="1800">
                <a:solidFill>
                  <a:srgbClr val="525C65"/>
                </a:solidFill>
              </a:defRPr>
            </a:lvl2pPr>
            <a:lvl3pPr marL="1462314" indent="-408214" algn="l">
              <a:buSzPts val="1800"/>
              <a:buChar char="■"/>
              <a:defRPr sz="1800">
                <a:solidFill>
                  <a:srgbClr val="525C65"/>
                </a:solidFill>
              </a:defRPr>
            </a:lvl3pPr>
            <a:lvl4pPr marL="1919514" indent="-408214" algn="l">
              <a:buSzPts val="1800"/>
              <a:buChar char="●"/>
              <a:defRPr sz="1800">
                <a:solidFill>
                  <a:srgbClr val="525C65"/>
                </a:solidFill>
              </a:defRPr>
            </a:lvl4pPr>
            <a:lvl5pPr marL="2376714" indent="-408214" algn="l">
              <a:buSzPts val="1800"/>
              <a:buChar char="○"/>
              <a:defRPr sz="18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195"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202" name="xx%"/>
          <p:cNvSpPr txBox="1">
            <a:spLocks noGrp="1"/>
          </p:cNvSpPr>
          <p:nvPr>
            <p:ph type="title" hasCustomPrompt="1"/>
          </p:nvPr>
        </p:nvSpPr>
        <p:spPr>
          <a:xfrm>
            <a:off x="264944" y="2163089"/>
            <a:ext cx="7242601" cy="3839701"/>
          </a:xfrm>
          <a:prstGeom prst="rect">
            <a:avLst/>
          </a:prstGeom>
        </p:spPr>
        <p:txBody>
          <a:bodyPr/>
          <a:lstStyle>
            <a:lvl1pPr>
              <a:defRPr sz="12000">
                <a:solidFill>
                  <a:srgbClr val="2E3D49"/>
                </a:solidFill>
                <a:latin typeface="+mj-lt"/>
                <a:ea typeface="+mj-ea"/>
                <a:cs typeface="+mj-cs"/>
                <a:sym typeface="Arial"/>
              </a:defRPr>
            </a:lvl1pPr>
          </a:lstStyle>
          <a:p>
            <a:r>
              <a:t>xx%</a:t>
            </a:r>
          </a:p>
        </p:txBody>
      </p:sp>
      <p:sp>
        <p:nvSpPr>
          <p:cNvPr id="203" name="Body Level One…"/>
          <p:cNvSpPr txBox="1">
            <a:spLocks noGrp="1"/>
          </p:cNvSpPr>
          <p:nvPr>
            <p:ph type="body" sz="half" idx="1"/>
          </p:nvPr>
        </p:nvSpPr>
        <p:spPr>
          <a:xfrm>
            <a:off x="264944" y="6164350"/>
            <a:ext cx="7242601" cy="2543701"/>
          </a:xfrm>
          <a:prstGeom prst="rect">
            <a:avLst/>
          </a:prstGeom>
        </p:spPr>
        <p:txBody>
          <a:bodyPr/>
          <a:lstStyle>
            <a:lvl1pPr marL="457200" indent="-342900">
              <a:lnSpc>
                <a:spcPct val="115000"/>
              </a:lnSpc>
              <a:buClr>
                <a:srgbClr val="525C65"/>
              </a:buClr>
              <a:buSzPts val="1800"/>
              <a:buFont typeface="Helvetica"/>
              <a:buChar char="●"/>
              <a:defRPr sz="1800">
                <a:solidFill>
                  <a:srgbClr val="525C65"/>
                </a:solidFill>
              </a:defRPr>
            </a:lvl1pPr>
            <a:lvl2pPr marL="1005114" indent="-408214">
              <a:lnSpc>
                <a:spcPct val="115000"/>
              </a:lnSpc>
              <a:buClr>
                <a:srgbClr val="525C65"/>
              </a:buClr>
              <a:buSzPts val="1800"/>
              <a:buFont typeface="Helvetica"/>
              <a:buChar char="○"/>
              <a:defRPr sz="1800">
                <a:solidFill>
                  <a:srgbClr val="525C65"/>
                </a:solidFill>
              </a:defRPr>
            </a:lvl2pPr>
            <a:lvl3pPr marL="1462314" indent="-408214">
              <a:lnSpc>
                <a:spcPct val="115000"/>
              </a:lnSpc>
              <a:buClr>
                <a:srgbClr val="525C65"/>
              </a:buClr>
              <a:buSzPts val="1800"/>
              <a:buFont typeface="Helvetica"/>
              <a:buChar char="■"/>
              <a:defRPr sz="1800">
                <a:solidFill>
                  <a:srgbClr val="525C65"/>
                </a:solidFill>
              </a:defRPr>
            </a:lvl3pPr>
            <a:lvl4pPr marL="1919514" indent="-408214">
              <a:lnSpc>
                <a:spcPct val="115000"/>
              </a:lnSpc>
              <a:buClr>
                <a:srgbClr val="525C65"/>
              </a:buClr>
              <a:buSzPts val="1800"/>
              <a:buFont typeface="Helvetica"/>
              <a:buChar char="●"/>
              <a:defRPr sz="1800">
                <a:solidFill>
                  <a:srgbClr val="525C65"/>
                </a:solidFill>
              </a:defRPr>
            </a:lvl4pPr>
            <a:lvl5pPr marL="2376714" indent="-408214">
              <a:lnSpc>
                <a:spcPct val="115000"/>
              </a:lnSpc>
              <a:buClr>
                <a:srgbClr val="525C65"/>
              </a:buClr>
              <a:buSzPts val="1800"/>
              <a:buFont typeface="Helvetica"/>
              <a:buChar char="○"/>
              <a:defRPr sz="18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204"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11"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218" name="Title Text"/>
          <p:cNvSpPr txBox="1">
            <a:spLocks noGrp="1"/>
          </p:cNvSpPr>
          <p:nvPr>
            <p:ph type="title"/>
          </p:nvPr>
        </p:nvSpPr>
        <p:spPr>
          <a:prstGeom prst="rect">
            <a:avLst/>
          </a:prstGeom>
        </p:spPr>
        <p:txBody>
          <a:bodyPr/>
          <a:lstStyle/>
          <a:p>
            <a:r>
              <a:t>Title Text</a:t>
            </a:r>
          </a:p>
        </p:txBody>
      </p:sp>
      <p:sp>
        <p:nvSpPr>
          <p:cNvPr id="219"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SECTION_HEADER">
    <p:bg>
      <p:bgPr>
        <a:solidFill>
          <a:srgbClr val="2E3D49"/>
        </a:solidFill>
        <a:effectLst/>
      </p:bgPr>
    </p:bg>
    <p:spTree>
      <p:nvGrpSpPr>
        <p:cNvPr id="1" name=""/>
        <p:cNvGrpSpPr/>
        <p:nvPr/>
      </p:nvGrpSpPr>
      <p:grpSpPr>
        <a:xfrm>
          <a:off x="0" y="0"/>
          <a:ext cx="0" cy="0"/>
          <a:chOff x="0" y="0"/>
          <a:chExt cx="0" cy="0"/>
        </a:xfrm>
      </p:grpSpPr>
      <p:sp>
        <p:nvSpPr>
          <p:cNvPr id="227" name="Title Text"/>
          <p:cNvSpPr txBox="1">
            <a:spLocks noGrp="1"/>
          </p:cNvSpPr>
          <p:nvPr>
            <p:ph type="title"/>
          </p:nvPr>
        </p:nvSpPr>
        <p:spPr>
          <a:xfrm>
            <a:off x="264944" y="4206106"/>
            <a:ext cx="7242601" cy="1646101"/>
          </a:xfrm>
          <a:prstGeom prst="rect">
            <a:avLst/>
          </a:prstGeom>
        </p:spPr>
        <p:txBody>
          <a:bodyPr anchor="ctr"/>
          <a:lstStyle>
            <a:lvl1pPr>
              <a:defRPr sz="3600">
                <a:solidFill>
                  <a:srgbClr val="FFFFFF"/>
                </a:solidFill>
              </a:defRPr>
            </a:lvl1pPr>
          </a:lstStyle>
          <a:p>
            <a:r>
              <a:t>Title Text</a:t>
            </a:r>
          </a:p>
        </p:txBody>
      </p:sp>
      <p:sp>
        <p:nvSpPr>
          <p:cNvPr id="2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35" name="Title Text"/>
          <p:cNvSpPr txBox="1">
            <a:spLocks noGrp="1"/>
          </p:cNvSpPr>
          <p:nvPr>
            <p:ph type="title"/>
          </p:nvPr>
        </p:nvSpPr>
        <p:spPr>
          <a:xfrm>
            <a:off x="264944" y="870271"/>
            <a:ext cx="7242601" cy="1119900"/>
          </a:xfrm>
          <a:prstGeom prst="rect">
            <a:avLst/>
          </a:prstGeom>
        </p:spPr>
        <p:txBody>
          <a:bodyPr anchor="t"/>
          <a:lstStyle>
            <a:lvl1pPr algn="l">
              <a:defRPr sz="2800"/>
            </a:lvl1pPr>
          </a:lstStyle>
          <a:p>
            <a:r>
              <a:t>Title Text</a:t>
            </a:r>
          </a:p>
        </p:txBody>
      </p:sp>
      <p:sp>
        <p:nvSpPr>
          <p:cNvPr id="236" name="Body Level One…"/>
          <p:cNvSpPr txBox="1">
            <a:spLocks noGrp="1"/>
          </p:cNvSpPr>
          <p:nvPr>
            <p:ph type="body" idx="1"/>
          </p:nvPr>
        </p:nvSpPr>
        <p:spPr>
          <a:xfrm>
            <a:off x="264944" y="2253728"/>
            <a:ext cx="7242601" cy="6239702"/>
          </a:xfrm>
          <a:prstGeom prst="rect">
            <a:avLst/>
          </a:prstGeom>
        </p:spPr>
        <p:txBody>
          <a:bodyPr/>
          <a:lstStyle>
            <a:lvl1pPr marL="457200" indent="-342900" algn="l">
              <a:lnSpc>
                <a:spcPct val="115000"/>
              </a:lnSpc>
              <a:buClr>
                <a:schemeClr val="accent2">
                  <a:lumOff val="21764"/>
                </a:schemeClr>
              </a:buClr>
              <a:buSzPts val="1800"/>
              <a:buFont typeface="Helvetica"/>
              <a:buChar char="●"/>
              <a:defRPr sz="1800"/>
            </a:lvl1pPr>
            <a:lvl2pPr marL="1005114" indent="-408214" algn="l">
              <a:lnSpc>
                <a:spcPct val="115000"/>
              </a:lnSpc>
              <a:buClr>
                <a:schemeClr val="accent2">
                  <a:lumOff val="21764"/>
                </a:schemeClr>
              </a:buClr>
              <a:buSzPts val="1800"/>
              <a:buFont typeface="Helvetica"/>
              <a:buChar char="○"/>
              <a:defRPr sz="1800"/>
            </a:lvl2pPr>
            <a:lvl3pPr marL="1462314" indent="-408214" algn="l">
              <a:lnSpc>
                <a:spcPct val="115000"/>
              </a:lnSpc>
              <a:buClr>
                <a:schemeClr val="accent2">
                  <a:lumOff val="21764"/>
                </a:schemeClr>
              </a:buClr>
              <a:buSzPts val="1800"/>
              <a:buFont typeface="Helvetica"/>
              <a:buChar char="■"/>
              <a:defRPr sz="1800"/>
            </a:lvl3pPr>
            <a:lvl4pPr marL="1919514" indent="-408214" algn="l">
              <a:lnSpc>
                <a:spcPct val="115000"/>
              </a:lnSpc>
              <a:buClr>
                <a:schemeClr val="accent2">
                  <a:lumOff val="21764"/>
                </a:schemeClr>
              </a:buClr>
              <a:buSzPts val="1800"/>
              <a:buFont typeface="Helvetica"/>
              <a:buChar char="●"/>
              <a:defRPr sz="1800"/>
            </a:lvl4pPr>
            <a:lvl5pPr marL="2376714" indent="-408214" algn="l">
              <a:lnSpc>
                <a:spcPct val="115000"/>
              </a:lnSpc>
              <a:buClr>
                <a:schemeClr val="accent2">
                  <a:lumOff val="21764"/>
                </a:schemeClr>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pic>
        <p:nvPicPr>
          <p:cNvPr id="237" name="Google Shape;104;p29" descr="Google Shape;104;p29"/>
          <p:cNvPicPr>
            <a:picLocks noChangeAspect="1"/>
          </p:cNvPicPr>
          <p:nvPr/>
        </p:nvPicPr>
        <p:blipFill>
          <a:blip r:embed="rId2"/>
          <a:stretch>
            <a:fillRect/>
          </a:stretch>
        </p:blipFill>
        <p:spPr>
          <a:xfrm>
            <a:off x="6636149" y="125138"/>
            <a:ext cx="871401" cy="871401"/>
          </a:xfrm>
          <a:prstGeom prst="rect">
            <a:avLst/>
          </a:prstGeom>
          <a:ln w="12700">
            <a:miter lim="400000"/>
          </a:ln>
        </p:spPr>
      </p:pic>
      <p:sp>
        <p:nvSpPr>
          <p:cNvPr id="2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245" name="Title Text"/>
          <p:cNvSpPr txBox="1">
            <a:spLocks noGrp="1"/>
          </p:cNvSpPr>
          <p:nvPr>
            <p:ph type="title"/>
          </p:nvPr>
        </p:nvSpPr>
        <p:spPr>
          <a:xfrm>
            <a:off x="264944" y="870271"/>
            <a:ext cx="7242601" cy="1119900"/>
          </a:xfrm>
          <a:prstGeom prst="rect">
            <a:avLst/>
          </a:prstGeom>
        </p:spPr>
        <p:txBody>
          <a:bodyPr anchor="t"/>
          <a:lstStyle>
            <a:lvl1pPr algn="l">
              <a:defRPr sz="2800"/>
            </a:lvl1pPr>
          </a:lstStyle>
          <a:p>
            <a:r>
              <a:t>Title Text</a:t>
            </a:r>
          </a:p>
        </p:txBody>
      </p:sp>
      <p:sp>
        <p:nvSpPr>
          <p:cNvPr id="246" name="Body Level One…"/>
          <p:cNvSpPr txBox="1">
            <a:spLocks noGrp="1"/>
          </p:cNvSpPr>
          <p:nvPr>
            <p:ph type="body" sz="half" idx="1"/>
          </p:nvPr>
        </p:nvSpPr>
        <p:spPr>
          <a:xfrm>
            <a:off x="264944" y="2253728"/>
            <a:ext cx="3399901" cy="6681001"/>
          </a:xfrm>
          <a:prstGeom prst="rect">
            <a:avLst/>
          </a:prstGeom>
        </p:spPr>
        <p:txBody>
          <a:bodyPr/>
          <a:lstStyle>
            <a:lvl1pPr marL="457200" indent="-317500" algn="l">
              <a:lnSpc>
                <a:spcPct val="115000"/>
              </a:lnSpc>
              <a:buClr>
                <a:schemeClr val="accent2">
                  <a:lumOff val="21764"/>
                </a:schemeClr>
              </a:buClr>
              <a:buSzPts val="1400"/>
              <a:buFont typeface="Helvetica"/>
              <a:buChar char="●"/>
              <a:defRPr sz="1400"/>
            </a:lvl1pPr>
            <a:lvl2pPr marL="965200" indent="-355600" algn="l">
              <a:lnSpc>
                <a:spcPct val="115000"/>
              </a:lnSpc>
              <a:buClr>
                <a:schemeClr val="accent2">
                  <a:lumOff val="21764"/>
                </a:schemeClr>
              </a:buClr>
              <a:buSzPts val="1400"/>
              <a:buFont typeface="Helvetica"/>
              <a:buChar char="○"/>
              <a:defRPr sz="1400"/>
            </a:lvl2pPr>
            <a:lvl3pPr marL="1422400" indent="-355600" algn="l">
              <a:lnSpc>
                <a:spcPct val="115000"/>
              </a:lnSpc>
              <a:buClr>
                <a:schemeClr val="accent2">
                  <a:lumOff val="21764"/>
                </a:schemeClr>
              </a:buClr>
              <a:buSzPts val="1400"/>
              <a:buFont typeface="Helvetica"/>
              <a:buChar char="■"/>
              <a:defRPr sz="1400"/>
            </a:lvl3pPr>
            <a:lvl4pPr marL="1879600" indent="-355600" algn="l">
              <a:lnSpc>
                <a:spcPct val="115000"/>
              </a:lnSpc>
              <a:buClr>
                <a:schemeClr val="accent2">
                  <a:lumOff val="21764"/>
                </a:schemeClr>
              </a:buClr>
              <a:buSzPts val="1400"/>
              <a:buFont typeface="Helvetica"/>
              <a:buChar char="●"/>
              <a:defRPr sz="1400"/>
            </a:lvl4pPr>
            <a:lvl5pPr marL="2336800" indent="-355600" algn="l">
              <a:lnSpc>
                <a:spcPct val="115000"/>
              </a:lnSpc>
              <a:buClr>
                <a:schemeClr val="accent2">
                  <a:lumOff val="21764"/>
                </a:schemeClr>
              </a:buClr>
              <a:buSzPts val="1400"/>
              <a:buFont typeface="Helvetica"/>
              <a:buChar char="○"/>
              <a:defRPr sz="1400"/>
            </a:lvl5pPr>
          </a:lstStyle>
          <a:p>
            <a:r>
              <a:t>Body Level One</a:t>
            </a:r>
          </a:p>
          <a:p>
            <a:pPr lvl="1"/>
            <a:r>
              <a:t>Body Level Two</a:t>
            </a:r>
          </a:p>
          <a:p>
            <a:pPr lvl="2"/>
            <a:r>
              <a:t>Body Level Three</a:t>
            </a:r>
          </a:p>
          <a:p>
            <a:pPr lvl="3"/>
            <a:r>
              <a:t>Body Level Four</a:t>
            </a:r>
          </a:p>
          <a:p>
            <a:pPr lvl="4"/>
            <a:r>
              <a:t>Body Level Five</a:t>
            </a:r>
          </a:p>
        </p:txBody>
      </p:sp>
      <p:sp>
        <p:nvSpPr>
          <p:cNvPr id="247" name="Google Shape;108;p30"/>
          <p:cNvSpPr txBox="1">
            <a:spLocks noGrp="1"/>
          </p:cNvSpPr>
          <p:nvPr>
            <p:ph type="body" sz="half" idx="21"/>
          </p:nvPr>
        </p:nvSpPr>
        <p:spPr>
          <a:xfrm>
            <a:off x="4107539" y="2253728"/>
            <a:ext cx="3399901" cy="6681001"/>
          </a:xfrm>
          <a:prstGeom prst="rect">
            <a:avLst/>
          </a:prstGeom>
        </p:spPr>
        <p:txBody>
          <a:bodyPr/>
          <a:lstStyle/>
          <a:p>
            <a:pPr marL="457200" indent="-317500" algn="l">
              <a:lnSpc>
                <a:spcPct val="115000"/>
              </a:lnSpc>
              <a:buClr>
                <a:schemeClr val="accent2">
                  <a:lumOff val="21764"/>
                </a:schemeClr>
              </a:buClr>
              <a:buSzPts val="1400"/>
              <a:buFont typeface="Helvetica"/>
              <a:buChar char="●"/>
              <a:defRPr sz="1400"/>
            </a:pPr>
            <a:endParaRPr/>
          </a:p>
        </p:txBody>
      </p:sp>
      <p:sp>
        <p:nvSpPr>
          <p:cNvPr id="2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255" name="Title Text"/>
          <p:cNvSpPr txBox="1">
            <a:spLocks noGrp="1"/>
          </p:cNvSpPr>
          <p:nvPr>
            <p:ph type="title"/>
          </p:nvPr>
        </p:nvSpPr>
        <p:spPr>
          <a:xfrm>
            <a:off x="264944" y="870271"/>
            <a:ext cx="7242601" cy="1119900"/>
          </a:xfrm>
          <a:prstGeom prst="rect">
            <a:avLst/>
          </a:prstGeom>
        </p:spPr>
        <p:txBody>
          <a:bodyPr anchor="t"/>
          <a:lstStyle>
            <a:lvl1pPr algn="l">
              <a:defRPr sz="2800"/>
            </a:lvl1pPr>
          </a:lstStyle>
          <a:p>
            <a:r>
              <a:t>Title Text</a:t>
            </a:r>
          </a:p>
        </p:txBody>
      </p:sp>
      <p:sp>
        <p:nvSpPr>
          <p:cNvPr id="2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263" name="Title Text"/>
          <p:cNvSpPr txBox="1">
            <a:spLocks noGrp="1"/>
          </p:cNvSpPr>
          <p:nvPr>
            <p:ph type="title"/>
          </p:nvPr>
        </p:nvSpPr>
        <p:spPr>
          <a:xfrm>
            <a:off x="264944" y="1086507"/>
            <a:ext cx="2386802" cy="1477801"/>
          </a:xfrm>
          <a:prstGeom prst="rect">
            <a:avLst/>
          </a:prstGeom>
        </p:spPr>
        <p:txBody>
          <a:bodyPr/>
          <a:lstStyle>
            <a:lvl1pPr algn="l">
              <a:defRPr sz="2400"/>
            </a:lvl1pPr>
          </a:lstStyle>
          <a:p>
            <a:r>
              <a:t>Title Text</a:t>
            </a:r>
          </a:p>
        </p:txBody>
      </p:sp>
      <p:sp>
        <p:nvSpPr>
          <p:cNvPr id="264" name="Body Level One…"/>
          <p:cNvSpPr txBox="1">
            <a:spLocks noGrp="1"/>
          </p:cNvSpPr>
          <p:nvPr>
            <p:ph type="body" sz="quarter" idx="1"/>
          </p:nvPr>
        </p:nvSpPr>
        <p:spPr>
          <a:xfrm>
            <a:off x="264944" y="2717439"/>
            <a:ext cx="2386802" cy="6217501"/>
          </a:xfrm>
          <a:prstGeom prst="rect">
            <a:avLst/>
          </a:prstGeom>
        </p:spPr>
        <p:txBody>
          <a:bodyPr/>
          <a:lstStyle>
            <a:lvl1pPr marL="457200" indent="-304800" algn="l">
              <a:lnSpc>
                <a:spcPct val="115000"/>
              </a:lnSpc>
              <a:buClr>
                <a:schemeClr val="accent2">
                  <a:lumOff val="21764"/>
                </a:schemeClr>
              </a:buClr>
              <a:buSzPts val="1200"/>
              <a:buFont typeface="Helvetica"/>
              <a:buChar char="●"/>
              <a:defRPr sz="1200"/>
            </a:lvl1pPr>
            <a:lvl2pPr marL="914400" indent="-304800" algn="l">
              <a:lnSpc>
                <a:spcPct val="115000"/>
              </a:lnSpc>
              <a:buClr>
                <a:schemeClr val="accent2">
                  <a:lumOff val="21764"/>
                </a:schemeClr>
              </a:buClr>
              <a:buSzPts val="1200"/>
              <a:buFont typeface="Helvetica"/>
              <a:buChar char="○"/>
              <a:defRPr sz="1200"/>
            </a:lvl2pPr>
            <a:lvl3pPr marL="1371600" indent="-304800" algn="l">
              <a:lnSpc>
                <a:spcPct val="115000"/>
              </a:lnSpc>
              <a:buClr>
                <a:schemeClr val="accent2">
                  <a:lumOff val="21764"/>
                </a:schemeClr>
              </a:buClr>
              <a:buSzPts val="1200"/>
              <a:buFont typeface="Helvetica"/>
              <a:buChar char="■"/>
              <a:defRPr sz="1200"/>
            </a:lvl3pPr>
            <a:lvl4pPr marL="1828800" indent="-304800" algn="l">
              <a:lnSpc>
                <a:spcPct val="115000"/>
              </a:lnSpc>
              <a:buClr>
                <a:schemeClr val="accent2">
                  <a:lumOff val="21764"/>
                </a:schemeClr>
              </a:buClr>
              <a:buSzPts val="1200"/>
              <a:buFont typeface="Helvetica"/>
              <a:buChar char="●"/>
              <a:defRPr sz="1200"/>
            </a:lvl4pPr>
            <a:lvl5pPr marL="2286000" indent="-304800" algn="l">
              <a:lnSpc>
                <a:spcPct val="115000"/>
              </a:lnSpc>
              <a:buClr>
                <a:schemeClr val="accent2">
                  <a:lumOff val="21764"/>
                </a:schemeClr>
              </a:buClr>
              <a:buSzPts val="1200"/>
              <a:buFont typeface="Helvetica"/>
              <a:buChar char="○"/>
              <a:defRPr sz="1200"/>
            </a:lvl5pPr>
          </a:lstStyle>
          <a:p>
            <a:r>
              <a:t>Body Level One</a:t>
            </a:r>
          </a:p>
          <a:p>
            <a:pPr lvl="1"/>
            <a:r>
              <a:t>Body Level Two</a:t>
            </a:r>
          </a:p>
          <a:p>
            <a:pPr lvl="2"/>
            <a:r>
              <a:t>Body Level Three</a:t>
            </a:r>
          </a:p>
          <a:p>
            <a:pPr lvl="3"/>
            <a:r>
              <a:t>Body Level Four</a:t>
            </a:r>
          </a:p>
          <a:p>
            <a:pPr lvl="4"/>
            <a:r>
              <a:t>Body Level Five</a:t>
            </a:r>
          </a:p>
        </p:txBody>
      </p:sp>
      <p:sp>
        <p:nvSpPr>
          <p:cNvPr id="2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9" name="Title Text"/>
          <p:cNvSpPr txBox="1">
            <a:spLocks noGrp="1"/>
          </p:cNvSpPr>
          <p:nvPr>
            <p:ph type="title"/>
          </p:nvPr>
        </p:nvSpPr>
        <p:spPr>
          <a:xfrm>
            <a:off x="264944" y="870271"/>
            <a:ext cx="7242601" cy="1119900"/>
          </a:xfrm>
          <a:prstGeom prst="rect">
            <a:avLst/>
          </a:prstGeom>
        </p:spPr>
        <p:txBody>
          <a:bodyPr anchor="t"/>
          <a:lstStyle>
            <a:lvl1pPr algn="l">
              <a:defRPr sz="2800"/>
            </a:lvl1pPr>
          </a:lstStyle>
          <a:p>
            <a:r>
              <a:t>Title Text</a:t>
            </a:r>
          </a:p>
        </p:txBody>
      </p:sp>
      <p:sp>
        <p:nvSpPr>
          <p:cNvPr id="30" name="Body Level One…"/>
          <p:cNvSpPr txBox="1">
            <a:spLocks noGrp="1"/>
          </p:cNvSpPr>
          <p:nvPr>
            <p:ph type="body" idx="1"/>
          </p:nvPr>
        </p:nvSpPr>
        <p:spPr>
          <a:xfrm>
            <a:off x="264944" y="2253728"/>
            <a:ext cx="7242601" cy="6239702"/>
          </a:xfrm>
          <a:prstGeom prst="rect">
            <a:avLst/>
          </a:prstGeom>
        </p:spPr>
        <p:txBody>
          <a:bodyPr/>
          <a:lstStyle>
            <a:lvl1pPr marL="457200" indent="-342900" algn="l">
              <a:lnSpc>
                <a:spcPct val="115000"/>
              </a:lnSpc>
              <a:buClr>
                <a:schemeClr val="accent2">
                  <a:lumOff val="21764"/>
                </a:schemeClr>
              </a:buClr>
              <a:buSzPts val="1800"/>
              <a:buFont typeface="Helvetica"/>
              <a:buChar char="●"/>
              <a:defRPr sz="1800"/>
            </a:lvl1pPr>
            <a:lvl2pPr marL="1005114" indent="-408214" algn="l">
              <a:lnSpc>
                <a:spcPct val="115000"/>
              </a:lnSpc>
              <a:buClr>
                <a:schemeClr val="accent2">
                  <a:lumOff val="21764"/>
                </a:schemeClr>
              </a:buClr>
              <a:buSzPts val="1800"/>
              <a:buFont typeface="Helvetica"/>
              <a:buChar char="○"/>
              <a:defRPr sz="1800"/>
            </a:lvl2pPr>
            <a:lvl3pPr marL="1462314" indent="-408214" algn="l">
              <a:lnSpc>
                <a:spcPct val="115000"/>
              </a:lnSpc>
              <a:buClr>
                <a:schemeClr val="accent2">
                  <a:lumOff val="21764"/>
                </a:schemeClr>
              </a:buClr>
              <a:buSzPts val="1800"/>
              <a:buFont typeface="Helvetica"/>
              <a:buChar char="■"/>
              <a:defRPr sz="1800"/>
            </a:lvl3pPr>
            <a:lvl4pPr marL="1919514" indent="-408214" algn="l">
              <a:lnSpc>
                <a:spcPct val="115000"/>
              </a:lnSpc>
              <a:buClr>
                <a:schemeClr val="accent2">
                  <a:lumOff val="21764"/>
                </a:schemeClr>
              </a:buClr>
              <a:buSzPts val="1800"/>
              <a:buFont typeface="Helvetica"/>
              <a:buChar char="●"/>
              <a:defRPr sz="1800"/>
            </a:lvl4pPr>
            <a:lvl5pPr marL="2376714" indent="-408214" algn="l">
              <a:lnSpc>
                <a:spcPct val="115000"/>
              </a:lnSpc>
              <a:buClr>
                <a:schemeClr val="accent2">
                  <a:lumOff val="21764"/>
                </a:schemeClr>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pic>
        <p:nvPicPr>
          <p:cNvPr id="31" name="Google Shape;17;p4" descr="Google Shape;17;p4"/>
          <p:cNvPicPr>
            <a:picLocks noChangeAspect="1"/>
          </p:cNvPicPr>
          <p:nvPr/>
        </p:nvPicPr>
        <p:blipFill>
          <a:blip r:embed="rId2"/>
          <a:stretch>
            <a:fillRect/>
          </a:stretch>
        </p:blipFill>
        <p:spPr>
          <a:xfrm>
            <a:off x="6636149" y="125138"/>
            <a:ext cx="871401" cy="871401"/>
          </a:xfrm>
          <a:prstGeom prst="rect">
            <a:avLst/>
          </a:prstGeom>
          <a:ln w="12700">
            <a:miter lim="400000"/>
          </a:ln>
        </p:spPr>
      </p:pic>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272" name="Title Text"/>
          <p:cNvSpPr txBox="1">
            <a:spLocks noGrp="1"/>
          </p:cNvSpPr>
          <p:nvPr>
            <p:ph type="title"/>
          </p:nvPr>
        </p:nvSpPr>
        <p:spPr>
          <a:xfrm>
            <a:off x="416712" y="880292"/>
            <a:ext cx="5412601" cy="7999802"/>
          </a:xfrm>
          <a:prstGeom prst="rect">
            <a:avLst/>
          </a:prstGeom>
        </p:spPr>
        <p:txBody>
          <a:bodyPr anchor="ctr"/>
          <a:lstStyle>
            <a:lvl1pPr algn="l">
              <a:defRPr sz="4800"/>
            </a:lvl1pPr>
          </a:lstStyle>
          <a:p>
            <a:r>
              <a:t>Title Text</a:t>
            </a:r>
          </a:p>
        </p:txBody>
      </p:sp>
      <p:sp>
        <p:nvSpPr>
          <p:cNvPr id="2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280" name="Google Shape;117;p34"/>
          <p:cNvSpPr/>
          <p:nvPr/>
        </p:nvSpPr>
        <p:spPr>
          <a:xfrm>
            <a:off x="3886200" y="-244"/>
            <a:ext cx="3886200" cy="10058401"/>
          </a:xfrm>
          <a:prstGeom prst="rect">
            <a:avLst/>
          </a:prstGeom>
          <a:solidFill>
            <a:srgbClr val="EEEEEE"/>
          </a:solidFill>
          <a:ln w="12700">
            <a:miter lim="400000"/>
          </a:ln>
        </p:spPr>
        <p:txBody>
          <a:bodyPr lIns="0" tIns="0" rIns="0" bIns="0" anchor="ctr"/>
          <a:lstStyle/>
          <a:p>
            <a:endParaRPr/>
          </a:p>
        </p:txBody>
      </p:sp>
      <p:sp>
        <p:nvSpPr>
          <p:cNvPr id="281" name="Title Text"/>
          <p:cNvSpPr txBox="1">
            <a:spLocks noGrp="1"/>
          </p:cNvSpPr>
          <p:nvPr>
            <p:ph type="title"/>
          </p:nvPr>
        </p:nvSpPr>
        <p:spPr>
          <a:xfrm>
            <a:off x="225675" y="2411541"/>
            <a:ext cx="3438300" cy="2898601"/>
          </a:xfrm>
          <a:prstGeom prst="rect">
            <a:avLst/>
          </a:prstGeom>
        </p:spPr>
        <p:txBody>
          <a:bodyPr/>
          <a:lstStyle>
            <a:lvl1pPr>
              <a:defRPr sz="4200"/>
            </a:lvl1pPr>
          </a:lstStyle>
          <a:p>
            <a:r>
              <a:t>Title Text</a:t>
            </a:r>
          </a:p>
        </p:txBody>
      </p:sp>
      <p:sp>
        <p:nvSpPr>
          <p:cNvPr id="282" name="Body Level One…"/>
          <p:cNvSpPr txBox="1">
            <a:spLocks noGrp="1"/>
          </p:cNvSpPr>
          <p:nvPr>
            <p:ph type="body" sz="quarter" idx="1"/>
          </p:nvPr>
        </p:nvSpPr>
        <p:spPr>
          <a:xfrm>
            <a:off x="225675" y="5481568"/>
            <a:ext cx="3438300" cy="2415301"/>
          </a:xfrm>
          <a:prstGeom prst="rect">
            <a:avLst/>
          </a:prstGeom>
        </p:spPr>
        <p:txBody>
          <a:bodyPr/>
          <a:lstStyle>
            <a:lvl1pPr>
              <a:defRPr sz="2100"/>
            </a:lvl1pPr>
            <a:lvl2pPr>
              <a:defRPr sz="2100"/>
            </a:lvl2pPr>
            <a:lvl3pPr>
              <a:defRPr sz="2100"/>
            </a:lvl3pPr>
            <a:lvl4pPr>
              <a:defRPr sz="2100"/>
            </a:lvl4pPr>
            <a:lvl5pPr>
              <a:defRPr sz="2100"/>
            </a:lvl5pPr>
          </a:lstStyle>
          <a:p>
            <a:r>
              <a:t>Body Level One</a:t>
            </a:r>
          </a:p>
          <a:p>
            <a:pPr lvl="1"/>
            <a:r>
              <a:t>Body Level Two</a:t>
            </a:r>
          </a:p>
          <a:p>
            <a:pPr lvl="2"/>
            <a:r>
              <a:t>Body Level Three</a:t>
            </a:r>
          </a:p>
          <a:p>
            <a:pPr lvl="3"/>
            <a:r>
              <a:t>Body Level Four</a:t>
            </a:r>
          </a:p>
          <a:p>
            <a:pPr lvl="4"/>
            <a:r>
              <a:t>Body Level Five</a:t>
            </a:r>
          </a:p>
        </p:txBody>
      </p:sp>
      <p:sp>
        <p:nvSpPr>
          <p:cNvPr id="283" name="Google Shape;120;p34"/>
          <p:cNvSpPr txBox="1">
            <a:spLocks noGrp="1"/>
          </p:cNvSpPr>
          <p:nvPr>
            <p:ph type="body" sz="half" idx="21"/>
          </p:nvPr>
        </p:nvSpPr>
        <p:spPr>
          <a:xfrm>
            <a:off x="4198575" y="1415968"/>
            <a:ext cx="3261301" cy="7226102"/>
          </a:xfrm>
          <a:prstGeom prst="rect">
            <a:avLst/>
          </a:prstGeom>
        </p:spPr>
        <p:txBody>
          <a:bodyPr anchor="ctr"/>
          <a:lstStyle/>
          <a:p>
            <a:pPr marL="457200" indent="-342900" algn="l">
              <a:lnSpc>
                <a:spcPct val="115000"/>
              </a:lnSpc>
              <a:buClr>
                <a:schemeClr val="accent2">
                  <a:lumOff val="21764"/>
                </a:schemeClr>
              </a:buClr>
              <a:buSzPts val="1800"/>
              <a:buFont typeface="Helvetica"/>
              <a:buChar char="●"/>
              <a:defRPr sz="1800"/>
            </a:pPr>
            <a:endParaRPr/>
          </a:p>
        </p:txBody>
      </p:sp>
      <p:sp>
        <p:nvSpPr>
          <p:cNvPr id="2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291" name="Body Level One…"/>
          <p:cNvSpPr txBox="1">
            <a:spLocks noGrp="1"/>
          </p:cNvSpPr>
          <p:nvPr>
            <p:ph type="body" sz="quarter" idx="1"/>
          </p:nvPr>
        </p:nvSpPr>
        <p:spPr>
          <a:xfrm>
            <a:off x="264944" y="8273123"/>
            <a:ext cx="5099101" cy="1183201"/>
          </a:xfrm>
          <a:prstGeom prst="rect">
            <a:avLst/>
          </a:prstGeom>
        </p:spPr>
        <p:txBody>
          <a:bodyPr anchor="ctr"/>
          <a:lstStyle>
            <a:lvl1pPr marL="228600" indent="0" algn="l">
              <a:defRPr sz="1800"/>
            </a:lvl1pPr>
            <a:lvl2pPr marL="1005114" indent="-408214" algn="l">
              <a:buSzPts val="1800"/>
              <a:buChar char="○"/>
              <a:defRPr sz="1800"/>
            </a:lvl2pPr>
            <a:lvl3pPr marL="1462314" indent="-408214" algn="l">
              <a:buSzPts val="1800"/>
              <a:buChar char="■"/>
              <a:defRPr sz="1800"/>
            </a:lvl3pPr>
            <a:lvl4pPr marL="1919514" indent="-408214" algn="l">
              <a:buSzPts val="1800"/>
              <a:buChar char="●"/>
              <a:defRPr sz="1800"/>
            </a:lvl4pPr>
            <a:lvl5pPr marL="2376714" indent="-408214" algn="l">
              <a:buSzPts val="1800"/>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2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299" name="xx%"/>
          <p:cNvSpPr txBox="1">
            <a:spLocks noGrp="1"/>
          </p:cNvSpPr>
          <p:nvPr>
            <p:ph type="title" hasCustomPrompt="1"/>
          </p:nvPr>
        </p:nvSpPr>
        <p:spPr>
          <a:xfrm>
            <a:off x="264944" y="2163089"/>
            <a:ext cx="7242601" cy="3839701"/>
          </a:xfrm>
          <a:prstGeom prst="rect">
            <a:avLst/>
          </a:prstGeom>
        </p:spPr>
        <p:txBody>
          <a:bodyPr/>
          <a:lstStyle>
            <a:lvl1pPr>
              <a:defRPr sz="12000"/>
            </a:lvl1pPr>
          </a:lstStyle>
          <a:p>
            <a:r>
              <a:t>xx%</a:t>
            </a:r>
          </a:p>
        </p:txBody>
      </p:sp>
      <p:sp>
        <p:nvSpPr>
          <p:cNvPr id="300" name="Body Level One…"/>
          <p:cNvSpPr txBox="1">
            <a:spLocks noGrp="1"/>
          </p:cNvSpPr>
          <p:nvPr>
            <p:ph type="body" sz="half" idx="1"/>
          </p:nvPr>
        </p:nvSpPr>
        <p:spPr>
          <a:xfrm>
            <a:off x="264944" y="6164350"/>
            <a:ext cx="7242601" cy="2543701"/>
          </a:xfrm>
          <a:prstGeom prst="rect">
            <a:avLst/>
          </a:prstGeom>
        </p:spPr>
        <p:txBody>
          <a:bodyPr/>
          <a:lstStyle>
            <a:lvl1pPr marL="457200" indent="-342900">
              <a:lnSpc>
                <a:spcPct val="115000"/>
              </a:lnSpc>
              <a:buClr>
                <a:schemeClr val="accent2">
                  <a:lumOff val="21764"/>
                </a:schemeClr>
              </a:buClr>
              <a:buSzPts val="1800"/>
              <a:buFont typeface="Helvetica"/>
              <a:buChar char="●"/>
              <a:defRPr sz="1800"/>
            </a:lvl1pPr>
            <a:lvl2pPr marL="1005114" indent="-408214">
              <a:lnSpc>
                <a:spcPct val="115000"/>
              </a:lnSpc>
              <a:buClr>
                <a:schemeClr val="accent2">
                  <a:lumOff val="21764"/>
                </a:schemeClr>
              </a:buClr>
              <a:buSzPts val="1800"/>
              <a:buFont typeface="Helvetica"/>
              <a:buChar char="○"/>
              <a:defRPr sz="1800"/>
            </a:lvl2pPr>
            <a:lvl3pPr marL="1462314" indent="-408214">
              <a:lnSpc>
                <a:spcPct val="115000"/>
              </a:lnSpc>
              <a:buClr>
                <a:schemeClr val="accent2">
                  <a:lumOff val="21764"/>
                </a:schemeClr>
              </a:buClr>
              <a:buSzPts val="1800"/>
              <a:buFont typeface="Helvetica"/>
              <a:buChar char="■"/>
              <a:defRPr sz="1800"/>
            </a:lvl3pPr>
            <a:lvl4pPr marL="1919514" indent="-408214">
              <a:lnSpc>
                <a:spcPct val="115000"/>
              </a:lnSpc>
              <a:buClr>
                <a:schemeClr val="accent2">
                  <a:lumOff val="21764"/>
                </a:schemeClr>
              </a:buClr>
              <a:buSzPts val="1800"/>
              <a:buFont typeface="Helvetica"/>
              <a:buChar char="●"/>
              <a:defRPr sz="1800"/>
            </a:lvl4pPr>
            <a:lvl5pPr marL="2376714" indent="-408214">
              <a:lnSpc>
                <a:spcPct val="115000"/>
              </a:lnSpc>
              <a:buClr>
                <a:schemeClr val="accent2">
                  <a:lumOff val="21764"/>
                </a:schemeClr>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3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3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315" name="Title Text"/>
          <p:cNvSpPr txBox="1">
            <a:spLocks noGrp="1"/>
          </p:cNvSpPr>
          <p:nvPr>
            <p:ph type="title"/>
          </p:nvPr>
        </p:nvSpPr>
        <p:spPr>
          <a:prstGeom prst="rect">
            <a:avLst/>
          </a:prstGeom>
        </p:spPr>
        <p:txBody>
          <a:bodyPr/>
          <a:lstStyle>
            <a:lvl1pPr>
              <a:defRPr>
                <a:solidFill>
                  <a:srgbClr val="2E3D49"/>
                </a:solidFill>
              </a:defRPr>
            </a:lvl1pPr>
          </a:lstStyle>
          <a:p>
            <a:r>
              <a:t>Title Text</a:t>
            </a:r>
          </a:p>
        </p:txBody>
      </p:sp>
      <p:sp>
        <p:nvSpPr>
          <p:cNvPr id="316" name="Body Level One…"/>
          <p:cNvSpPr txBox="1">
            <a:spLocks noGrp="1"/>
          </p:cNvSpPr>
          <p:nvPr>
            <p:ph type="body" sz="quarter" idx="1"/>
          </p:nvPr>
        </p:nvSpPr>
        <p:spPr>
          <a:prstGeom prst="rect">
            <a:avLst/>
          </a:prstGeom>
        </p:spPr>
        <p:txBody>
          <a:bodyPr/>
          <a:lstStyle>
            <a:lvl1pPr>
              <a:defRPr>
                <a:solidFill>
                  <a:srgbClr val="525C65"/>
                </a:solidFill>
              </a:defRPr>
            </a:lvl1pPr>
            <a:lvl2pPr>
              <a:defRPr>
                <a:solidFill>
                  <a:srgbClr val="525C65"/>
                </a:solidFill>
              </a:defRPr>
            </a:lvl2pPr>
            <a:lvl3pPr>
              <a:defRPr>
                <a:solidFill>
                  <a:srgbClr val="525C65"/>
                </a:solidFill>
              </a:defRPr>
            </a:lvl3pPr>
            <a:lvl4pPr>
              <a:defRPr>
                <a:solidFill>
                  <a:srgbClr val="525C65"/>
                </a:solidFill>
              </a:defRPr>
            </a:lvl4pPr>
            <a:lvl5pPr>
              <a:defRPr>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317"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SECTION_HEADER">
    <p:bg>
      <p:bgPr>
        <a:solidFill>
          <a:srgbClr val="2E3D49"/>
        </a:solidFill>
        <a:effectLst/>
      </p:bgPr>
    </p:bg>
    <p:spTree>
      <p:nvGrpSpPr>
        <p:cNvPr id="1" name=""/>
        <p:cNvGrpSpPr/>
        <p:nvPr/>
      </p:nvGrpSpPr>
      <p:grpSpPr>
        <a:xfrm>
          <a:off x="0" y="0"/>
          <a:ext cx="0" cy="0"/>
          <a:chOff x="0" y="0"/>
          <a:chExt cx="0" cy="0"/>
        </a:xfrm>
      </p:grpSpPr>
      <p:sp>
        <p:nvSpPr>
          <p:cNvPr id="324" name="Title Text"/>
          <p:cNvSpPr txBox="1">
            <a:spLocks noGrp="1"/>
          </p:cNvSpPr>
          <p:nvPr>
            <p:ph type="title"/>
          </p:nvPr>
        </p:nvSpPr>
        <p:spPr>
          <a:xfrm>
            <a:off x="264944" y="4206106"/>
            <a:ext cx="7242601" cy="1646101"/>
          </a:xfrm>
          <a:prstGeom prst="rect">
            <a:avLst/>
          </a:prstGeom>
        </p:spPr>
        <p:txBody>
          <a:bodyPr anchor="ctr"/>
          <a:lstStyle>
            <a:lvl1pPr>
              <a:defRPr sz="3600">
                <a:solidFill>
                  <a:srgbClr val="FFFFFF"/>
                </a:solidFill>
              </a:defRPr>
            </a:lvl1pPr>
          </a:lstStyle>
          <a:p>
            <a:r>
              <a:t>Title Text</a:t>
            </a:r>
          </a:p>
        </p:txBody>
      </p:sp>
      <p:sp>
        <p:nvSpPr>
          <p:cNvPr id="325"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332" name="Title Text"/>
          <p:cNvSpPr txBox="1">
            <a:spLocks noGrp="1"/>
          </p:cNvSpPr>
          <p:nvPr>
            <p:ph type="title"/>
          </p:nvPr>
        </p:nvSpPr>
        <p:spPr>
          <a:xfrm>
            <a:off x="264944" y="870271"/>
            <a:ext cx="7242601" cy="1119900"/>
          </a:xfrm>
          <a:prstGeom prst="rect">
            <a:avLst/>
          </a:prstGeom>
        </p:spPr>
        <p:txBody>
          <a:bodyPr anchor="ctr"/>
          <a:lstStyle>
            <a:lvl1pPr algn="l">
              <a:defRPr sz="3000">
                <a:solidFill>
                  <a:srgbClr val="2E3D49"/>
                </a:solidFill>
                <a:latin typeface="+mj-lt"/>
                <a:ea typeface="+mj-ea"/>
                <a:cs typeface="+mj-cs"/>
                <a:sym typeface="Arial"/>
              </a:defRPr>
            </a:lvl1pPr>
          </a:lstStyle>
          <a:p>
            <a:r>
              <a:t>Title Text</a:t>
            </a:r>
          </a:p>
        </p:txBody>
      </p:sp>
      <p:sp>
        <p:nvSpPr>
          <p:cNvPr id="333" name="Body Level One…"/>
          <p:cNvSpPr txBox="1">
            <a:spLocks noGrp="1"/>
          </p:cNvSpPr>
          <p:nvPr>
            <p:ph type="body" idx="1"/>
          </p:nvPr>
        </p:nvSpPr>
        <p:spPr>
          <a:xfrm>
            <a:off x="264944" y="2253728"/>
            <a:ext cx="7242601" cy="6681001"/>
          </a:xfrm>
          <a:prstGeom prst="rect">
            <a:avLst/>
          </a:prstGeom>
        </p:spPr>
        <p:txBody>
          <a:bodyPr/>
          <a:lstStyle>
            <a:lvl1pPr marL="457200" indent="-342900" algn="l">
              <a:lnSpc>
                <a:spcPct val="115000"/>
              </a:lnSpc>
              <a:buClr>
                <a:srgbClr val="525C65"/>
              </a:buClr>
              <a:buSzPts val="1800"/>
              <a:buFont typeface="Helvetica"/>
              <a:buChar char="●"/>
              <a:defRPr sz="1800">
                <a:solidFill>
                  <a:srgbClr val="525C65"/>
                </a:solidFill>
              </a:defRPr>
            </a:lvl1pPr>
            <a:lvl2pPr marL="1005114" indent="-408214" algn="l">
              <a:lnSpc>
                <a:spcPct val="115000"/>
              </a:lnSpc>
              <a:buClr>
                <a:srgbClr val="525C65"/>
              </a:buClr>
              <a:buSzPts val="1800"/>
              <a:buFont typeface="Helvetica"/>
              <a:buChar char="○"/>
              <a:defRPr sz="1800">
                <a:solidFill>
                  <a:srgbClr val="525C65"/>
                </a:solidFill>
              </a:defRPr>
            </a:lvl2pPr>
            <a:lvl3pPr marL="1462314" indent="-408214" algn="l">
              <a:lnSpc>
                <a:spcPct val="115000"/>
              </a:lnSpc>
              <a:buClr>
                <a:srgbClr val="525C65"/>
              </a:buClr>
              <a:buSzPts val="1800"/>
              <a:buFont typeface="Helvetica"/>
              <a:buChar char="■"/>
              <a:defRPr sz="1800">
                <a:solidFill>
                  <a:srgbClr val="525C65"/>
                </a:solidFill>
              </a:defRPr>
            </a:lvl3pPr>
            <a:lvl4pPr marL="1919514" indent="-408214" algn="l">
              <a:lnSpc>
                <a:spcPct val="115000"/>
              </a:lnSpc>
              <a:buClr>
                <a:srgbClr val="525C65"/>
              </a:buClr>
              <a:buSzPts val="1800"/>
              <a:buFont typeface="Helvetica"/>
              <a:buChar char="●"/>
              <a:defRPr sz="1800">
                <a:solidFill>
                  <a:srgbClr val="525C65"/>
                </a:solidFill>
              </a:defRPr>
            </a:lvl4pPr>
            <a:lvl5pPr marL="2376714" indent="-408214" algn="l">
              <a:lnSpc>
                <a:spcPct val="115000"/>
              </a:lnSpc>
              <a:buClr>
                <a:srgbClr val="525C65"/>
              </a:buClr>
              <a:buSzPts val="1800"/>
              <a:buFont typeface="Helvetica"/>
              <a:buChar char="○"/>
              <a:defRPr sz="18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grpSp>
        <p:nvGrpSpPr>
          <p:cNvPr id="336" name="Google Shape;143;p41"/>
          <p:cNvGrpSpPr/>
          <p:nvPr/>
        </p:nvGrpSpPr>
        <p:grpSpPr>
          <a:xfrm>
            <a:off x="884149" y="7891975"/>
            <a:ext cx="6004202" cy="1749301"/>
            <a:chOff x="0" y="0"/>
            <a:chExt cx="6004200" cy="1749300"/>
          </a:xfrm>
        </p:grpSpPr>
        <p:sp>
          <p:nvSpPr>
            <p:cNvPr id="334" name="Rectangle"/>
            <p:cNvSpPr/>
            <p:nvPr/>
          </p:nvSpPr>
          <p:spPr>
            <a:xfrm>
              <a:off x="-1" y="-1"/>
              <a:ext cx="6004202" cy="1749302"/>
            </a:xfrm>
            <a:prstGeom prst="rect">
              <a:avLst/>
            </a:prstGeom>
            <a:solidFill>
              <a:srgbClr val="DBE2E8"/>
            </a:solidFill>
            <a:ln w="12700" cap="flat">
              <a:noFill/>
              <a:miter lim="400000"/>
            </a:ln>
            <a:effectLst/>
          </p:spPr>
          <p:txBody>
            <a:bodyPr wrap="square" lIns="0" tIns="0" rIns="0" bIns="0" numCol="1" anchor="ctr">
              <a:noAutofit/>
            </a:bodyPr>
            <a:lstStyle/>
            <a:p>
              <a:pPr algn="ctr">
                <a:defRPr sz="3600" i="1">
                  <a:solidFill>
                    <a:srgbClr val="15C26B"/>
                  </a:solidFill>
                  <a:latin typeface="Open Sans"/>
                  <a:ea typeface="Open Sans"/>
                  <a:cs typeface="Open Sans"/>
                  <a:sym typeface="Open Sans"/>
                </a:defRPr>
              </a:pPr>
              <a:endParaRPr/>
            </a:p>
          </p:txBody>
        </p:sp>
        <p:sp>
          <p:nvSpPr>
            <p:cNvPr id="335" name="Remove this slide"/>
            <p:cNvSpPr txBox="1"/>
            <p:nvPr/>
          </p:nvSpPr>
          <p:spPr>
            <a:xfrm>
              <a:off x="-1" y="510175"/>
              <a:ext cx="6004202" cy="7289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3600" i="1">
                  <a:solidFill>
                    <a:srgbClr val="15C26B"/>
                  </a:solidFill>
                  <a:latin typeface="Open Sans"/>
                  <a:ea typeface="Open Sans"/>
                  <a:cs typeface="Open Sans"/>
                  <a:sym typeface="Open Sans"/>
                </a:defRPr>
              </a:lvl1pPr>
            </a:lstStyle>
            <a:p>
              <a:r>
                <a:t>Remove this slide </a:t>
              </a:r>
            </a:p>
          </p:txBody>
        </p:sp>
      </p:grpSp>
      <p:pic>
        <p:nvPicPr>
          <p:cNvPr id="337" name="Google Shape;144;p41" descr="Google Shape;144;p41"/>
          <p:cNvPicPr>
            <a:picLocks noChangeAspect="1"/>
          </p:cNvPicPr>
          <p:nvPr/>
        </p:nvPicPr>
        <p:blipFill>
          <a:blip r:embed="rId2"/>
          <a:stretch>
            <a:fillRect/>
          </a:stretch>
        </p:blipFill>
        <p:spPr>
          <a:xfrm>
            <a:off x="338800" y="251395"/>
            <a:ext cx="1250251" cy="618877"/>
          </a:xfrm>
          <a:prstGeom prst="rect">
            <a:avLst/>
          </a:prstGeom>
          <a:ln w="12700">
            <a:miter lim="400000"/>
          </a:ln>
        </p:spPr>
      </p:pic>
      <p:sp>
        <p:nvSpPr>
          <p:cNvPr id="338"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TITLE_AND_BODY_1">
    <p:spTree>
      <p:nvGrpSpPr>
        <p:cNvPr id="1" name=""/>
        <p:cNvGrpSpPr/>
        <p:nvPr/>
      </p:nvGrpSpPr>
      <p:grpSpPr>
        <a:xfrm>
          <a:off x="0" y="0"/>
          <a:ext cx="0" cy="0"/>
          <a:chOff x="0" y="0"/>
          <a:chExt cx="0" cy="0"/>
        </a:xfrm>
      </p:grpSpPr>
      <p:sp>
        <p:nvSpPr>
          <p:cNvPr id="345" name="Title Text"/>
          <p:cNvSpPr txBox="1">
            <a:spLocks noGrp="1"/>
          </p:cNvSpPr>
          <p:nvPr>
            <p:ph type="title"/>
          </p:nvPr>
        </p:nvSpPr>
        <p:spPr>
          <a:xfrm>
            <a:off x="264944" y="870271"/>
            <a:ext cx="7242601" cy="1119900"/>
          </a:xfrm>
          <a:prstGeom prst="rect">
            <a:avLst/>
          </a:prstGeom>
        </p:spPr>
        <p:txBody>
          <a:bodyPr anchor="ctr"/>
          <a:lstStyle>
            <a:lvl1pPr algn="l">
              <a:defRPr sz="3000">
                <a:solidFill>
                  <a:srgbClr val="2E3D49"/>
                </a:solidFill>
                <a:latin typeface="+mj-lt"/>
                <a:ea typeface="+mj-ea"/>
                <a:cs typeface="+mj-cs"/>
                <a:sym typeface="Arial"/>
              </a:defRPr>
            </a:lvl1pPr>
          </a:lstStyle>
          <a:p>
            <a:r>
              <a:t>Title Text</a:t>
            </a:r>
          </a:p>
        </p:txBody>
      </p:sp>
      <p:sp>
        <p:nvSpPr>
          <p:cNvPr id="346" name="Body Level One…"/>
          <p:cNvSpPr txBox="1">
            <a:spLocks noGrp="1"/>
          </p:cNvSpPr>
          <p:nvPr>
            <p:ph type="body" idx="1"/>
          </p:nvPr>
        </p:nvSpPr>
        <p:spPr>
          <a:xfrm>
            <a:off x="264944" y="2253728"/>
            <a:ext cx="7242601" cy="6681001"/>
          </a:xfrm>
          <a:prstGeom prst="rect">
            <a:avLst/>
          </a:prstGeom>
        </p:spPr>
        <p:txBody>
          <a:bodyPr/>
          <a:lstStyle>
            <a:lvl1pPr marL="457200" indent="-342900" algn="l">
              <a:lnSpc>
                <a:spcPct val="115000"/>
              </a:lnSpc>
              <a:buClr>
                <a:srgbClr val="525C65"/>
              </a:buClr>
              <a:buSzPts val="1800"/>
              <a:buFont typeface="Helvetica"/>
              <a:buChar char="●"/>
              <a:defRPr sz="1800">
                <a:solidFill>
                  <a:srgbClr val="525C65"/>
                </a:solidFill>
              </a:defRPr>
            </a:lvl1pPr>
            <a:lvl2pPr marL="1005114" indent="-408214" algn="l">
              <a:lnSpc>
                <a:spcPct val="115000"/>
              </a:lnSpc>
              <a:buClr>
                <a:srgbClr val="525C65"/>
              </a:buClr>
              <a:buSzPts val="1800"/>
              <a:buFont typeface="Helvetica"/>
              <a:buChar char="○"/>
              <a:defRPr sz="1800">
                <a:solidFill>
                  <a:srgbClr val="525C65"/>
                </a:solidFill>
              </a:defRPr>
            </a:lvl2pPr>
            <a:lvl3pPr marL="1462314" indent="-408214" algn="l">
              <a:lnSpc>
                <a:spcPct val="115000"/>
              </a:lnSpc>
              <a:buClr>
                <a:srgbClr val="525C65"/>
              </a:buClr>
              <a:buSzPts val="1800"/>
              <a:buFont typeface="Helvetica"/>
              <a:buChar char="■"/>
              <a:defRPr sz="1800">
                <a:solidFill>
                  <a:srgbClr val="525C65"/>
                </a:solidFill>
              </a:defRPr>
            </a:lvl3pPr>
            <a:lvl4pPr marL="1919514" indent="-408214" algn="l">
              <a:lnSpc>
                <a:spcPct val="115000"/>
              </a:lnSpc>
              <a:buClr>
                <a:srgbClr val="525C65"/>
              </a:buClr>
              <a:buSzPts val="1800"/>
              <a:buFont typeface="Helvetica"/>
              <a:buChar char="●"/>
              <a:defRPr sz="1800">
                <a:solidFill>
                  <a:srgbClr val="525C65"/>
                </a:solidFill>
              </a:defRPr>
            </a:lvl4pPr>
            <a:lvl5pPr marL="2376714" indent="-408214" algn="l">
              <a:lnSpc>
                <a:spcPct val="115000"/>
              </a:lnSpc>
              <a:buClr>
                <a:srgbClr val="525C65"/>
              </a:buClr>
              <a:buSzPts val="1800"/>
              <a:buFont typeface="Helvetica"/>
              <a:buChar char="○"/>
              <a:defRPr sz="18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347"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54" name="Title Text"/>
          <p:cNvSpPr txBox="1">
            <a:spLocks noGrp="1"/>
          </p:cNvSpPr>
          <p:nvPr>
            <p:ph type="title"/>
          </p:nvPr>
        </p:nvSpPr>
        <p:spPr>
          <a:xfrm>
            <a:off x="264944" y="870271"/>
            <a:ext cx="7242601" cy="1119900"/>
          </a:xfrm>
          <a:prstGeom prst="rect">
            <a:avLst/>
          </a:prstGeom>
        </p:spPr>
        <p:txBody>
          <a:bodyPr anchor="ctr"/>
          <a:lstStyle>
            <a:lvl1pPr algn="l">
              <a:defRPr sz="3000">
                <a:solidFill>
                  <a:srgbClr val="2E3D49"/>
                </a:solidFill>
                <a:latin typeface="+mj-lt"/>
                <a:ea typeface="+mj-ea"/>
                <a:cs typeface="+mj-cs"/>
                <a:sym typeface="Arial"/>
              </a:defRPr>
            </a:lvl1pPr>
          </a:lstStyle>
          <a:p>
            <a:r>
              <a:t>Title Text</a:t>
            </a:r>
          </a:p>
        </p:txBody>
      </p:sp>
      <p:sp>
        <p:nvSpPr>
          <p:cNvPr id="355" name="Body Level One…"/>
          <p:cNvSpPr txBox="1">
            <a:spLocks noGrp="1"/>
          </p:cNvSpPr>
          <p:nvPr>
            <p:ph type="body" sz="half" idx="1"/>
          </p:nvPr>
        </p:nvSpPr>
        <p:spPr>
          <a:xfrm>
            <a:off x="264944" y="2253728"/>
            <a:ext cx="3399901" cy="6681001"/>
          </a:xfrm>
          <a:prstGeom prst="rect">
            <a:avLst/>
          </a:prstGeom>
        </p:spPr>
        <p:txBody>
          <a:bodyPr/>
          <a:lstStyle>
            <a:lvl1pPr marL="457200" indent="-317500" algn="l">
              <a:lnSpc>
                <a:spcPct val="115000"/>
              </a:lnSpc>
              <a:buClr>
                <a:srgbClr val="525C65"/>
              </a:buClr>
              <a:buSzPts val="1400"/>
              <a:buFont typeface="Helvetica"/>
              <a:buChar char="●"/>
              <a:defRPr sz="1400">
                <a:solidFill>
                  <a:srgbClr val="525C65"/>
                </a:solidFill>
              </a:defRPr>
            </a:lvl1pPr>
            <a:lvl2pPr marL="965200" indent="-355600" algn="l">
              <a:lnSpc>
                <a:spcPct val="115000"/>
              </a:lnSpc>
              <a:buClr>
                <a:srgbClr val="525C65"/>
              </a:buClr>
              <a:buSzPts val="1400"/>
              <a:buFont typeface="Helvetica"/>
              <a:buChar char="○"/>
              <a:defRPr sz="1400">
                <a:solidFill>
                  <a:srgbClr val="525C65"/>
                </a:solidFill>
              </a:defRPr>
            </a:lvl2pPr>
            <a:lvl3pPr marL="1422400" indent="-355600" algn="l">
              <a:lnSpc>
                <a:spcPct val="115000"/>
              </a:lnSpc>
              <a:buClr>
                <a:srgbClr val="525C65"/>
              </a:buClr>
              <a:buSzPts val="1400"/>
              <a:buFont typeface="Helvetica"/>
              <a:buChar char="■"/>
              <a:defRPr sz="1400">
                <a:solidFill>
                  <a:srgbClr val="525C65"/>
                </a:solidFill>
              </a:defRPr>
            </a:lvl3pPr>
            <a:lvl4pPr marL="1879600" indent="-355600" algn="l">
              <a:lnSpc>
                <a:spcPct val="115000"/>
              </a:lnSpc>
              <a:buClr>
                <a:srgbClr val="525C65"/>
              </a:buClr>
              <a:buSzPts val="1400"/>
              <a:buFont typeface="Helvetica"/>
              <a:buChar char="●"/>
              <a:defRPr sz="1400">
                <a:solidFill>
                  <a:srgbClr val="525C65"/>
                </a:solidFill>
              </a:defRPr>
            </a:lvl4pPr>
            <a:lvl5pPr marL="2336800" indent="-355600" algn="l">
              <a:lnSpc>
                <a:spcPct val="115000"/>
              </a:lnSpc>
              <a:buClr>
                <a:srgbClr val="525C65"/>
              </a:buClr>
              <a:buSzPts val="1400"/>
              <a:buFont typeface="Helvetica"/>
              <a:buChar char="○"/>
              <a:defRPr sz="14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356" name="Google Shape;152;p43"/>
          <p:cNvSpPr txBox="1">
            <a:spLocks noGrp="1"/>
          </p:cNvSpPr>
          <p:nvPr>
            <p:ph type="body" sz="half" idx="21"/>
          </p:nvPr>
        </p:nvSpPr>
        <p:spPr>
          <a:xfrm>
            <a:off x="4107539" y="2253728"/>
            <a:ext cx="3399901" cy="6681001"/>
          </a:xfrm>
          <a:prstGeom prst="rect">
            <a:avLst/>
          </a:prstGeom>
        </p:spPr>
        <p:txBody>
          <a:bodyPr/>
          <a:lstStyle/>
          <a:p>
            <a:pPr marL="457200" indent="-317500" algn="l">
              <a:lnSpc>
                <a:spcPct val="115000"/>
              </a:lnSpc>
              <a:buClr>
                <a:srgbClr val="525C65"/>
              </a:buClr>
              <a:buSzPts val="1400"/>
              <a:buFont typeface="Helvetica"/>
              <a:buChar char="●"/>
              <a:defRPr sz="1400">
                <a:solidFill>
                  <a:srgbClr val="525C65"/>
                </a:solidFill>
              </a:defRPr>
            </a:pPr>
            <a:endParaRPr/>
          </a:p>
        </p:txBody>
      </p:sp>
      <p:pic>
        <p:nvPicPr>
          <p:cNvPr id="357" name="Google Shape;154;p43" descr="Google Shape;154;p43"/>
          <p:cNvPicPr>
            <a:picLocks noChangeAspect="1"/>
          </p:cNvPicPr>
          <p:nvPr/>
        </p:nvPicPr>
        <p:blipFill>
          <a:blip r:embed="rId2"/>
          <a:stretch>
            <a:fillRect/>
          </a:stretch>
        </p:blipFill>
        <p:spPr>
          <a:xfrm>
            <a:off x="338800" y="251395"/>
            <a:ext cx="1250251" cy="618877"/>
          </a:xfrm>
          <a:prstGeom prst="rect">
            <a:avLst/>
          </a:prstGeom>
          <a:ln w="12700">
            <a:miter lim="400000"/>
          </a:ln>
        </p:spPr>
      </p:pic>
      <p:sp>
        <p:nvSpPr>
          <p:cNvPr id="358"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9" name="Title Text"/>
          <p:cNvSpPr txBox="1">
            <a:spLocks noGrp="1"/>
          </p:cNvSpPr>
          <p:nvPr>
            <p:ph type="title"/>
          </p:nvPr>
        </p:nvSpPr>
        <p:spPr>
          <a:xfrm>
            <a:off x="264944" y="870271"/>
            <a:ext cx="7242601" cy="1119900"/>
          </a:xfrm>
          <a:prstGeom prst="rect">
            <a:avLst/>
          </a:prstGeom>
        </p:spPr>
        <p:txBody>
          <a:bodyPr anchor="t"/>
          <a:lstStyle>
            <a:lvl1pPr algn="l">
              <a:defRPr sz="2800"/>
            </a:lvl1pPr>
          </a:lstStyle>
          <a:p>
            <a:r>
              <a:t>Title Text</a:t>
            </a:r>
          </a:p>
        </p:txBody>
      </p:sp>
      <p:sp>
        <p:nvSpPr>
          <p:cNvPr id="40" name="Body Level One…"/>
          <p:cNvSpPr txBox="1">
            <a:spLocks noGrp="1"/>
          </p:cNvSpPr>
          <p:nvPr>
            <p:ph type="body" sz="half" idx="1"/>
          </p:nvPr>
        </p:nvSpPr>
        <p:spPr>
          <a:xfrm>
            <a:off x="264944" y="2253728"/>
            <a:ext cx="3399901" cy="6681001"/>
          </a:xfrm>
          <a:prstGeom prst="rect">
            <a:avLst/>
          </a:prstGeom>
        </p:spPr>
        <p:txBody>
          <a:bodyPr/>
          <a:lstStyle>
            <a:lvl1pPr marL="457200" indent="-317500" algn="l">
              <a:lnSpc>
                <a:spcPct val="115000"/>
              </a:lnSpc>
              <a:buClr>
                <a:schemeClr val="accent2">
                  <a:lumOff val="21764"/>
                </a:schemeClr>
              </a:buClr>
              <a:buSzPts val="1400"/>
              <a:buFont typeface="Helvetica"/>
              <a:buChar char="●"/>
              <a:defRPr sz="1400"/>
            </a:lvl1pPr>
            <a:lvl2pPr marL="965200" indent="-355600" algn="l">
              <a:lnSpc>
                <a:spcPct val="115000"/>
              </a:lnSpc>
              <a:buClr>
                <a:schemeClr val="accent2">
                  <a:lumOff val="21764"/>
                </a:schemeClr>
              </a:buClr>
              <a:buSzPts val="1400"/>
              <a:buFont typeface="Helvetica"/>
              <a:buChar char="○"/>
              <a:defRPr sz="1400"/>
            </a:lvl2pPr>
            <a:lvl3pPr marL="1422400" indent="-355600" algn="l">
              <a:lnSpc>
                <a:spcPct val="115000"/>
              </a:lnSpc>
              <a:buClr>
                <a:schemeClr val="accent2">
                  <a:lumOff val="21764"/>
                </a:schemeClr>
              </a:buClr>
              <a:buSzPts val="1400"/>
              <a:buFont typeface="Helvetica"/>
              <a:buChar char="■"/>
              <a:defRPr sz="1400"/>
            </a:lvl3pPr>
            <a:lvl4pPr marL="1879600" indent="-355600" algn="l">
              <a:lnSpc>
                <a:spcPct val="115000"/>
              </a:lnSpc>
              <a:buClr>
                <a:schemeClr val="accent2">
                  <a:lumOff val="21764"/>
                </a:schemeClr>
              </a:buClr>
              <a:buSzPts val="1400"/>
              <a:buFont typeface="Helvetica"/>
              <a:buChar char="●"/>
              <a:defRPr sz="1400"/>
            </a:lvl4pPr>
            <a:lvl5pPr marL="2336800" indent="-355600" algn="l">
              <a:lnSpc>
                <a:spcPct val="115000"/>
              </a:lnSpc>
              <a:buClr>
                <a:schemeClr val="accent2">
                  <a:lumOff val="21764"/>
                </a:schemeClr>
              </a:buClr>
              <a:buSzPts val="1400"/>
              <a:buFont typeface="Helvetica"/>
              <a:buChar char="○"/>
              <a:defRPr sz="1400"/>
            </a:lvl5pPr>
          </a:lstStyle>
          <a:p>
            <a:r>
              <a:t>Body Level One</a:t>
            </a:r>
          </a:p>
          <a:p>
            <a:pPr lvl="1"/>
            <a:r>
              <a:t>Body Level Two</a:t>
            </a:r>
          </a:p>
          <a:p>
            <a:pPr lvl="2"/>
            <a:r>
              <a:t>Body Level Three</a:t>
            </a:r>
          </a:p>
          <a:p>
            <a:pPr lvl="3"/>
            <a:r>
              <a:t>Body Level Four</a:t>
            </a:r>
          </a:p>
          <a:p>
            <a:pPr lvl="4"/>
            <a:r>
              <a:t>Body Level Five</a:t>
            </a:r>
          </a:p>
        </p:txBody>
      </p:sp>
      <p:sp>
        <p:nvSpPr>
          <p:cNvPr id="41" name="Google Shape;21;p5"/>
          <p:cNvSpPr txBox="1">
            <a:spLocks noGrp="1"/>
          </p:cNvSpPr>
          <p:nvPr>
            <p:ph type="body" sz="half" idx="21"/>
          </p:nvPr>
        </p:nvSpPr>
        <p:spPr>
          <a:xfrm>
            <a:off x="4107539" y="2253728"/>
            <a:ext cx="3399901" cy="6681001"/>
          </a:xfrm>
          <a:prstGeom prst="rect">
            <a:avLst/>
          </a:prstGeom>
        </p:spPr>
        <p:txBody>
          <a:bodyPr/>
          <a:lstStyle/>
          <a:p>
            <a:pPr marL="457200" indent="-317500" algn="l">
              <a:lnSpc>
                <a:spcPct val="115000"/>
              </a:lnSpc>
              <a:buClr>
                <a:schemeClr val="accent2">
                  <a:lumOff val="21764"/>
                </a:schemeClr>
              </a:buClr>
              <a:buSzPts val="1400"/>
              <a:buFont typeface="Helvetica"/>
              <a:buChar char="●"/>
              <a:defRPr sz="1400"/>
            </a:pPr>
            <a:endParaRP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365" name="Title Text"/>
          <p:cNvSpPr txBox="1">
            <a:spLocks noGrp="1"/>
          </p:cNvSpPr>
          <p:nvPr>
            <p:ph type="title"/>
          </p:nvPr>
        </p:nvSpPr>
        <p:spPr>
          <a:xfrm>
            <a:off x="264944" y="870271"/>
            <a:ext cx="7242601" cy="1119900"/>
          </a:xfrm>
          <a:prstGeom prst="rect">
            <a:avLst/>
          </a:prstGeom>
        </p:spPr>
        <p:txBody>
          <a:bodyPr anchor="ctr"/>
          <a:lstStyle>
            <a:lvl1pPr algn="l">
              <a:defRPr sz="3000">
                <a:solidFill>
                  <a:srgbClr val="2E3D49"/>
                </a:solidFill>
              </a:defRPr>
            </a:lvl1pPr>
          </a:lstStyle>
          <a:p>
            <a:r>
              <a:t>Title Text</a:t>
            </a:r>
          </a:p>
        </p:txBody>
      </p:sp>
      <p:pic>
        <p:nvPicPr>
          <p:cNvPr id="366" name="Google Shape;158;p44" descr="Google Shape;158;p44"/>
          <p:cNvPicPr>
            <a:picLocks noChangeAspect="1"/>
          </p:cNvPicPr>
          <p:nvPr/>
        </p:nvPicPr>
        <p:blipFill>
          <a:blip r:embed="rId2"/>
          <a:stretch>
            <a:fillRect/>
          </a:stretch>
        </p:blipFill>
        <p:spPr>
          <a:xfrm>
            <a:off x="338800" y="251395"/>
            <a:ext cx="1250251" cy="618877"/>
          </a:xfrm>
          <a:prstGeom prst="rect">
            <a:avLst/>
          </a:prstGeom>
          <a:ln w="12700">
            <a:miter lim="400000"/>
          </a:ln>
        </p:spPr>
      </p:pic>
      <p:sp>
        <p:nvSpPr>
          <p:cNvPr id="367" name="Slide Number"/>
          <p:cNvSpPr txBox="1">
            <a:spLocks noGrp="1"/>
          </p:cNvSpPr>
          <p:nvPr>
            <p:ph type="sldNum" sz="quarter" idx="2"/>
          </p:nvPr>
        </p:nvSpPr>
        <p:spPr>
          <a:xfrm>
            <a:off x="7361076" y="9514307"/>
            <a:ext cx="336814" cy="318396"/>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TITLE_ONLY_1">
    <p:spTree>
      <p:nvGrpSpPr>
        <p:cNvPr id="1" name=""/>
        <p:cNvGrpSpPr/>
        <p:nvPr/>
      </p:nvGrpSpPr>
      <p:grpSpPr>
        <a:xfrm>
          <a:off x="0" y="0"/>
          <a:ext cx="0" cy="0"/>
          <a:chOff x="0" y="0"/>
          <a:chExt cx="0" cy="0"/>
        </a:xfrm>
      </p:grpSpPr>
      <p:sp>
        <p:nvSpPr>
          <p:cNvPr id="374" name="Title Text"/>
          <p:cNvSpPr txBox="1">
            <a:spLocks noGrp="1"/>
          </p:cNvSpPr>
          <p:nvPr>
            <p:ph type="title"/>
          </p:nvPr>
        </p:nvSpPr>
        <p:spPr>
          <a:xfrm>
            <a:off x="264944" y="870271"/>
            <a:ext cx="7242601" cy="1119900"/>
          </a:xfrm>
          <a:prstGeom prst="rect">
            <a:avLst/>
          </a:prstGeom>
        </p:spPr>
        <p:txBody>
          <a:bodyPr anchor="ctr"/>
          <a:lstStyle>
            <a:lvl1pPr algn="l">
              <a:defRPr sz="3000">
                <a:solidFill>
                  <a:srgbClr val="2E3D49"/>
                </a:solidFill>
                <a:latin typeface="+mj-lt"/>
                <a:ea typeface="+mj-ea"/>
                <a:cs typeface="+mj-cs"/>
                <a:sym typeface="Arial"/>
              </a:defRPr>
            </a:lvl1pPr>
          </a:lstStyle>
          <a:p>
            <a:r>
              <a:t>Title Text</a:t>
            </a:r>
          </a:p>
        </p:txBody>
      </p:sp>
      <p:sp>
        <p:nvSpPr>
          <p:cNvPr id="375"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382" name="Title Text"/>
          <p:cNvSpPr txBox="1">
            <a:spLocks noGrp="1"/>
          </p:cNvSpPr>
          <p:nvPr>
            <p:ph type="title"/>
          </p:nvPr>
        </p:nvSpPr>
        <p:spPr>
          <a:xfrm>
            <a:off x="264944" y="1086507"/>
            <a:ext cx="2386802" cy="1477801"/>
          </a:xfrm>
          <a:prstGeom prst="rect">
            <a:avLst/>
          </a:prstGeom>
        </p:spPr>
        <p:txBody>
          <a:bodyPr/>
          <a:lstStyle>
            <a:lvl1pPr algn="l">
              <a:defRPr sz="2400">
                <a:solidFill>
                  <a:srgbClr val="2E3D49"/>
                </a:solidFill>
                <a:latin typeface="+mj-lt"/>
                <a:ea typeface="+mj-ea"/>
                <a:cs typeface="+mj-cs"/>
                <a:sym typeface="Arial"/>
              </a:defRPr>
            </a:lvl1pPr>
          </a:lstStyle>
          <a:p>
            <a:r>
              <a:t>Title Text</a:t>
            </a:r>
          </a:p>
        </p:txBody>
      </p:sp>
      <p:sp>
        <p:nvSpPr>
          <p:cNvPr id="383" name="Body Level One…"/>
          <p:cNvSpPr txBox="1">
            <a:spLocks noGrp="1"/>
          </p:cNvSpPr>
          <p:nvPr>
            <p:ph type="body" sz="quarter" idx="1"/>
          </p:nvPr>
        </p:nvSpPr>
        <p:spPr>
          <a:xfrm>
            <a:off x="264944" y="2717439"/>
            <a:ext cx="2386802" cy="6217501"/>
          </a:xfrm>
          <a:prstGeom prst="rect">
            <a:avLst/>
          </a:prstGeom>
        </p:spPr>
        <p:txBody>
          <a:bodyPr/>
          <a:lstStyle>
            <a:lvl1pPr marL="457200" indent="-304800" algn="l">
              <a:lnSpc>
                <a:spcPct val="115000"/>
              </a:lnSpc>
              <a:buClr>
                <a:srgbClr val="525C65"/>
              </a:buClr>
              <a:buSzPts val="1200"/>
              <a:buFont typeface="Helvetica"/>
              <a:buChar char="●"/>
              <a:defRPr sz="1200">
                <a:solidFill>
                  <a:srgbClr val="525C65"/>
                </a:solidFill>
              </a:defRPr>
            </a:lvl1pPr>
            <a:lvl2pPr marL="914400" indent="-304800" algn="l">
              <a:lnSpc>
                <a:spcPct val="115000"/>
              </a:lnSpc>
              <a:buClr>
                <a:srgbClr val="525C65"/>
              </a:buClr>
              <a:buSzPts val="1200"/>
              <a:buFont typeface="Helvetica"/>
              <a:buChar char="○"/>
              <a:defRPr sz="1200">
                <a:solidFill>
                  <a:srgbClr val="525C65"/>
                </a:solidFill>
              </a:defRPr>
            </a:lvl2pPr>
            <a:lvl3pPr marL="1371600" indent="-304800" algn="l">
              <a:lnSpc>
                <a:spcPct val="115000"/>
              </a:lnSpc>
              <a:buClr>
                <a:srgbClr val="525C65"/>
              </a:buClr>
              <a:buSzPts val="1200"/>
              <a:buFont typeface="Helvetica"/>
              <a:buChar char="■"/>
              <a:defRPr sz="1200">
                <a:solidFill>
                  <a:srgbClr val="525C65"/>
                </a:solidFill>
              </a:defRPr>
            </a:lvl3pPr>
            <a:lvl4pPr marL="1828800" indent="-304800" algn="l">
              <a:lnSpc>
                <a:spcPct val="115000"/>
              </a:lnSpc>
              <a:buClr>
                <a:srgbClr val="525C65"/>
              </a:buClr>
              <a:buSzPts val="1200"/>
              <a:buFont typeface="Helvetica"/>
              <a:buChar char="●"/>
              <a:defRPr sz="1200">
                <a:solidFill>
                  <a:srgbClr val="525C65"/>
                </a:solidFill>
              </a:defRPr>
            </a:lvl4pPr>
            <a:lvl5pPr marL="2286000" indent="-304800" algn="l">
              <a:lnSpc>
                <a:spcPct val="115000"/>
              </a:lnSpc>
              <a:buClr>
                <a:srgbClr val="525C65"/>
              </a:buClr>
              <a:buSzPts val="1200"/>
              <a:buFont typeface="Helvetica"/>
              <a:buChar char="○"/>
              <a:defRPr sz="12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384"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391" name="Title Text"/>
          <p:cNvSpPr txBox="1">
            <a:spLocks noGrp="1"/>
          </p:cNvSpPr>
          <p:nvPr>
            <p:ph type="title"/>
          </p:nvPr>
        </p:nvSpPr>
        <p:spPr>
          <a:xfrm>
            <a:off x="416712" y="880292"/>
            <a:ext cx="5412601" cy="7999802"/>
          </a:xfrm>
          <a:prstGeom prst="rect">
            <a:avLst/>
          </a:prstGeom>
        </p:spPr>
        <p:txBody>
          <a:bodyPr anchor="ctr"/>
          <a:lstStyle>
            <a:lvl1pPr algn="l">
              <a:defRPr sz="4800">
                <a:solidFill>
                  <a:srgbClr val="2E3D49"/>
                </a:solidFill>
                <a:latin typeface="+mj-lt"/>
                <a:ea typeface="+mj-ea"/>
                <a:cs typeface="+mj-cs"/>
                <a:sym typeface="Arial"/>
              </a:defRPr>
            </a:lvl1pPr>
          </a:lstStyle>
          <a:p>
            <a:r>
              <a:t>Title Text</a:t>
            </a:r>
          </a:p>
        </p:txBody>
      </p:sp>
      <p:sp>
        <p:nvSpPr>
          <p:cNvPr id="392"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399" name="Google Shape;170;p48"/>
          <p:cNvSpPr/>
          <p:nvPr/>
        </p:nvSpPr>
        <p:spPr>
          <a:xfrm>
            <a:off x="3886200" y="-244"/>
            <a:ext cx="3886200" cy="10058401"/>
          </a:xfrm>
          <a:prstGeom prst="rect">
            <a:avLst/>
          </a:prstGeom>
          <a:solidFill>
            <a:srgbClr val="EEEEEE"/>
          </a:solidFill>
          <a:ln w="12700">
            <a:miter lim="400000"/>
          </a:ln>
        </p:spPr>
        <p:txBody>
          <a:bodyPr lIns="0" tIns="0" rIns="0" bIns="0" anchor="ctr"/>
          <a:lstStyle/>
          <a:p>
            <a:endParaRPr/>
          </a:p>
        </p:txBody>
      </p:sp>
      <p:sp>
        <p:nvSpPr>
          <p:cNvPr id="400" name="Title Text"/>
          <p:cNvSpPr txBox="1">
            <a:spLocks noGrp="1"/>
          </p:cNvSpPr>
          <p:nvPr>
            <p:ph type="title"/>
          </p:nvPr>
        </p:nvSpPr>
        <p:spPr>
          <a:xfrm>
            <a:off x="225675" y="2411541"/>
            <a:ext cx="3438300" cy="2898601"/>
          </a:xfrm>
          <a:prstGeom prst="rect">
            <a:avLst/>
          </a:prstGeom>
        </p:spPr>
        <p:txBody>
          <a:bodyPr/>
          <a:lstStyle>
            <a:lvl1pPr>
              <a:defRPr sz="4200">
                <a:solidFill>
                  <a:srgbClr val="2E3D49"/>
                </a:solidFill>
                <a:latin typeface="+mj-lt"/>
                <a:ea typeface="+mj-ea"/>
                <a:cs typeface="+mj-cs"/>
                <a:sym typeface="Arial"/>
              </a:defRPr>
            </a:lvl1pPr>
          </a:lstStyle>
          <a:p>
            <a:r>
              <a:t>Title Text</a:t>
            </a:r>
          </a:p>
        </p:txBody>
      </p:sp>
      <p:sp>
        <p:nvSpPr>
          <p:cNvPr id="401" name="Body Level One…"/>
          <p:cNvSpPr txBox="1">
            <a:spLocks noGrp="1"/>
          </p:cNvSpPr>
          <p:nvPr>
            <p:ph type="body" sz="quarter" idx="1"/>
          </p:nvPr>
        </p:nvSpPr>
        <p:spPr>
          <a:xfrm>
            <a:off x="225675" y="5481568"/>
            <a:ext cx="3438300" cy="2415301"/>
          </a:xfrm>
          <a:prstGeom prst="rect">
            <a:avLst/>
          </a:prstGeom>
        </p:spPr>
        <p:txBody>
          <a:bodyPr/>
          <a:lstStyle>
            <a:lvl1pPr>
              <a:defRPr sz="2100">
                <a:solidFill>
                  <a:srgbClr val="525C65"/>
                </a:solidFill>
              </a:defRPr>
            </a:lvl1pPr>
            <a:lvl2pPr>
              <a:defRPr sz="2100">
                <a:solidFill>
                  <a:srgbClr val="525C65"/>
                </a:solidFill>
              </a:defRPr>
            </a:lvl2pPr>
            <a:lvl3pPr>
              <a:defRPr sz="2100">
                <a:solidFill>
                  <a:srgbClr val="525C65"/>
                </a:solidFill>
              </a:defRPr>
            </a:lvl3pPr>
            <a:lvl4pPr>
              <a:defRPr sz="2100">
                <a:solidFill>
                  <a:srgbClr val="525C65"/>
                </a:solidFill>
              </a:defRPr>
            </a:lvl4pPr>
            <a:lvl5pPr>
              <a:defRPr sz="21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402" name="Google Shape;173;p48"/>
          <p:cNvSpPr txBox="1">
            <a:spLocks noGrp="1"/>
          </p:cNvSpPr>
          <p:nvPr>
            <p:ph type="body" sz="half" idx="21"/>
          </p:nvPr>
        </p:nvSpPr>
        <p:spPr>
          <a:xfrm>
            <a:off x="4198575" y="1415968"/>
            <a:ext cx="3261301" cy="7226102"/>
          </a:xfrm>
          <a:prstGeom prst="rect">
            <a:avLst/>
          </a:prstGeom>
        </p:spPr>
        <p:txBody>
          <a:bodyPr anchor="ctr"/>
          <a:lstStyle/>
          <a:p>
            <a:pPr marL="457200" indent="-342900" algn="l">
              <a:lnSpc>
                <a:spcPct val="115000"/>
              </a:lnSpc>
              <a:buClr>
                <a:srgbClr val="525C65"/>
              </a:buClr>
              <a:buSzPts val="1800"/>
              <a:buFont typeface="Helvetica"/>
              <a:buChar char="●"/>
              <a:defRPr sz="1800">
                <a:solidFill>
                  <a:srgbClr val="525C65"/>
                </a:solidFill>
              </a:defRPr>
            </a:pPr>
            <a:endParaRPr/>
          </a:p>
        </p:txBody>
      </p:sp>
      <p:sp>
        <p:nvSpPr>
          <p:cNvPr id="403"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410" name="Body Level One…"/>
          <p:cNvSpPr txBox="1">
            <a:spLocks noGrp="1"/>
          </p:cNvSpPr>
          <p:nvPr>
            <p:ph type="body" sz="quarter" idx="1"/>
          </p:nvPr>
        </p:nvSpPr>
        <p:spPr>
          <a:xfrm>
            <a:off x="264944" y="8273123"/>
            <a:ext cx="5099101" cy="1183201"/>
          </a:xfrm>
          <a:prstGeom prst="rect">
            <a:avLst/>
          </a:prstGeom>
        </p:spPr>
        <p:txBody>
          <a:bodyPr anchor="ctr"/>
          <a:lstStyle>
            <a:lvl1pPr marL="228600" indent="0" algn="l">
              <a:defRPr sz="1800">
                <a:solidFill>
                  <a:srgbClr val="525C65"/>
                </a:solidFill>
              </a:defRPr>
            </a:lvl1pPr>
            <a:lvl2pPr marL="1005114" indent="-408214" algn="l">
              <a:buSzPts val="1800"/>
              <a:buChar char="○"/>
              <a:defRPr sz="1800">
                <a:solidFill>
                  <a:srgbClr val="525C65"/>
                </a:solidFill>
              </a:defRPr>
            </a:lvl2pPr>
            <a:lvl3pPr marL="1462314" indent="-408214" algn="l">
              <a:buSzPts val="1800"/>
              <a:buChar char="■"/>
              <a:defRPr sz="1800">
                <a:solidFill>
                  <a:srgbClr val="525C65"/>
                </a:solidFill>
              </a:defRPr>
            </a:lvl3pPr>
            <a:lvl4pPr marL="1919514" indent="-408214" algn="l">
              <a:buSzPts val="1800"/>
              <a:buChar char="●"/>
              <a:defRPr sz="1800">
                <a:solidFill>
                  <a:srgbClr val="525C65"/>
                </a:solidFill>
              </a:defRPr>
            </a:lvl4pPr>
            <a:lvl5pPr marL="2376714" indent="-408214" algn="l">
              <a:buSzPts val="1800"/>
              <a:buChar char="○"/>
              <a:defRPr sz="18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411"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418" name="xx%"/>
          <p:cNvSpPr txBox="1">
            <a:spLocks noGrp="1"/>
          </p:cNvSpPr>
          <p:nvPr>
            <p:ph type="title" hasCustomPrompt="1"/>
          </p:nvPr>
        </p:nvSpPr>
        <p:spPr>
          <a:xfrm>
            <a:off x="264944" y="2163089"/>
            <a:ext cx="7242601" cy="3839701"/>
          </a:xfrm>
          <a:prstGeom prst="rect">
            <a:avLst/>
          </a:prstGeom>
        </p:spPr>
        <p:txBody>
          <a:bodyPr/>
          <a:lstStyle>
            <a:lvl1pPr>
              <a:defRPr sz="12000">
                <a:solidFill>
                  <a:srgbClr val="2E3D49"/>
                </a:solidFill>
                <a:latin typeface="+mj-lt"/>
                <a:ea typeface="+mj-ea"/>
                <a:cs typeface="+mj-cs"/>
                <a:sym typeface="Arial"/>
              </a:defRPr>
            </a:lvl1pPr>
          </a:lstStyle>
          <a:p>
            <a:r>
              <a:t>xx%</a:t>
            </a:r>
          </a:p>
        </p:txBody>
      </p:sp>
      <p:sp>
        <p:nvSpPr>
          <p:cNvPr id="419" name="Body Level One…"/>
          <p:cNvSpPr txBox="1">
            <a:spLocks noGrp="1"/>
          </p:cNvSpPr>
          <p:nvPr>
            <p:ph type="body" sz="half" idx="1"/>
          </p:nvPr>
        </p:nvSpPr>
        <p:spPr>
          <a:xfrm>
            <a:off x="264944" y="6164350"/>
            <a:ext cx="7242601" cy="2543701"/>
          </a:xfrm>
          <a:prstGeom prst="rect">
            <a:avLst/>
          </a:prstGeom>
        </p:spPr>
        <p:txBody>
          <a:bodyPr/>
          <a:lstStyle>
            <a:lvl1pPr marL="457200" indent="-342900">
              <a:lnSpc>
                <a:spcPct val="115000"/>
              </a:lnSpc>
              <a:buClr>
                <a:srgbClr val="525C65"/>
              </a:buClr>
              <a:buSzPts val="1800"/>
              <a:buFont typeface="Helvetica"/>
              <a:buChar char="●"/>
              <a:defRPr sz="1800">
                <a:solidFill>
                  <a:srgbClr val="525C65"/>
                </a:solidFill>
              </a:defRPr>
            </a:lvl1pPr>
            <a:lvl2pPr marL="1005114" indent="-408214">
              <a:lnSpc>
                <a:spcPct val="115000"/>
              </a:lnSpc>
              <a:buClr>
                <a:srgbClr val="525C65"/>
              </a:buClr>
              <a:buSzPts val="1800"/>
              <a:buFont typeface="Helvetica"/>
              <a:buChar char="○"/>
              <a:defRPr sz="1800">
                <a:solidFill>
                  <a:srgbClr val="525C65"/>
                </a:solidFill>
              </a:defRPr>
            </a:lvl2pPr>
            <a:lvl3pPr marL="1462314" indent="-408214">
              <a:lnSpc>
                <a:spcPct val="115000"/>
              </a:lnSpc>
              <a:buClr>
                <a:srgbClr val="525C65"/>
              </a:buClr>
              <a:buSzPts val="1800"/>
              <a:buFont typeface="Helvetica"/>
              <a:buChar char="■"/>
              <a:defRPr sz="1800">
                <a:solidFill>
                  <a:srgbClr val="525C65"/>
                </a:solidFill>
              </a:defRPr>
            </a:lvl3pPr>
            <a:lvl4pPr marL="1919514" indent="-408214">
              <a:lnSpc>
                <a:spcPct val="115000"/>
              </a:lnSpc>
              <a:buClr>
                <a:srgbClr val="525C65"/>
              </a:buClr>
              <a:buSzPts val="1800"/>
              <a:buFont typeface="Helvetica"/>
              <a:buChar char="●"/>
              <a:defRPr sz="1800">
                <a:solidFill>
                  <a:srgbClr val="525C65"/>
                </a:solidFill>
              </a:defRPr>
            </a:lvl4pPr>
            <a:lvl5pPr marL="2376714" indent="-408214">
              <a:lnSpc>
                <a:spcPct val="115000"/>
              </a:lnSpc>
              <a:buClr>
                <a:srgbClr val="525C65"/>
              </a:buClr>
              <a:buSzPts val="1800"/>
              <a:buFont typeface="Helvetica"/>
              <a:buChar char="○"/>
              <a:defRPr sz="18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420"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27"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9" name="Title Text"/>
          <p:cNvSpPr txBox="1">
            <a:spLocks noGrp="1"/>
          </p:cNvSpPr>
          <p:nvPr>
            <p:ph type="title"/>
          </p:nvPr>
        </p:nvSpPr>
        <p:spPr>
          <a:xfrm>
            <a:off x="264944" y="870271"/>
            <a:ext cx="7242601" cy="1119900"/>
          </a:xfrm>
          <a:prstGeom prst="rect">
            <a:avLst/>
          </a:prstGeom>
        </p:spPr>
        <p:txBody>
          <a:bodyPr anchor="t"/>
          <a:lstStyle>
            <a:lvl1pPr algn="l">
              <a:defRPr sz="2800"/>
            </a:lvl1pPr>
          </a:lstStyle>
          <a:p>
            <a:r>
              <a:t>Title Text</a:t>
            </a:r>
          </a:p>
        </p:txBody>
      </p:sp>
      <p:pic>
        <p:nvPicPr>
          <p:cNvPr id="50" name="Google Shape;24;p6" descr="Google Shape;24;p6"/>
          <p:cNvPicPr>
            <a:picLocks noChangeAspect="1"/>
          </p:cNvPicPr>
          <p:nvPr/>
        </p:nvPicPr>
        <p:blipFill>
          <a:blip r:embed="rId2"/>
          <a:stretch>
            <a:fillRect/>
          </a:stretch>
        </p:blipFill>
        <p:spPr>
          <a:xfrm>
            <a:off x="338800" y="251395"/>
            <a:ext cx="1250251" cy="618877"/>
          </a:xfrm>
          <a:prstGeom prst="rect">
            <a:avLst/>
          </a:prstGeom>
          <a:ln w="12700">
            <a:miter lim="400000"/>
          </a:ln>
        </p:spPr>
      </p:pic>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8" name="Title Text"/>
          <p:cNvSpPr txBox="1">
            <a:spLocks noGrp="1"/>
          </p:cNvSpPr>
          <p:nvPr>
            <p:ph type="title"/>
          </p:nvPr>
        </p:nvSpPr>
        <p:spPr>
          <a:xfrm>
            <a:off x="264944" y="1086507"/>
            <a:ext cx="2386802" cy="1477801"/>
          </a:xfrm>
          <a:prstGeom prst="rect">
            <a:avLst/>
          </a:prstGeom>
        </p:spPr>
        <p:txBody>
          <a:bodyPr/>
          <a:lstStyle>
            <a:lvl1pPr algn="l">
              <a:defRPr sz="2400"/>
            </a:lvl1pPr>
          </a:lstStyle>
          <a:p>
            <a:r>
              <a:t>Title Text</a:t>
            </a:r>
          </a:p>
        </p:txBody>
      </p:sp>
      <p:sp>
        <p:nvSpPr>
          <p:cNvPr id="59" name="Body Level One…"/>
          <p:cNvSpPr txBox="1">
            <a:spLocks noGrp="1"/>
          </p:cNvSpPr>
          <p:nvPr>
            <p:ph type="body" sz="quarter" idx="1"/>
          </p:nvPr>
        </p:nvSpPr>
        <p:spPr>
          <a:xfrm>
            <a:off x="264944" y="2717439"/>
            <a:ext cx="2386802" cy="6217501"/>
          </a:xfrm>
          <a:prstGeom prst="rect">
            <a:avLst/>
          </a:prstGeom>
        </p:spPr>
        <p:txBody>
          <a:bodyPr/>
          <a:lstStyle>
            <a:lvl1pPr marL="457200" indent="-304800" algn="l">
              <a:lnSpc>
                <a:spcPct val="115000"/>
              </a:lnSpc>
              <a:buClr>
                <a:schemeClr val="accent2">
                  <a:lumOff val="21764"/>
                </a:schemeClr>
              </a:buClr>
              <a:buSzPts val="1200"/>
              <a:buFont typeface="Helvetica"/>
              <a:buChar char="●"/>
              <a:defRPr sz="1200"/>
            </a:lvl1pPr>
            <a:lvl2pPr marL="914400" indent="-304800" algn="l">
              <a:lnSpc>
                <a:spcPct val="115000"/>
              </a:lnSpc>
              <a:buClr>
                <a:schemeClr val="accent2">
                  <a:lumOff val="21764"/>
                </a:schemeClr>
              </a:buClr>
              <a:buSzPts val="1200"/>
              <a:buFont typeface="Helvetica"/>
              <a:buChar char="○"/>
              <a:defRPr sz="1200"/>
            </a:lvl2pPr>
            <a:lvl3pPr marL="1371600" indent="-304800" algn="l">
              <a:lnSpc>
                <a:spcPct val="115000"/>
              </a:lnSpc>
              <a:buClr>
                <a:schemeClr val="accent2">
                  <a:lumOff val="21764"/>
                </a:schemeClr>
              </a:buClr>
              <a:buSzPts val="1200"/>
              <a:buFont typeface="Helvetica"/>
              <a:buChar char="■"/>
              <a:defRPr sz="1200"/>
            </a:lvl3pPr>
            <a:lvl4pPr marL="1828800" indent="-304800" algn="l">
              <a:lnSpc>
                <a:spcPct val="115000"/>
              </a:lnSpc>
              <a:buClr>
                <a:schemeClr val="accent2">
                  <a:lumOff val="21764"/>
                </a:schemeClr>
              </a:buClr>
              <a:buSzPts val="1200"/>
              <a:buFont typeface="Helvetica"/>
              <a:buChar char="●"/>
              <a:defRPr sz="1200"/>
            </a:lvl4pPr>
            <a:lvl5pPr marL="2286000" indent="-304800" algn="l">
              <a:lnSpc>
                <a:spcPct val="115000"/>
              </a:lnSpc>
              <a:buClr>
                <a:schemeClr val="accent2">
                  <a:lumOff val="21764"/>
                </a:schemeClr>
              </a:buClr>
              <a:buSzPts val="1200"/>
              <a:buFont typeface="Helvetica"/>
              <a:buChar char="○"/>
              <a:defRPr sz="1200"/>
            </a:lvl5p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7" name="Title Text"/>
          <p:cNvSpPr txBox="1">
            <a:spLocks noGrp="1"/>
          </p:cNvSpPr>
          <p:nvPr>
            <p:ph type="title"/>
          </p:nvPr>
        </p:nvSpPr>
        <p:spPr>
          <a:xfrm>
            <a:off x="416712" y="880292"/>
            <a:ext cx="5412601" cy="7999802"/>
          </a:xfrm>
          <a:prstGeom prst="rect">
            <a:avLst/>
          </a:prstGeom>
        </p:spPr>
        <p:txBody>
          <a:bodyPr anchor="ctr"/>
          <a:lstStyle>
            <a:lvl1pPr algn="l">
              <a:defRPr sz="4800"/>
            </a:lvl1pPr>
          </a:lstStyle>
          <a:p>
            <a:r>
              <a:t>Title Text</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5" name="Google Shape;31;p9"/>
          <p:cNvSpPr/>
          <p:nvPr/>
        </p:nvSpPr>
        <p:spPr>
          <a:xfrm>
            <a:off x="3886200" y="-244"/>
            <a:ext cx="3886200" cy="10058401"/>
          </a:xfrm>
          <a:prstGeom prst="rect">
            <a:avLst/>
          </a:prstGeom>
          <a:solidFill>
            <a:srgbClr val="EEEEEE"/>
          </a:solidFill>
          <a:ln w="12700">
            <a:miter lim="400000"/>
          </a:ln>
        </p:spPr>
        <p:txBody>
          <a:bodyPr lIns="0" tIns="0" rIns="0" bIns="0" anchor="ctr"/>
          <a:lstStyle/>
          <a:p>
            <a:endParaRPr/>
          </a:p>
        </p:txBody>
      </p:sp>
      <p:sp>
        <p:nvSpPr>
          <p:cNvPr id="76" name="Title Text"/>
          <p:cNvSpPr txBox="1">
            <a:spLocks noGrp="1"/>
          </p:cNvSpPr>
          <p:nvPr>
            <p:ph type="title"/>
          </p:nvPr>
        </p:nvSpPr>
        <p:spPr>
          <a:xfrm>
            <a:off x="225675" y="2411541"/>
            <a:ext cx="3438300" cy="2898601"/>
          </a:xfrm>
          <a:prstGeom prst="rect">
            <a:avLst/>
          </a:prstGeom>
        </p:spPr>
        <p:txBody>
          <a:bodyPr/>
          <a:lstStyle>
            <a:lvl1pPr>
              <a:defRPr sz="4200"/>
            </a:lvl1pPr>
          </a:lstStyle>
          <a:p>
            <a:r>
              <a:t>Title Text</a:t>
            </a:r>
          </a:p>
        </p:txBody>
      </p:sp>
      <p:sp>
        <p:nvSpPr>
          <p:cNvPr id="77" name="Body Level One…"/>
          <p:cNvSpPr txBox="1">
            <a:spLocks noGrp="1"/>
          </p:cNvSpPr>
          <p:nvPr>
            <p:ph type="body" sz="quarter" idx="1"/>
          </p:nvPr>
        </p:nvSpPr>
        <p:spPr>
          <a:xfrm>
            <a:off x="225675" y="5481568"/>
            <a:ext cx="3438300" cy="2415301"/>
          </a:xfrm>
          <a:prstGeom prst="rect">
            <a:avLst/>
          </a:prstGeom>
        </p:spPr>
        <p:txBody>
          <a:bodyPr/>
          <a:lstStyle>
            <a:lvl1pPr>
              <a:defRPr sz="2100"/>
            </a:lvl1pPr>
            <a:lvl2pPr>
              <a:defRPr sz="2100"/>
            </a:lvl2pPr>
            <a:lvl3pPr>
              <a:defRPr sz="2100"/>
            </a:lvl3pPr>
            <a:lvl4pPr>
              <a:defRPr sz="2100"/>
            </a:lvl4pPr>
            <a:lvl5pPr>
              <a:defRPr sz="2100"/>
            </a:lvl5pPr>
          </a:lstStyle>
          <a:p>
            <a:r>
              <a:t>Body Level One</a:t>
            </a:r>
          </a:p>
          <a:p>
            <a:pPr lvl="1"/>
            <a:r>
              <a:t>Body Level Two</a:t>
            </a:r>
          </a:p>
          <a:p>
            <a:pPr lvl="2"/>
            <a:r>
              <a:t>Body Level Three</a:t>
            </a:r>
          </a:p>
          <a:p>
            <a:pPr lvl="3"/>
            <a:r>
              <a:t>Body Level Four</a:t>
            </a:r>
          </a:p>
          <a:p>
            <a:pPr lvl="4"/>
            <a:r>
              <a:t>Body Level Five</a:t>
            </a:r>
          </a:p>
        </p:txBody>
      </p:sp>
      <p:sp>
        <p:nvSpPr>
          <p:cNvPr id="78" name="Google Shape;34;p9"/>
          <p:cNvSpPr txBox="1">
            <a:spLocks noGrp="1"/>
          </p:cNvSpPr>
          <p:nvPr>
            <p:ph type="body" sz="half" idx="21"/>
          </p:nvPr>
        </p:nvSpPr>
        <p:spPr>
          <a:xfrm>
            <a:off x="4198575" y="1415968"/>
            <a:ext cx="3261301" cy="7226102"/>
          </a:xfrm>
          <a:prstGeom prst="rect">
            <a:avLst/>
          </a:prstGeom>
        </p:spPr>
        <p:txBody>
          <a:bodyPr anchor="ctr"/>
          <a:lstStyle/>
          <a:p>
            <a:pPr marL="457200" indent="-342900" algn="l">
              <a:lnSpc>
                <a:spcPct val="115000"/>
              </a:lnSpc>
              <a:buClr>
                <a:schemeClr val="accent2">
                  <a:lumOff val="21764"/>
                </a:schemeClr>
              </a:buClr>
              <a:buSzPts val="1800"/>
              <a:buFont typeface="Helvetica"/>
              <a:buChar char="●"/>
              <a:defRPr sz="1800"/>
            </a:pPr>
            <a:endParaRPr/>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6" name="Body Level One…"/>
          <p:cNvSpPr txBox="1">
            <a:spLocks noGrp="1"/>
          </p:cNvSpPr>
          <p:nvPr>
            <p:ph type="body" sz="quarter" idx="1"/>
          </p:nvPr>
        </p:nvSpPr>
        <p:spPr>
          <a:xfrm>
            <a:off x="264944" y="8273123"/>
            <a:ext cx="5099101" cy="1183201"/>
          </a:xfrm>
          <a:prstGeom prst="rect">
            <a:avLst/>
          </a:prstGeom>
        </p:spPr>
        <p:txBody>
          <a:bodyPr anchor="ctr"/>
          <a:lstStyle>
            <a:lvl1pPr marL="228600" indent="0" algn="l">
              <a:defRPr sz="1800"/>
            </a:lvl1pPr>
            <a:lvl2pPr marL="1005114" indent="-408214" algn="l">
              <a:buSzPts val="1800"/>
              <a:buChar char="○"/>
              <a:defRPr sz="1800"/>
            </a:lvl2pPr>
            <a:lvl3pPr marL="1462314" indent="-408214" algn="l">
              <a:buSzPts val="1800"/>
              <a:buChar char="■"/>
              <a:defRPr sz="1800"/>
            </a:lvl3pPr>
            <a:lvl4pPr marL="1919514" indent="-408214" algn="l">
              <a:buSzPts val="1800"/>
              <a:buChar char="●"/>
              <a:defRPr sz="1800"/>
            </a:lvl4pPr>
            <a:lvl5pPr marL="2376714" indent="-408214" algn="l">
              <a:buSzPts val="1800"/>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8;p1"/>
          <p:cNvSpPr/>
          <p:nvPr/>
        </p:nvSpPr>
        <p:spPr>
          <a:xfrm>
            <a:off x="-11" y="964430"/>
            <a:ext cx="32400" cy="9315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
        <p:nvSpPr>
          <p:cNvPr id="3" name="Title Text"/>
          <p:cNvSpPr txBox="1">
            <a:spLocks noGrp="1"/>
          </p:cNvSpPr>
          <p:nvPr>
            <p:ph type="title"/>
          </p:nvPr>
        </p:nvSpPr>
        <p:spPr>
          <a:xfrm>
            <a:off x="264951" y="1456058"/>
            <a:ext cx="7242601" cy="401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b">
            <a:normAutofit/>
          </a:bodyPr>
          <a:lstStyle/>
          <a:p>
            <a:r>
              <a:t>Title Text</a:t>
            </a:r>
          </a:p>
        </p:txBody>
      </p:sp>
      <p:sp>
        <p:nvSpPr>
          <p:cNvPr id="4" name="Body Level One…"/>
          <p:cNvSpPr txBox="1">
            <a:spLocks noGrp="1"/>
          </p:cNvSpPr>
          <p:nvPr>
            <p:ph type="body" idx="1"/>
          </p:nvPr>
        </p:nvSpPr>
        <p:spPr>
          <a:xfrm>
            <a:off x="264944" y="5542288"/>
            <a:ext cx="7242601" cy="1550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3756660" y="9054888"/>
            <a:ext cx="1813561" cy="535517"/>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Lst>
  <p:transition spd="med"/>
  <p:txStyles>
    <p:titleStyle>
      <a:lvl1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000000"/>
          </a:solidFill>
          <a:uFillTx/>
          <a:latin typeface="Open Sans"/>
          <a:ea typeface="Open Sans"/>
          <a:cs typeface="Open Sans"/>
          <a:sym typeface="Open Sans"/>
        </a:defRPr>
      </a:lvl1pPr>
      <a:lvl2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000000"/>
          </a:solidFill>
          <a:uFillTx/>
          <a:latin typeface="Open Sans"/>
          <a:ea typeface="Open Sans"/>
          <a:cs typeface="Open Sans"/>
          <a:sym typeface="Open Sans"/>
        </a:defRPr>
      </a:lvl2pPr>
      <a:lvl3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000000"/>
          </a:solidFill>
          <a:uFillTx/>
          <a:latin typeface="Open Sans"/>
          <a:ea typeface="Open Sans"/>
          <a:cs typeface="Open Sans"/>
          <a:sym typeface="Open Sans"/>
        </a:defRPr>
      </a:lvl3pPr>
      <a:lvl4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000000"/>
          </a:solidFill>
          <a:uFillTx/>
          <a:latin typeface="Open Sans"/>
          <a:ea typeface="Open Sans"/>
          <a:cs typeface="Open Sans"/>
          <a:sym typeface="Open Sans"/>
        </a:defRPr>
      </a:lvl4pPr>
      <a:lvl5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000000"/>
          </a:solidFill>
          <a:uFillTx/>
          <a:latin typeface="Open Sans"/>
          <a:ea typeface="Open Sans"/>
          <a:cs typeface="Open Sans"/>
          <a:sym typeface="Open Sans"/>
        </a:defRPr>
      </a:lvl5pPr>
      <a:lvl6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000000"/>
          </a:solidFill>
          <a:uFillTx/>
          <a:latin typeface="Open Sans"/>
          <a:ea typeface="Open Sans"/>
          <a:cs typeface="Open Sans"/>
          <a:sym typeface="Open Sans"/>
        </a:defRPr>
      </a:lvl6pPr>
      <a:lvl7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000000"/>
          </a:solidFill>
          <a:uFillTx/>
          <a:latin typeface="Open Sans"/>
          <a:ea typeface="Open Sans"/>
          <a:cs typeface="Open Sans"/>
          <a:sym typeface="Open Sans"/>
        </a:defRPr>
      </a:lvl7pPr>
      <a:lvl8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000000"/>
          </a:solidFill>
          <a:uFillTx/>
          <a:latin typeface="Open Sans"/>
          <a:ea typeface="Open Sans"/>
          <a:cs typeface="Open Sans"/>
          <a:sym typeface="Open Sans"/>
        </a:defRPr>
      </a:lvl8pPr>
      <a:lvl9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000000"/>
          </a:solidFill>
          <a:uFillTx/>
          <a:latin typeface="Open Sans"/>
          <a:ea typeface="Open Sans"/>
          <a:cs typeface="Open Sans"/>
          <a:sym typeface="Open Sans"/>
        </a:defRPr>
      </a:lvl9pPr>
    </p:titleStyle>
    <p:bodyStyle>
      <a:lvl1pPr marL="342900" marR="0" indent="-2286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Open Sans"/>
          <a:ea typeface="Open Sans"/>
          <a:cs typeface="Open Sans"/>
          <a:sym typeface="Open Sans"/>
        </a:defRPr>
      </a:lvl1pPr>
      <a:lvl2pPr marL="342900" marR="0" indent="2540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Open Sans"/>
          <a:ea typeface="Open Sans"/>
          <a:cs typeface="Open Sans"/>
          <a:sym typeface="Open Sans"/>
        </a:defRPr>
      </a:lvl2pPr>
      <a:lvl3pPr marL="342900" marR="0" indent="7112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Open Sans"/>
          <a:ea typeface="Open Sans"/>
          <a:cs typeface="Open Sans"/>
          <a:sym typeface="Open Sans"/>
        </a:defRPr>
      </a:lvl3pPr>
      <a:lvl4pPr marL="342900" marR="0" indent="11684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Open Sans"/>
          <a:ea typeface="Open Sans"/>
          <a:cs typeface="Open Sans"/>
          <a:sym typeface="Open Sans"/>
        </a:defRPr>
      </a:lvl4pPr>
      <a:lvl5pPr marL="342900" marR="0" indent="16256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Open Sans"/>
          <a:ea typeface="Open Sans"/>
          <a:cs typeface="Open Sans"/>
          <a:sym typeface="Open Sans"/>
        </a:defRPr>
      </a:lvl5pPr>
      <a:lvl6pPr marL="342900" marR="0" indent="20828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Open Sans"/>
          <a:ea typeface="Open Sans"/>
          <a:cs typeface="Open Sans"/>
          <a:sym typeface="Open Sans"/>
        </a:defRPr>
      </a:lvl6pPr>
      <a:lvl7pPr marL="342900" marR="0" indent="25400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Open Sans"/>
          <a:ea typeface="Open Sans"/>
          <a:cs typeface="Open Sans"/>
          <a:sym typeface="Open Sans"/>
        </a:defRPr>
      </a:lvl7pPr>
      <a:lvl8pPr marL="342900" marR="0" indent="29972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Open Sans"/>
          <a:ea typeface="Open Sans"/>
          <a:cs typeface="Open Sans"/>
          <a:sym typeface="Open Sans"/>
        </a:defRPr>
      </a:lvl8pPr>
      <a:lvl9pPr marL="342900" marR="0" indent="34544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Open Sans"/>
          <a:ea typeface="Open Sans"/>
          <a:cs typeface="Open Sans"/>
          <a:sym typeface="Open Sans"/>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hyperlink" Target="https://sec.cloudapps.cisco.com/security/center/resources/next_generation_cryptography" TargetMode="Externa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hyperlink" Target="https://msrc.microsoft.com/update-guide/en-us" TargetMode="External"/><Relationship Id="rId2" Type="http://schemas.openxmlformats.org/officeDocument/2006/relationships/hyperlink" Target="https://nvlpubs.nist.gov/nistpubs/SpecialPublications/NIST.SP.800-40r3.pdf" TargetMode="Externa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hyperlink" Target="https://msrc.microsoft.com/update-guide/en-us" TargetMode="External"/><Relationship Id="rId2" Type="http://schemas.openxmlformats.org/officeDocument/2006/relationships/hyperlink" Target="https://nvlpubs.nist.gov/nistpubs/SpecialPublications/NIST.SP.800-40r3.pdf" TargetMode="Externa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hyperlink" Target="https://nvlpubs.nist.gov/nistpubs/legacy/sp/nistspecialpublication800-123.pdf" TargetMode="External"/><Relationship Id="rId2" Type="http://schemas.openxmlformats.org/officeDocument/2006/relationships/hyperlink" Target="https://iieng.org/images/proceedings_pdf/8285E0914047.pdf" TargetMode="Externa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6" name="Google Shape;188;p52" descr="Google Shape;188;p52"/>
          <p:cNvPicPr>
            <a:picLocks noChangeAspect="1"/>
          </p:cNvPicPr>
          <p:nvPr/>
        </p:nvPicPr>
        <p:blipFill>
          <a:blip r:embed="rId2"/>
          <a:stretch>
            <a:fillRect/>
          </a:stretch>
        </p:blipFill>
        <p:spPr>
          <a:xfrm>
            <a:off x="-2" y="1971"/>
            <a:ext cx="7772401" cy="10054475"/>
          </a:xfrm>
          <a:prstGeom prst="rect">
            <a:avLst/>
          </a:prstGeom>
          <a:ln w="12700">
            <a:miter lim="400000"/>
          </a:ln>
        </p:spPr>
      </p:pic>
      <p:sp>
        <p:nvSpPr>
          <p:cNvPr id="437" name="Google Shape;189;p52"/>
          <p:cNvSpPr/>
          <p:nvPr/>
        </p:nvSpPr>
        <p:spPr>
          <a:xfrm>
            <a:off x="3348690" y="5076711"/>
            <a:ext cx="764101" cy="744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
        <p:nvSpPr>
          <p:cNvPr id="438" name="Google Shape;190;p52"/>
          <p:cNvSpPr txBox="1"/>
          <p:nvPr/>
        </p:nvSpPr>
        <p:spPr>
          <a:xfrm>
            <a:off x="1047450" y="8292776"/>
            <a:ext cx="5677501" cy="11457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75" tIns="26775" rIns="26775" bIns="26775">
            <a:spAutoFit/>
          </a:bodyPr>
          <a:lstStyle>
            <a:lvl1pPr algn="ctr">
              <a:defRPr sz="3600">
                <a:solidFill>
                  <a:srgbClr val="FFFFFF"/>
                </a:solidFill>
                <a:latin typeface="Open Sans Light"/>
                <a:ea typeface="Open Sans Light"/>
                <a:cs typeface="Open Sans Light"/>
                <a:sym typeface="Open Sans Light"/>
              </a:defRPr>
            </a:lvl1pPr>
          </a:lstStyle>
          <a:p>
            <a:r>
              <a:t>Monitoring and Securing the DFI Environment</a:t>
            </a:r>
          </a:p>
        </p:txBody>
      </p:sp>
      <p:sp>
        <p:nvSpPr>
          <p:cNvPr id="439" name="Google Shape;191;p52"/>
          <p:cNvSpPr txBox="1"/>
          <p:nvPr/>
        </p:nvSpPr>
        <p:spPr>
          <a:xfrm>
            <a:off x="0" y="973724"/>
            <a:ext cx="7772400" cy="5996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75" tIns="26775" rIns="26775" bIns="26775" anchor="ctr">
            <a:spAutoFit/>
          </a:bodyPr>
          <a:lstStyle>
            <a:lvl1pPr algn="ctr">
              <a:defRPr sz="3600">
                <a:solidFill>
                  <a:srgbClr val="FFFFFF"/>
                </a:solidFill>
                <a:latin typeface="Open Sans Light"/>
                <a:ea typeface="Open Sans Light"/>
                <a:cs typeface="Open Sans Light"/>
                <a:sym typeface="Open Sans Light"/>
              </a:defRPr>
            </a:lvl1pPr>
          </a:lstStyle>
          <a:p>
            <a:r>
              <a:t>Defending and Securing Systems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Google Shape;226;p58"/>
          <p:cNvSpPr txBox="1">
            <a:spLocks noGrp="1"/>
          </p:cNvSpPr>
          <p:nvPr>
            <p:ph type="title"/>
          </p:nvPr>
        </p:nvSpPr>
        <p:spPr>
          <a:xfrm>
            <a:off x="369970" y="85687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2. Security Analysis Evidence</a:t>
            </a:r>
          </a:p>
        </p:txBody>
      </p:sp>
      <p:graphicFrame>
        <p:nvGraphicFramePr>
          <p:cNvPr id="457" name="Google Shape;227;p58"/>
          <p:cNvGraphicFramePr/>
          <p:nvPr/>
        </p:nvGraphicFramePr>
        <p:xfrm>
          <a:off x="369963" y="1867712"/>
          <a:ext cx="7032474" cy="844400"/>
        </p:xfrm>
        <a:graphic>
          <a:graphicData uri="http://schemas.openxmlformats.org/drawingml/2006/table">
            <a:tbl>
              <a:tblPr>
                <a:tableStyleId>{4C3C2611-4C71-4FC5-86AE-919BDF0F9419}</a:tableStyleId>
              </a:tblPr>
              <a:tblGrid>
                <a:gridCol w="466324">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844400">
                <a:tc gridSpan="2">
                  <a:txBody>
                    <a:bodyPr/>
                    <a:lstStyle/>
                    <a:p>
                      <a:pPr algn="l">
                        <a:lnSpc>
                          <a:spcPct val="115000"/>
                        </a:lnSpc>
                        <a:defRPr sz="1800"/>
                      </a:pPr>
                      <a:r>
                        <a:rPr>
                          <a:latin typeface="Open Sans"/>
                          <a:ea typeface="Open Sans"/>
                          <a:cs typeface="Open Sans"/>
                          <a:sym typeface="Open Sans"/>
                        </a:rPr>
                        <a:t> Write your analysis below. </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458" name="Google Shape;228;p58"/>
          <p:cNvGraphicFramePr/>
          <p:nvPr>
            <p:extLst>
              <p:ext uri="{D42A27DB-BD31-4B8C-83A1-F6EECF244321}">
                <p14:modId xmlns:p14="http://schemas.microsoft.com/office/powerpoint/2010/main" val="1966183471"/>
              </p:ext>
            </p:extLst>
          </p:nvPr>
        </p:nvGraphicFramePr>
        <p:xfrm>
          <a:off x="367025" y="2712112"/>
          <a:ext cx="7038349" cy="6781475"/>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6655499">
                  <a:extLst>
                    <a:ext uri="{9D8B030D-6E8A-4147-A177-3AD203B41FA5}">
                      <a16:colId xmlns:a16="http://schemas.microsoft.com/office/drawing/2014/main" val="20001"/>
                    </a:ext>
                  </a:extLst>
                </a:gridCol>
              </a:tblGrid>
              <a:tr h="6781475">
                <a:tc>
                  <a:txBody>
                    <a:bodyPr/>
                    <a:lstStyle/>
                    <a:p>
                      <a:pPr algn="l">
                        <a:lnSpc>
                          <a:spcPct val="115000"/>
                        </a:lnSpc>
                        <a:spcBef>
                          <a:spcPts val="1600"/>
                        </a:spcBef>
                        <a:defRPr sz="1800"/>
                      </a:pPr>
                      <a:endParaRPr dirty="0">
                        <a:solidFill>
                          <a:srgbClr val="525C65"/>
                        </a:solidFill>
                        <a:latin typeface="Open Sans Light"/>
                        <a:ea typeface="Open Sans Light"/>
                        <a:cs typeface="Open Sans Light"/>
                        <a:sym typeface="Open Sans Light"/>
                      </a:endParaRPr>
                    </a:p>
                  </a:txBody>
                  <a:tcPr marL="91425" marR="91425" marT="91425" marB="91425" horzOverflow="overflow">
                    <a:solidFill>
                      <a:srgbClr val="BECBD6"/>
                    </a:solidFill>
                  </a:tcPr>
                </a:tc>
                <a:tc>
                  <a:txBody>
                    <a:bodyPr/>
                    <a:lstStyle/>
                    <a:p>
                      <a:pPr algn="l"/>
                      <a:r>
                        <a:rPr lang="en-US" sz="1800" b="1" i="0" u="none" strike="noStrike" cap="none" spc="0" baseline="0" dirty="0">
                          <a:solidFill>
                            <a:srgbClr val="000000"/>
                          </a:solidFill>
                          <a:effectLst/>
                          <a:uFillTx/>
                          <a:latin typeface="+mj-lt"/>
                          <a:ea typeface="+mj-ea"/>
                          <a:cs typeface="+mj-cs"/>
                          <a:sym typeface="Arial"/>
                        </a:rPr>
                        <a:t>Services That Should or Should Not Be Running:</a:t>
                      </a:r>
                    </a:p>
                    <a:p>
                      <a:pPr algn="l"/>
                      <a:endParaRPr lang="en-US" sz="1800" b="1" i="0" u="none" strike="noStrike" cap="none" spc="0" baseline="0" dirty="0">
                        <a:solidFill>
                          <a:srgbClr val="000000"/>
                        </a:solidFill>
                        <a:effectLst/>
                        <a:uFillTx/>
                        <a:latin typeface="+mj-lt"/>
                        <a:ea typeface="+mj-ea"/>
                        <a:cs typeface="+mj-cs"/>
                        <a:sym typeface="Arial"/>
                      </a:endParaRPr>
                    </a:p>
                    <a:p>
                      <a:pPr algn="l"/>
                      <a:r>
                        <a:rPr lang="en-US" sz="1800" b="1" i="0" u="none" strike="noStrike" cap="none" spc="0" baseline="0" dirty="0">
                          <a:solidFill>
                            <a:srgbClr val="000000"/>
                          </a:solidFill>
                          <a:effectLst/>
                          <a:uFillTx/>
                          <a:latin typeface="+mj-lt"/>
                          <a:ea typeface="+mj-ea"/>
                          <a:cs typeface="+mj-cs"/>
                          <a:sym typeface="Arial"/>
                        </a:rPr>
                        <a:t>Services to Consider Stopping/Disabling</a:t>
                      </a:r>
                      <a:r>
                        <a:rPr lang="en-US" sz="1800" b="0" i="0" u="none" strike="noStrike" cap="none" spc="0" baseline="0" dirty="0">
                          <a:solidFill>
                            <a:srgbClr val="000000"/>
                          </a:solidFill>
                          <a:effectLst/>
                          <a:uFillTx/>
                          <a:latin typeface="+mj-lt"/>
                          <a:ea typeface="+mj-ea"/>
                          <a:cs typeface="+mj-cs"/>
                          <a:sym typeface="Arial"/>
                        </a:rPr>
                        <a:t>:</a:t>
                      </a:r>
                    </a:p>
                    <a:p>
                      <a:pPr lvl="1" algn="l"/>
                      <a:r>
                        <a:rPr lang="en-US" sz="1800" b="1" i="0" u="none" strike="noStrike" cap="none" spc="0" baseline="0" dirty="0">
                          <a:solidFill>
                            <a:srgbClr val="000000"/>
                          </a:solidFill>
                          <a:effectLst/>
                          <a:uFillTx/>
                          <a:latin typeface="+mj-lt"/>
                          <a:ea typeface="+mj-ea"/>
                          <a:cs typeface="+mj-cs"/>
                          <a:sym typeface="Arial"/>
                        </a:rPr>
                        <a:t>DHCP Server</a:t>
                      </a:r>
                      <a:r>
                        <a:rPr lang="en-US" sz="1800" b="0" i="0" u="none" strike="noStrike" cap="none" spc="0" baseline="0" dirty="0">
                          <a:solidFill>
                            <a:srgbClr val="000000"/>
                          </a:solidFill>
                          <a:effectLst/>
                          <a:uFillTx/>
                          <a:latin typeface="+mj-lt"/>
                          <a:ea typeface="+mj-ea"/>
                          <a:cs typeface="+mj-cs"/>
                          <a:sym typeface="Arial"/>
                        </a:rPr>
                        <a:t>: If the server is not managing IP addresses, this service should be disabled.</a:t>
                      </a:r>
                    </a:p>
                    <a:p>
                      <a:pPr lvl="1" algn="l"/>
                      <a:r>
                        <a:rPr lang="en-US" sz="1800" b="1" i="0" u="none" strike="noStrike" cap="none" spc="0" baseline="0" dirty="0">
                          <a:solidFill>
                            <a:srgbClr val="000000"/>
                          </a:solidFill>
                          <a:effectLst/>
                          <a:uFillTx/>
                          <a:latin typeface="+mj-lt"/>
                          <a:ea typeface="+mj-ea"/>
                          <a:cs typeface="+mj-cs"/>
                          <a:sym typeface="Arial"/>
                        </a:rPr>
                        <a:t>Active Directory Domain Services</a:t>
                      </a:r>
                      <a:r>
                        <a:rPr lang="en-US" sz="1800" b="0" i="0" u="none" strike="noStrike" cap="none" spc="0" baseline="0" dirty="0">
                          <a:solidFill>
                            <a:srgbClr val="000000"/>
                          </a:solidFill>
                          <a:effectLst/>
                          <a:uFillTx/>
                          <a:latin typeface="+mj-lt"/>
                          <a:ea typeface="+mj-ea"/>
                          <a:cs typeface="+mj-cs"/>
                          <a:sym typeface="Arial"/>
                        </a:rPr>
                        <a:t>: If the server is not functioning as a domain controller, this service can be stopped.</a:t>
                      </a:r>
                    </a:p>
                    <a:p>
                      <a:pPr lvl="1" algn="l"/>
                      <a:r>
                        <a:rPr lang="en-US" sz="1800" b="1" i="0" u="none" strike="noStrike" cap="none" spc="0" baseline="0" dirty="0">
                          <a:solidFill>
                            <a:srgbClr val="000000"/>
                          </a:solidFill>
                          <a:effectLst/>
                          <a:uFillTx/>
                          <a:latin typeface="+mj-lt"/>
                          <a:ea typeface="+mj-ea"/>
                          <a:cs typeface="+mj-cs"/>
                          <a:sym typeface="Arial"/>
                        </a:rPr>
                        <a:t>Windows Deployment Services</a:t>
                      </a:r>
                      <a:r>
                        <a:rPr lang="en-US" sz="1800" b="0" i="0" u="none" strike="noStrike" cap="none" spc="0" baseline="0" dirty="0">
                          <a:solidFill>
                            <a:srgbClr val="000000"/>
                          </a:solidFill>
                          <a:effectLst/>
                          <a:uFillTx/>
                          <a:latin typeface="+mj-lt"/>
                          <a:ea typeface="+mj-ea"/>
                          <a:cs typeface="+mj-cs"/>
                          <a:sym typeface="Arial"/>
                        </a:rPr>
                        <a:t>: Disable if not in use.</a:t>
                      </a:r>
                    </a:p>
                    <a:p>
                      <a:pPr lvl="1" algn="l"/>
                      <a:endParaRPr lang="en-US" sz="1800" b="0" i="0" u="none" strike="noStrike" cap="none" spc="0" baseline="0" dirty="0">
                        <a:solidFill>
                          <a:srgbClr val="000000"/>
                        </a:solidFill>
                        <a:effectLst/>
                        <a:uFillTx/>
                        <a:latin typeface="+mj-lt"/>
                        <a:ea typeface="+mj-ea"/>
                        <a:cs typeface="+mj-cs"/>
                        <a:sym typeface="Arial"/>
                      </a:endParaRPr>
                    </a:p>
                    <a:p>
                      <a:pPr algn="l"/>
                      <a:r>
                        <a:rPr lang="en-US" sz="1800" b="1" i="0" u="none" strike="noStrike" cap="none" spc="0" baseline="0" dirty="0">
                          <a:solidFill>
                            <a:srgbClr val="000000"/>
                          </a:solidFill>
                          <a:effectLst/>
                          <a:uFillTx/>
                          <a:latin typeface="+mj-lt"/>
                          <a:ea typeface="+mj-ea"/>
                          <a:cs typeface="+mj-cs"/>
                          <a:sym typeface="Arial"/>
                        </a:rPr>
                        <a:t>Essential Services to Keep Running</a:t>
                      </a:r>
                      <a:r>
                        <a:rPr lang="en-US" sz="1800" b="0" i="0" u="none" strike="noStrike" cap="none" spc="0" baseline="0" dirty="0">
                          <a:solidFill>
                            <a:srgbClr val="000000"/>
                          </a:solidFill>
                          <a:effectLst/>
                          <a:uFillTx/>
                          <a:latin typeface="+mj-lt"/>
                          <a:ea typeface="+mj-ea"/>
                          <a:cs typeface="+mj-cs"/>
                          <a:sym typeface="Arial"/>
                        </a:rPr>
                        <a:t>:</a:t>
                      </a:r>
                    </a:p>
                    <a:p>
                      <a:pPr lvl="1" algn="l"/>
                      <a:r>
                        <a:rPr lang="en-US" sz="1800" b="1" i="0" u="none" strike="noStrike" cap="none" spc="0" baseline="0" dirty="0">
                          <a:solidFill>
                            <a:srgbClr val="000000"/>
                          </a:solidFill>
                          <a:effectLst/>
                          <a:uFillTx/>
                          <a:latin typeface="+mj-lt"/>
                          <a:ea typeface="+mj-ea"/>
                          <a:cs typeface="+mj-cs"/>
                          <a:sym typeface="Arial"/>
                        </a:rPr>
                        <a:t>Hyper-V</a:t>
                      </a:r>
                      <a:r>
                        <a:rPr lang="en-US" sz="1800" b="0" i="0" u="none" strike="noStrike" cap="none" spc="0" baseline="0" dirty="0">
                          <a:solidFill>
                            <a:srgbClr val="000000"/>
                          </a:solidFill>
                          <a:effectLst/>
                          <a:uFillTx/>
                          <a:latin typeface="+mj-lt"/>
                          <a:ea typeface="+mj-ea"/>
                          <a:cs typeface="+mj-cs"/>
                          <a:sym typeface="Arial"/>
                        </a:rPr>
                        <a:t>: If virtualization is in use, this service should remain active.</a:t>
                      </a:r>
                    </a:p>
                    <a:p>
                      <a:pPr lvl="1" algn="l"/>
                      <a:r>
                        <a:rPr lang="en-US" sz="1800" b="1" i="0" u="none" strike="noStrike" cap="none" spc="0" baseline="0" dirty="0">
                          <a:solidFill>
                            <a:srgbClr val="000000"/>
                          </a:solidFill>
                          <a:effectLst/>
                          <a:uFillTx/>
                          <a:latin typeface="+mj-lt"/>
                          <a:ea typeface="+mj-ea"/>
                          <a:cs typeface="+mj-cs"/>
                          <a:sym typeface="Arial"/>
                        </a:rPr>
                        <a:t>DNS Server</a:t>
                      </a:r>
                      <a:r>
                        <a:rPr lang="en-US" sz="1800" b="0" i="0" u="none" strike="noStrike" cap="none" spc="0" baseline="0" dirty="0">
                          <a:solidFill>
                            <a:srgbClr val="000000"/>
                          </a:solidFill>
                          <a:effectLst/>
                          <a:uFillTx/>
                          <a:latin typeface="+mj-lt"/>
                          <a:ea typeface="+mj-ea"/>
                          <a:cs typeface="+mj-cs"/>
                          <a:sym typeface="Arial"/>
                        </a:rPr>
                        <a:t>: If the server is handling DNS queries, this service is essential.</a:t>
                      </a:r>
                    </a:p>
                    <a:p>
                      <a:pPr lvl="1" algn="l"/>
                      <a:r>
                        <a:rPr lang="en-US" sz="1800" b="1" i="0" u="none" strike="noStrike" cap="none" spc="0" baseline="0" dirty="0">
                          <a:solidFill>
                            <a:srgbClr val="000000"/>
                          </a:solidFill>
                          <a:effectLst/>
                          <a:uFillTx/>
                          <a:latin typeface="+mj-lt"/>
                          <a:ea typeface="+mj-ea"/>
                          <a:cs typeface="+mj-cs"/>
                          <a:sym typeface="Arial"/>
                        </a:rPr>
                        <a:t>File and Storage Services</a:t>
                      </a:r>
                      <a:r>
                        <a:rPr lang="en-US" sz="1800" b="0" i="0" u="none" strike="noStrike" cap="none" spc="0" baseline="0" dirty="0">
                          <a:solidFill>
                            <a:srgbClr val="000000"/>
                          </a:solidFill>
                          <a:effectLst/>
                          <a:uFillTx/>
                          <a:latin typeface="+mj-lt"/>
                          <a:ea typeface="+mj-ea"/>
                          <a:cs typeface="+mj-cs"/>
                          <a:sym typeface="Arial"/>
                        </a:rPr>
                        <a:t>: Keep running if file sharing is required.</a:t>
                      </a:r>
                    </a:p>
                    <a:p>
                      <a:pPr algn="l"/>
                      <a:endParaRPr lang="en-US" sz="1600" b="0" i="0" u="none" strike="noStrike" cap="none" spc="0" baseline="0" dirty="0">
                        <a:solidFill>
                          <a:srgbClr val="000000"/>
                        </a:solidFill>
                        <a:effectLst/>
                        <a:uFillTx/>
                        <a:latin typeface="+mj-lt"/>
                        <a:ea typeface="+mj-ea"/>
                        <a:cs typeface="+mj-cs"/>
                        <a:sym typeface="Arial"/>
                      </a:endParaRP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txBody>
                  <a:tcPr marL="91425" marR="91425" marT="91425" marB="91425" horzOverflow="overflow"/>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2316365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Google Shape;233;p59"/>
          <p:cNvSpPr txBox="1">
            <a:spLocks noGrp="1"/>
          </p:cNvSpPr>
          <p:nvPr>
            <p:ph type="title"/>
          </p:nvPr>
        </p:nvSpPr>
        <p:spPr>
          <a:xfrm>
            <a:off x="372895" y="877696"/>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3. Firewall Rules - Instructions </a:t>
            </a:r>
          </a:p>
        </p:txBody>
      </p:sp>
      <p:graphicFrame>
        <p:nvGraphicFramePr>
          <p:cNvPr id="461" name="Google Shape;234;p59"/>
          <p:cNvGraphicFramePr/>
          <p:nvPr/>
        </p:nvGraphicFramePr>
        <p:xfrm>
          <a:off x="372900" y="1997587"/>
          <a:ext cx="7026600" cy="6465096"/>
        </p:xfrm>
        <a:graphic>
          <a:graphicData uri="http://schemas.openxmlformats.org/drawingml/2006/table">
            <a:tbl>
              <a:tblPr>
                <a:tableStyleId>{4C3C2611-4C71-4FC5-86AE-919BDF0F9419}</a:tableStyleId>
              </a:tblPr>
              <a:tblGrid>
                <a:gridCol w="160500">
                  <a:extLst>
                    <a:ext uri="{9D8B030D-6E8A-4147-A177-3AD203B41FA5}">
                      <a16:colId xmlns:a16="http://schemas.microsoft.com/office/drawing/2014/main" val="20000"/>
                    </a:ext>
                  </a:extLst>
                </a:gridCol>
                <a:gridCol w="2288700">
                  <a:extLst>
                    <a:ext uri="{9D8B030D-6E8A-4147-A177-3AD203B41FA5}">
                      <a16:colId xmlns:a16="http://schemas.microsoft.com/office/drawing/2014/main" val="20001"/>
                    </a:ext>
                  </a:extLst>
                </a:gridCol>
                <a:gridCol w="2288700">
                  <a:extLst>
                    <a:ext uri="{9D8B030D-6E8A-4147-A177-3AD203B41FA5}">
                      <a16:colId xmlns:a16="http://schemas.microsoft.com/office/drawing/2014/main" val="20002"/>
                    </a:ext>
                  </a:extLst>
                </a:gridCol>
                <a:gridCol w="2288700">
                  <a:extLst>
                    <a:ext uri="{9D8B030D-6E8A-4147-A177-3AD203B41FA5}">
                      <a16:colId xmlns:a16="http://schemas.microsoft.com/office/drawing/2014/main" val="20003"/>
                    </a:ext>
                  </a:extLst>
                </a:gridCol>
              </a:tblGrid>
              <a:tr h="844400">
                <a:tc gridSpan="4">
                  <a:txBody>
                    <a:bodyPr/>
                    <a:lstStyle/>
                    <a:p>
                      <a:pPr algn="l">
                        <a:lnSpc>
                          <a:spcPct val="115000"/>
                        </a:lnSpc>
                        <a:defRPr sz="1800">
                          <a:latin typeface="Open Sans"/>
                          <a:ea typeface="Open Sans"/>
                          <a:cs typeface="Open Sans"/>
                          <a:sym typeface="Open Sans"/>
                        </a:defRPr>
                      </a:pPr>
                      <a:r>
                        <a:rPr dirty="0"/>
                        <a:t>DFI does not have a dedicated networking department just yet, once again these tasks normally fall under the </a:t>
                      </a:r>
                      <a:r>
                        <a:rPr dirty="0" err="1"/>
                        <a:t>SysAdmin</a:t>
                      </a:r>
                      <a:r>
                        <a:rPr dirty="0"/>
                        <a:t> group. Now that we have you as a security professional, you'll take over the creation of our firewall rules. We recently entered into a new partnership and require new IP connections. </a:t>
                      </a:r>
                    </a:p>
                    <a:p>
                      <a:pPr algn="l">
                        <a:lnSpc>
                          <a:spcPct val="115000"/>
                        </a:lnSpc>
                        <a:defRPr sz="1800">
                          <a:latin typeface="Open Sans"/>
                          <a:ea typeface="Open Sans"/>
                          <a:cs typeface="Open Sans"/>
                          <a:sym typeface="Open Sans"/>
                        </a:defRPr>
                      </a:pPr>
                      <a:r>
                        <a:rPr dirty="0"/>
                        <a:t>Using Cisco syntax, create the text of a firewall rule allowing a new DFI partner WBC International, access to DFI-File-001 &amp; DFI-File-002  access via port tcp-9082. </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The first partner's IP is 21.19.241.63 and DFI-File-001's IP is 172.21.30.44. </a:t>
                      </a:r>
                    </a:p>
                    <a:p>
                      <a:pPr algn="l">
                        <a:lnSpc>
                          <a:spcPct val="115000"/>
                        </a:lnSpc>
                        <a:defRPr sz="1800">
                          <a:latin typeface="Open Sans"/>
                          <a:ea typeface="Open Sans"/>
                          <a:cs typeface="Open Sans"/>
                          <a:sym typeface="Open Sans"/>
                        </a:defRPr>
                      </a:pPr>
                      <a:r>
                        <a:rPr dirty="0"/>
                        <a:t>The second partner's IP is 21.19.241.64 and DFI-File-002's IP is 172.21.30.45. </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For this exercise assume the two IP objects </a:t>
                      </a:r>
                      <a:r>
                        <a:rPr b="1" dirty="0"/>
                        <a:t>have not</a:t>
                      </a:r>
                      <a:r>
                        <a:rPr dirty="0"/>
                        <a:t> been created in the firewall. </a:t>
                      </a:r>
                      <a:r>
                        <a:rPr b="1" dirty="0"/>
                        <a:t>Note</a:t>
                      </a:r>
                      <a:r>
                        <a:rPr dirty="0"/>
                        <a:t>* Use </a:t>
                      </a:r>
                      <a:r>
                        <a:rPr i="1" dirty="0"/>
                        <a:t>DFI-Ingress</a:t>
                      </a:r>
                      <a:r>
                        <a:rPr dirty="0"/>
                        <a:t> as the interface for the rule. For documentation purposes, please explain in 2-3 sentences the syntax for non-technical management on the change control board that meets weekly. Write the text of your firewall rule and explanation on the next slide. </a:t>
                      </a:r>
                    </a:p>
                  </a:txBody>
                  <a:tcPr marL="91425" marR="91425" marT="91425" marB="91425"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Google Shape;239;p60"/>
          <p:cNvSpPr txBox="1">
            <a:spLocks noGrp="1"/>
          </p:cNvSpPr>
          <p:nvPr>
            <p:ph type="title"/>
          </p:nvPr>
        </p:nvSpPr>
        <p:spPr>
          <a:xfrm>
            <a:off x="325155" y="550150"/>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rPr dirty="0"/>
              <a:t>3. Firewall Rules - Evidence </a:t>
            </a:r>
          </a:p>
        </p:txBody>
      </p:sp>
      <p:graphicFrame>
        <p:nvGraphicFramePr>
          <p:cNvPr id="464" name="Google Shape;240;p60"/>
          <p:cNvGraphicFramePr/>
          <p:nvPr>
            <p:extLst>
              <p:ext uri="{D42A27DB-BD31-4B8C-83A1-F6EECF244321}">
                <p14:modId xmlns:p14="http://schemas.microsoft.com/office/powerpoint/2010/main" val="3531267168"/>
              </p:ext>
            </p:extLst>
          </p:nvPr>
        </p:nvGraphicFramePr>
        <p:xfrm>
          <a:off x="325155" y="1473761"/>
          <a:ext cx="7074350" cy="9966900"/>
        </p:xfrm>
        <a:graphic>
          <a:graphicData uri="http://schemas.openxmlformats.org/drawingml/2006/table">
            <a:tbl>
              <a:tblPr>
                <a:tableStyleId>{4C3C2611-4C71-4FC5-86AE-919BDF0F9419}</a:tableStyleId>
              </a:tblPr>
              <a:tblGrid>
                <a:gridCol w="208250">
                  <a:extLst>
                    <a:ext uri="{9D8B030D-6E8A-4147-A177-3AD203B41FA5}">
                      <a16:colId xmlns:a16="http://schemas.microsoft.com/office/drawing/2014/main" val="20000"/>
                    </a:ext>
                  </a:extLst>
                </a:gridCol>
                <a:gridCol w="6866100">
                  <a:extLst>
                    <a:ext uri="{9D8B030D-6E8A-4147-A177-3AD203B41FA5}">
                      <a16:colId xmlns:a16="http://schemas.microsoft.com/office/drawing/2014/main" val="20001"/>
                    </a:ext>
                  </a:extLst>
                </a:gridCol>
              </a:tblGrid>
              <a:tr h="413996">
                <a:tc gridSpan="2">
                  <a:txBody>
                    <a:bodyPr/>
                    <a:lstStyle/>
                    <a:p>
                      <a:pPr algn="l">
                        <a:defRPr sz="1800">
                          <a:latin typeface="Open Sans"/>
                          <a:ea typeface="Open Sans"/>
                          <a:cs typeface="Open Sans"/>
                          <a:sym typeface="Open Sans"/>
                        </a:defRPr>
                      </a:pPr>
                      <a:r>
                        <a:rPr dirty="0"/>
                        <a:t>Write the text of your firewall rules and explanation below.</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8730004">
                <a:tc>
                  <a:txBody>
                    <a:bodyPr/>
                    <a:lstStyle/>
                    <a:p>
                      <a:pPr algn="l">
                        <a:lnSpc>
                          <a:spcPct val="115000"/>
                        </a:lnSpc>
                        <a:spcBef>
                          <a:spcPts val="1600"/>
                        </a:spcBef>
                        <a:defRPr sz="1400"/>
                      </a:pPr>
                      <a:endParaRPr/>
                    </a:p>
                  </a:txBody>
                  <a:tcPr marL="91425" marR="91425" marT="91425" marB="91425" horzOverflow="overflow">
                    <a:solidFill>
                      <a:srgbClr val="BECBD6"/>
                    </a:solidFill>
                  </a:tcPr>
                </a:tc>
                <a:tc>
                  <a:txBody>
                    <a:bodyPr/>
                    <a:lstStyle/>
                    <a:p>
                      <a:pPr algn="l">
                        <a:defRPr sz="1400"/>
                      </a:pPr>
                      <a:endParaRPr sz="1800" dirty="0">
                        <a:latin typeface="Open Sans"/>
                        <a:ea typeface="Open Sans"/>
                        <a:cs typeface="Open Sans"/>
                        <a:sym typeface="Open Sans"/>
                      </a:endParaRPr>
                    </a:p>
                    <a:p>
                      <a:pPr algn="l">
                        <a:defRPr sz="1400"/>
                      </a:pPr>
                      <a:r>
                        <a:rPr lang="en-US" sz="1400" dirty="0">
                          <a:latin typeface="Open Sans"/>
                          <a:ea typeface="Open Sans"/>
                          <a:cs typeface="Open Sans"/>
                          <a:sym typeface="Open Sans"/>
                        </a:rPr>
                        <a:t>! Create object for the first partner</a:t>
                      </a:r>
                    </a:p>
                    <a:p>
                      <a:pPr algn="l">
                        <a:defRPr sz="1400"/>
                      </a:pPr>
                      <a:r>
                        <a:rPr lang="en-US" sz="1400" dirty="0">
                          <a:latin typeface="Open Sans"/>
                          <a:ea typeface="Open Sans"/>
                          <a:cs typeface="Open Sans"/>
                          <a:sym typeface="Open Sans"/>
                        </a:rPr>
                        <a:t>object network WBC-Partner1</a:t>
                      </a:r>
                    </a:p>
                    <a:p>
                      <a:pPr algn="l">
                        <a:defRPr sz="1400"/>
                      </a:pPr>
                      <a:r>
                        <a:rPr lang="en-US" sz="1400" dirty="0">
                          <a:latin typeface="Open Sans"/>
                          <a:ea typeface="Open Sans"/>
                          <a:cs typeface="Open Sans"/>
                          <a:sym typeface="Open Sans"/>
                        </a:rPr>
                        <a:t> host 21.19.241.63</a:t>
                      </a:r>
                    </a:p>
                    <a:p>
                      <a:pPr algn="l">
                        <a:defRPr sz="1400"/>
                      </a:pPr>
                      <a:endParaRPr lang="en-US" sz="1400" dirty="0">
                        <a:latin typeface="Open Sans"/>
                        <a:ea typeface="Open Sans"/>
                        <a:cs typeface="Open Sans"/>
                        <a:sym typeface="Open Sans"/>
                      </a:endParaRPr>
                    </a:p>
                    <a:p>
                      <a:pPr algn="l">
                        <a:defRPr sz="1400"/>
                      </a:pPr>
                      <a:r>
                        <a:rPr lang="en-US" sz="1400" dirty="0">
                          <a:latin typeface="Open Sans"/>
                          <a:ea typeface="Open Sans"/>
                          <a:cs typeface="Open Sans"/>
                          <a:sym typeface="Open Sans"/>
                        </a:rPr>
                        <a:t>! Create object for DFI-File-001</a:t>
                      </a:r>
                    </a:p>
                    <a:p>
                      <a:pPr algn="l">
                        <a:defRPr sz="1400"/>
                      </a:pPr>
                      <a:r>
                        <a:rPr lang="en-US" sz="1400" dirty="0">
                          <a:latin typeface="Open Sans"/>
                          <a:ea typeface="Open Sans"/>
                          <a:cs typeface="Open Sans"/>
                          <a:sym typeface="Open Sans"/>
                        </a:rPr>
                        <a:t>object network DFI-File-001</a:t>
                      </a:r>
                    </a:p>
                    <a:p>
                      <a:pPr algn="l">
                        <a:defRPr sz="1400"/>
                      </a:pPr>
                      <a:r>
                        <a:rPr lang="en-US" sz="1400" dirty="0">
                          <a:latin typeface="Open Sans"/>
                          <a:ea typeface="Open Sans"/>
                          <a:cs typeface="Open Sans"/>
                          <a:sym typeface="Open Sans"/>
                        </a:rPr>
                        <a:t> host 172.21.30.44</a:t>
                      </a:r>
                    </a:p>
                    <a:p>
                      <a:pPr algn="l">
                        <a:defRPr sz="1400"/>
                      </a:pPr>
                      <a:endParaRPr lang="en-US" sz="1400" dirty="0">
                        <a:latin typeface="Open Sans"/>
                        <a:ea typeface="Open Sans"/>
                        <a:cs typeface="Open Sans"/>
                        <a:sym typeface="Open Sans"/>
                      </a:endParaRPr>
                    </a:p>
                    <a:p>
                      <a:pPr algn="l">
                        <a:defRPr sz="1400"/>
                      </a:pPr>
                      <a:r>
                        <a:rPr lang="en-US" sz="1400" dirty="0">
                          <a:latin typeface="Open Sans"/>
                          <a:ea typeface="Open Sans"/>
                          <a:cs typeface="Open Sans"/>
                          <a:sym typeface="Open Sans"/>
                        </a:rPr>
                        <a:t>! Allow traffic from WBC-Partner1 to DFI-File-001 on port TCP-9082</a:t>
                      </a:r>
                    </a:p>
                    <a:p>
                      <a:pPr algn="l">
                        <a:defRPr sz="1400"/>
                      </a:pPr>
                      <a:r>
                        <a:rPr lang="en-US" sz="1400" dirty="0">
                          <a:latin typeface="Open Sans"/>
                          <a:ea typeface="Open Sans"/>
                          <a:cs typeface="Open Sans"/>
                          <a:sym typeface="Open Sans"/>
                        </a:rPr>
                        <a:t>access-list DFI-Access-List extended permit </a:t>
                      </a:r>
                      <a:r>
                        <a:rPr lang="en-US" sz="1400" dirty="0" err="1">
                          <a:latin typeface="Open Sans"/>
                          <a:ea typeface="Open Sans"/>
                          <a:cs typeface="Open Sans"/>
                          <a:sym typeface="Open Sans"/>
                        </a:rPr>
                        <a:t>tcp</a:t>
                      </a:r>
                      <a:r>
                        <a:rPr lang="en-US" sz="1400" dirty="0">
                          <a:latin typeface="Open Sans"/>
                          <a:ea typeface="Open Sans"/>
                          <a:cs typeface="Open Sans"/>
                          <a:sym typeface="Open Sans"/>
                        </a:rPr>
                        <a:t> object WBC-Partner1 object DFI-File-001 eq 9082</a:t>
                      </a:r>
                    </a:p>
                    <a:p>
                      <a:pPr algn="l">
                        <a:defRPr sz="1400"/>
                      </a:pPr>
                      <a:endParaRPr lang="en-US" sz="1400" dirty="0">
                        <a:latin typeface="Open Sans"/>
                        <a:ea typeface="Open Sans"/>
                        <a:cs typeface="Open Sans"/>
                        <a:sym typeface="Open Sans"/>
                      </a:endParaRPr>
                    </a:p>
                    <a:p>
                      <a:pPr algn="l">
                        <a:defRPr sz="1400"/>
                      </a:pPr>
                      <a:r>
                        <a:rPr lang="en-US" sz="1400" dirty="0">
                          <a:latin typeface="Open Sans"/>
                          <a:ea typeface="Open Sans"/>
                          <a:cs typeface="Open Sans"/>
                          <a:sym typeface="Open Sans"/>
                        </a:rPr>
                        <a:t>! Create object for the second partner</a:t>
                      </a:r>
                    </a:p>
                    <a:p>
                      <a:pPr algn="l">
                        <a:defRPr sz="1400"/>
                      </a:pPr>
                      <a:r>
                        <a:rPr lang="en-US" sz="1400" dirty="0">
                          <a:latin typeface="Open Sans"/>
                          <a:ea typeface="Open Sans"/>
                          <a:cs typeface="Open Sans"/>
                          <a:sym typeface="Open Sans"/>
                        </a:rPr>
                        <a:t>object network WBC-Partner2</a:t>
                      </a:r>
                    </a:p>
                    <a:p>
                      <a:pPr algn="l">
                        <a:defRPr sz="1400"/>
                      </a:pPr>
                      <a:r>
                        <a:rPr lang="en-US" sz="1400" dirty="0">
                          <a:latin typeface="Open Sans"/>
                          <a:ea typeface="Open Sans"/>
                          <a:cs typeface="Open Sans"/>
                          <a:sym typeface="Open Sans"/>
                        </a:rPr>
                        <a:t> host 21.19.241.64</a:t>
                      </a:r>
                    </a:p>
                    <a:p>
                      <a:pPr algn="l">
                        <a:defRPr sz="1400"/>
                      </a:pPr>
                      <a:endParaRPr lang="en-US" sz="1400" dirty="0">
                        <a:latin typeface="Open Sans"/>
                        <a:ea typeface="Open Sans"/>
                        <a:cs typeface="Open Sans"/>
                        <a:sym typeface="Open Sans"/>
                      </a:endParaRPr>
                    </a:p>
                    <a:p>
                      <a:pPr algn="l">
                        <a:defRPr sz="1400"/>
                      </a:pPr>
                      <a:r>
                        <a:rPr lang="en-US" sz="1400" dirty="0">
                          <a:latin typeface="Open Sans"/>
                          <a:ea typeface="Open Sans"/>
                          <a:cs typeface="Open Sans"/>
                          <a:sym typeface="Open Sans"/>
                        </a:rPr>
                        <a:t>! Create object for DFI-File-002</a:t>
                      </a:r>
                    </a:p>
                    <a:p>
                      <a:pPr algn="l">
                        <a:defRPr sz="1400"/>
                      </a:pPr>
                      <a:r>
                        <a:rPr lang="en-US" sz="1400" dirty="0">
                          <a:latin typeface="Open Sans"/>
                          <a:ea typeface="Open Sans"/>
                          <a:cs typeface="Open Sans"/>
                          <a:sym typeface="Open Sans"/>
                        </a:rPr>
                        <a:t>object network DFI-File-002</a:t>
                      </a:r>
                    </a:p>
                    <a:p>
                      <a:pPr algn="l">
                        <a:defRPr sz="1400"/>
                      </a:pPr>
                      <a:r>
                        <a:rPr lang="en-US" sz="1400" dirty="0">
                          <a:latin typeface="Open Sans"/>
                          <a:ea typeface="Open Sans"/>
                          <a:cs typeface="Open Sans"/>
                          <a:sym typeface="Open Sans"/>
                        </a:rPr>
                        <a:t> host 172.21.30.45</a:t>
                      </a:r>
                    </a:p>
                    <a:p>
                      <a:pPr algn="l">
                        <a:defRPr sz="1400"/>
                      </a:pPr>
                      <a:endParaRPr lang="en-US" sz="1400" dirty="0">
                        <a:latin typeface="Open Sans"/>
                        <a:ea typeface="Open Sans"/>
                        <a:cs typeface="Open Sans"/>
                        <a:sym typeface="Open Sans"/>
                      </a:endParaRPr>
                    </a:p>
                    <a:p>
                      <a:pPr algn="l">
                        <a:defRPr sz="1400"/>
                      </a:pPr>
                      <a:r>
                        <a:rPr lang="en-US" sz="1400" dirty="0">
                          <a:latin typeface="Open Sans"/>
                          <a:ea typeface="Open Sans"/>
                          <a:cs typeface="Open Sans"/>
                          <a:sym typeface="Open Sans"/>
                        </a:rPr>
                        <a:t>! Allow traffic from WBC-Partner2 to DFI-File-002 on port TCP-9082</a:t>
                      </a:r>
                    </a:p>
                    <a:p>
                      <a:pPr algn="l">
                        <a:defRPr sz="1400"/>
                      </a:pPr>
                      <a:r>
                        <a:rPr lang="en-US" sz="1400" dirty="0">
                          <a:latin typeface="Open Sans"/>
                          <a:ea typeface="Open Sans"/>
                          <a:cs typeface="Open Sans"/>
                          <a:sym typeface="Open Sans"/>
                        </a:rPr>
                        <a:t>access-list DFI-Access-List extended permit </a:t>
                      </a:r>
                      <a:r>
                        <a:rPr lang="en-US" sz="1400" dirty="0" err="1">
                          <a:latin typeface="Open Sans"/>
                          <a:ea typeface="Open Sans"/>
                          <a:cs typeface="Open Sans"/>
                          <a:sym typeface="Open Sans"/>
                        </a:rPr>
                        <a:t>tcp</a:t>
                      </a:r>
                      <a:r>
                        <a:rPr lang="en-US" sz="1400" dirty="0">
                          <a:latin typeface="Open Sans"/>
                          <a:ea typeface="Open Sans"/>
                          <a:cs typeface="Open Sans"/>
                          <a:sym typeface="Open Sans"/>
                        </a:rPr>
                        <a:t> object WBC-Partner2 object DFI-File-002 eq 9082</a:t>
                      </a:r>
                    </a:p>
                    <a:p>
                      <a:pPr algn="l">
                        <a:defRPr sz="1400"/>
                      </a:pPr>
                      <a:endParaRPr lang="en-US" sz="1400" dirty="0">
                        <a:latin typeface="Open Sans"/>
                        <a:ea typeface="Open Sans"/>
                        <a:cs typeface="Open Sans"/>
                        <a:sym typeface="Open Sans"/>
                      </a:endParaRPr>
                    </a:p>
                    <a:p>
                      <a:pPr algn="l">
                        <a:defRPr sz="1400"/>
                      </a:pPr>
                      <a:r>
                        <a:rPr lang="en-US" sz="1400" dirty="0">
                          <a:latin typeface="Open Sans"/>
                          <a:ea typeface="Open Sans"/>
                          <a:cs typeface="Open Sans"/>
                          <a:sym typeface="Open Sans"/>
                        </a:rPr>
                        <a:t>! Apply the access list to the DFI-Ingress interface</a:t>
                      </a:r>
                    </a:p>
                    <a:p>
                      <a:pPr algn="l">
                        <a:defRPr sz="1400"/>
                      </a:pPr>
                      <a:r>
                        <a:rPr lang="en-US" sz="1400" dirty="0">
                          <a:latin typeface="Open Sans"/>
                          <a:ea typeface="Open Sans"/>
                          <a:cs typeface="Open Sans"/>
                          <a:sym typeface="Open Sans"/>
                        </a:rPr>
                        <a:t>access-group DFI-Access-List in interface DFI-Ingress</a:t>
                      </a:r>
                    </a:p>
                    <a:p>
                      <a:pPr algn="l">
                        <a:defRPr sz="1400"/>
                      </a:pPr>
                      <a:endParaRPr lang="en-US" sz="1400" dirty="0">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Tx/>
                        <a:buSzTx/>
                        <a:buFontTx/>
                        <a:buNone/>
                        <a:tabLst/>
                        <a:defRPr sz="1400"/>
                      </a:pPr>
                      <a:r>
                        <a:rPr lang="en-US" dirty="0"/>
                        <a:t>EXPLANAITION :</a:t>
                      </a:r>
                    </a:p>
                    <a:p>
                      <a:pPr marL="0" marR="0" lvl="0" indent="0" algn="l" defTabSz="914400" rtl="0" eaLnBrk="1" fontAlgn="auto" latinLnBrk="0" hangingPunct="1">
                        <a:lnSpc>
                          <a:spcPct val="100000"/>
                        </a:lnSpc>
                        <a:spcBef>
                          <a:spcPts val="0"/>
                        </a:spcBef>
                        <a:spcAft>
                          <a:spcPts val="0"/>
                        </a:spcAft>
                        <a:buClrTx/>
                        <a:buSzTx/>
                        <a:buFontTx/>
                        <a:buNone/>
                        <a:tabLst/>
                        <a:defRPr sz="1400"/>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sz="1400"/>
                      </a:pPr>
                      <a:r>
                        <a:rPr lang="en-US" dirty="0"/>
                        <a:t>To support our partnership with WBC International, we are setting up firewall rules that allow specific access to our file servers. We create network objects to identify the partner's IP addresses and our file servers. Then, we define rules to permit communication only on port TCP-9082, ensuring secure and controlled access. These rules are applied to the DFI-Ingress interface, allowing necessary access while maintaining the integrity and security of our network.</a:t>
                      </a:r>
                    </a:p>
                    <a:p>
                      <a:pPr marL="0" marR="0" lvl="0" indent="0" algn="l" defTabSz="914400" rtl="0" eaLnBrk="1" fontAlgn="auto" latinLnBrk="0" hangingPunct="1">
                        <a:lnSpc>
                          <a:spcPct val="100000"/>
                        </a:lnSpc>
                        <a:spcBef>
                          <a:spcPts val="0"/>
                        </a:spcBef>
                        <a:spcAft>
                          <a:spcPts val="0"/>
                        </a:spcAft>
                        <a:buClrTx/>
                        <a:buSzTx/>
                        <a:buFontTx/>
                        <a:buNone/>
                        <a:tabLst/>
                        <a:defRPr sz="1400"/>
                      </a:pPr>
                      <a:endParaRPr lang="en-US" sz="1400" b="1" dirty="0">
                        <a:latin typeface="Open Sans"/>
                        <a:ea typeface="Open Sans"/>
                        <a:cs typeface="Open Sans"/>
                        <a:sym typeface="Open Sans"/>
                      </a:endParaRPr>
                    </a:p>
                    <a:p>
                      <a:pPr algn="l">
                        <a:defRPr sz="1400"/>
                      </a:pPr>
                      <a:endParaRPr sz="1800" dirty="0">
                        <a:latin typeface="Open Sans"/>
                        <a:ea typeface="Open Sans"/>
                        <a:cs typeface="Open Sans"/>
                        <a:sym typeface="Open Sans"/>
                      </a:endParaRPr>
                    </a:p>
                    <a:p>
                      <a:pPr algn="l">
                        <a:defRPr sz="1400"/>
                      </a:pPr>
                      <a:endParaRPr sz="1800" dirty="0">
                        <a:latin typeface="Open Sans"/>
                        <a:ea typeface="Open Sans"/>
                        <a:cs typeface="Open Sans"/>
                        <a:sym typeface="Open Sans"/>
                      </a:endParaRPr>
                    </a:p>
                    <a:p>
                      <a:pPr algn="l">
                        <a:defRPr sz="1400"/>
                      </a:pPr>
                      <a:endParaRPr sz="1800" dirty="0">
                        <a:latin typeface="Open Sans"/>
                        <a:ea typeface="Open Sans"/>
                        <a:cs typeface="Open Sans"/>
                        <a:sym typeface="Open Sans"/>
                      </a:endParaRPr>
                    </a:p>
                    <a:p>
                      <a:pPr algn="l">
                        <a:defRPr sz="1400"/>
                      </a:pPr>
                      <a:endParaRPr sz="1800" dirty="0">
                        <a:latin typeface="Open Sans"/>
                        <a:ea typeface="Open Sans"/>
                        <a:cs typeface="Open Sans"/>
                        <a:sym typeface="Open Sans"/>
                      </a:endParaRPr>
                    </a:p>
                    <a:p>
                      <a:pPr algn="l">
                        <a:defRPr sz="1400"/>
                      </a:pPr>
                      <a:endParaRPr sz="1800" dirty="0">
                        <a:latin typeface="Open Sans"/>
                        <a:ea typeface="Open Sans"/>
                        <a:cs typeface="Open Sans"/>
                        <a:sym typeface="Open Sans"/>
                      </a:endParaRPr>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Google Shape;245;p61"/>
          <p:cNvSpPr txBox="1">
            <a:spLocks noGrp="1"/>
          </p:cNvSpPr>
          <p:nvPr>
            <p:ph type="title"/>
          </p:nvPr>
        </p:nvSpPr>
        <p:spPr>
          <a:xfrm>
            <a:off x="264945" y="870271"/>
            <a:ext cx="7242600" cy="1119900"/>
          </a:xfrm>
          <a:prstGeom prst="rect">
            <a:avLst/>
          </a:prstGeom>
        </p:spPr>
        <p:txBody>
          <a:bodyPr anchor="ctr">
            <a:normAutofit fontScale="90000"/>
          </a:bodyPr>
          <a:lstStyle/>
          <a:p>
            <a:pPr defTabSz="804672">
              <a:lnSpc>
                <a:spcPct val="115000"/>
              </a:lnSpc>
              <a:defRPr sz="2816">
                <a:solidFill>
                  <a:srgbClr val="02B3E4"/>
                </a:solidFill>
                <a:latin typeface="Open Sans Light"/>
                <a:ea typeface="Open Sans Light"/>
                <a:cs typeface="Open Sans Light"/>
                <a:sym typeface="Open Sans Light"/>
              </a:defRPr>
            </a:pPr>
            <a:r>
              <a:t>4. VPN Encryption Recommendation</a:t>
            </a:r>
            <a:br/>
            <a:r>
              <a:t>Instructions and Evidence</a:t>
            </a:r>
          </a:p>
        </p:txBody>
      </p:sp>
      <p:graphicFrame>
        <p:nvGraphicFramePr>
          <p:cNvPr id="467" name="Google Shape;246;p61"/>
          <p:cNvGraphicFramePr/>
          <p:nvPr>
            <p:extLst>
              <p:ext uri="{D42A27DB-BD31-4B8C-83A1-F6EECF244321}">
                <p14:modId xmlns:p14="http://schemas.microsoft.com/office/powerpoint/2010/main" val="2088391915"/>
              </p:ext>
            </p:extLst>
          </p:nvPr>
        </p:nvGraphicFramePr>
        <p:xfrm>
          <a:off x="372887" y="2081188"/>
          <a:ext cx="7026625" cy="2048544"/>
        </p:xfrm>
        <a:graphic>
          <a:graphicData uri="http://schemas.openxmlformats.org/drawingml/2006/table">
            <a:tbl>
              <a:tblPr>
                <a:tableStyleId>{4C3C2611-4C71-4FC5-86AE-919BDF0F9419}</a:tableStyleId>
              </a:tblPr>
              <a:tblGrid>
                <a:gridCol w="238025">
                  <a:extLst>
                    <a:ext uri="{9D8B030D-6E8A-4147-A177-3AD203B41FA5}">
                      <a16:colId xmlns:a16="http://schemas.microsoft.com/office/drawing/2014/main" val="20000"/>
                    </a:ext>
                  </a:extLst>
                </a:gridCol>
                <a:gridCol w="3394300">
                  <a:extLst>
                    <a:ext uri="{9D8B030D-6E8A-4147-A177-3AD203B41FA5}">
                      <a16:colId xmlns:a16="http://schemas.microsoft.com/office/drawing/2014/main" val="20001"/>
                    </a:ext>
                  </a:extLst>
                </a:gridCol>
                <a:gridCol w="3394300">
                  <a:extLst>
                    <a:ext uri="{9D8B030D-6E8A-4147-A177-3AD203B41FA5}">
                      <a16:colId xmlns:a16="http://schemas.microsoft.com/office/drawing/2014/main" val="20002"/>
                    </a:ext>
                  </a:extLst>
                </a:gridCol>
              </a:tblGrid>
              <a:tr h="1141600">
                <a:tc gridSpan="3">
                  <a:txBody>
                    <a:bodyPr/>
                    <a:lstStyle/>
                    <a:p>
                      <a:pPr algn="l">
                        <a:lnSpc>
                          <a:spcPct val="115000"/>
                        </a:lnSpc>
                        <a:defRPr sz="1800">
                          <a:latin typeface="Open Sans"/>
                          <a:ea typeface="Open Sans"/>
                          <a:cs typeface="Open Sans"/>
                          <a:sym typeface="Open Sans"/>
                        </a:defRPr>
                      </a:pPr>
                      <a:r>
                        <a:rPr dirty="0"/>
                        <a:t>DFI is creating a payroll processing partnership with Payroll-USA, this will involve creating a VPN connection between the two. Research, and in in 3 to 5 sentences, recommend and justify an encryption solution for the connection that is using the latest available encryption for Cisco. Use the </a:t>
                      </a:r>
                      <a:r>
                        <a:rPr u="sng" dirty="0">
                          <a:solidFill>
                            <a:schemeClr val="accent5"/>
                          </a:solidFill>
                          <a:uFill>
                            <a:solidFill>
                              <a:schemeClr val="accent5"/>
                            </a:solidFill>
                          </a:uFill>
                          <a:hlinkClick r:id="rId2"/>
                        </a:rPr>
                        <a:t>Cisco documentation</a:t>
                      </a:r>
                      <a:r>
                        <a:rPr dirty="0"/>
                        <a:t> as a guide</a:t>
                      </a:r>
                    </a:p>
                  </a:txBody>
                  <a:tcPr marL="91425" marR="91425" marT="91425" marB="91425" anchor="ct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468" name="Google Shape;247;p61"/>
          <p:cNvGraphicFramePr/>
          <p:nvPr>
            <p:extLst>
              <p:ext uri="{D42A27DB-BD31-4B8C-83A1-F6EECF244321}">
                <p14:modId xmlns:p14="http://schemas.microsoft.com/office/powerpoint/2010/main" val="3246733320"/>
              </p:ext>
            </p:extLst>
          </p:nvPr>
        </p:nvGraphicFramePr>
        <p:xfrm>
          <a:off x="367025" y="4220751"/>
          <a:ext cx="7140520" cy="7477413"/>
        </p:xfrm>
        <a:graphic>
          <a:graphicData uri="http://schemas.openxmlformats.org/drawingml/2006/table">
            <a:tbl>
              <a:tblPr>
                <a:tableStyleId>{4C3C2611-4C71-4FC5-86AE-919BDF0F9419}</a:tableStyleId>
              </a:tblPr>
              <a:tblGrid>
                <a:gridCol w="395903">
                  <a:extLst>
                    <a:ext uri="{9D8B030D-6E8A-4147-A177-3AD203B41FA5}">
                      <a16:colId xmlns:a16="http://schemas.microsoft.com/office/drawing/2014/main" val="20000"/>
                    </a:ext>
                  </a:extLst>
                </a:gridCol>
                <a:gridCol w="6744617">
                  <a:extLst>
                    <a:ext uri="{9D8B030D-6E8A-4147-A177-3AD203B41FA5}">
                      <a16:colId xmlns:a16="http://schemas.microsoft.com/office/drawing/2014/main" val="20001"/>
                    </a:ext>
                  </a:extLst>
                </a:gridCol>
              </a:tblGrid>
              <a:tr h="5837649">
                <a:tc>
                  <a:txBody>
                    <a:bodyPr/>
                    <a:lstStyle/>
                    <a:p>
                      <a:pPr algn="l">
                        <a:lnSpc>
                          <a:spcPct val="115000"/>
                        </a:lnSpc>
                        <a:spcBef>
                          <a:spcPts val="1600"/>
                        </a:spcBef>
                        <a:defRPr sz="1400"/>
                      </a:pPr>
                      <a:endParaRPr/>
                    </a:p>
                  </a:txBody>
                  <a:tcPr marL="91425" marR="91425" marT="91425" marB="91425" horzOverflow="overflow">
                    <a:solidFill>
                      <a:srgbClr val="BECBD6"/>
                    </a:solidFill>
                  </a:tcPr>
                </a:tc>
                <a:tc>
                  <a:txBody>
                    <a:bodyPr/>
                    <a:lstStyle/>
                    <a:p>
                      <a:pPr algn="l">
                        <a:lnSpc>
                          <a:spcPct val="150000"/>
                        </a:lnSpc>
                        <a:defRPr sz="1800" i="1">
                          <a:solidFill>
                            <a:schemeClr val="accent2">
                              <a:lumOff val="21764"/>
                            </a:schemeClr>
                          </a:solidFill>
                          <a:latin typeface="Open Sans"/>
                          <a:ea typeface="Open Sans"/>
                          <a:cs typeface="Open Sans"/>
                          <a:sym typeface="Open Sans"/>
                        </a:defRPr>
                      </a:pPr>
                      <a:r>
                        <a:rPr dirty="0"/>
                        <a:t>Write your VPN Encryption Recommendation here.</a:t>
                      </a:r>
                      <a:endParaRPr lang="en-US" sz="1400" dirty="0"/>
                    </a:p>
                    <a:p>
                      <a:pPr algn="l">
                        <a:lnSpc>
                          <a:spcPct val="150000"/>
                        </a:lnSpc>
                        <a:defRPr sz="1800" i="1">
                          <a:solidFill>
                            <a:schemeClr val="accent2">
                              <a:lumOff val="21764"/>
                            </a:schemeClr>
                          </a:solidFill>
                          <a:latin typeface="Open Sans"/>
                          <a:ea typeface="Open Sans"/>
                          <a:cs typeface="Open Sans"/>
                          <a:sym typeface="Open Sans"/>
                        </a:defRPr>
                      </a:pPr>
                      <a:r>
                        <a:rPr lang="en-US" sz="1800" b="0" i="0" u="none" strike="noStrike" cap="none" spc="0" baseline="0" dirty="0">
                          <a:solidFill>
                            <a:srgbClr val="000000"/>
                          </a:solidFill>
                          <a:uFillTx/>
                          <a:latin typeface="Open Sans"/>
                          <a:sym typeface="Arial"/>
                        </a:rPr>
                        <a:t>For the VPN connection between DFI and Payroll-USA, you should secure it by running IPsec on top of IKEv2 with AES-256 encryption and SHA-2 for integrity using Diffie-Hellman Group 14 or higher. This configuration is documented by Cisco, because it acts as a highly secure mode that guarantees the privacy and accuracy of your key exchange process. It uses AES-256 for strong encryption and SHA-2 to ensure data integrity. Diffie-Hellman Group 14 or higher if referenced, improving key exchange security according to industry standards and maintaining a robust VPN connection secure encryption.</a:t>
                      </a: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txBody>
                  <a:tcPr marL="91425" marR="91425" marT="91425" marB="91425" horzOverflow="overflow"/>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Google Shape;252;p62"/>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5. IDS Rule - Instructions</a:t>
            </a:r>
          </a:p>
        </p:txBody>
      </p:sp>
      <p:graphicFrame>
        <p:nvGraphicFramePr>
          <p:cNvPr id="471" name="Google Shape;253;p62"/>
          <p:cNvGraphicFramePr/>
          <p:nvPr/>
        </p:nvGraphicFramePr>
        <p:xfrm>
          <a:off x="372887" y="1872938"/>
          <a:ext cx="7026625" cy="3625884"/>
        </p:xfrm>
        <a:graphic>
          <a:graphicData uri="http://schemas.openxmlformats.org/drawingml/2006/table">
            <a:tbl>
              <a:tblPr>
                <a:tableStyleId>{4C3C2611-4C71-4FC5-86AE-919BDF0F9419}</a:tableStyleId>
              </a:tblPr>
              <a:tblGrid>
                <a:gridCol w="238025">
                  <a:extLst>
                    <a:ext uri="{9D8B030D-6E8A-4147-A177-3AD203B41FA5}">
                      <a16:colId xmlns:a16="http://schemas.microsoft.com/office/drawing/2014/main" val="20000"/>
                    </a:ext>
                  </a:extLst>
                </a:gridCol>
                <a:gridCol w="3394300">
                  <a:extLst>
                    <a:ext uri="{9D8B030D-6E8A-4147-A177-3AD203B41FA5}">
                      <a16:colId xmlns:a16="http://schemas.microsoft.com/office/drawing/2014/main" val="20001"/>
                    </a:ext>
                  </a:extLst>
                </a:gridCol>
                <a:gridCol w="3394300">
                  <a:extLst>
                    <a:ext uri="{9D8B030D-6E8A-4147-A177-3AD203B41FA5}">
                      <a16:colId xmlns:a16="http://schemas.microsoft.com/office/drawing/2014/main" val="20002"/>
                    </a:ext>
                  </a:extLst>
                </a:gridCol>
              </a:tblGrid>
              <a:tr h="1141600">
                <a:tc gridSpan="3">
                  <a:txBody>
                    <a:bodyPr/>
                    <a:lstStyle/>
                    <a:p>
                      <a:pPr algn="l">
                        <a:lnSpc>
                          <a:spcPct val="115000"/>
                        </a:lnSpc>
                        <a:defRPr sz="1800">
                          <a:latin typeface="Open Sans"/>
                          <a:ea typeface="Open Sans"/>
                          <a:cs typeface="Open Sans"/>
                          <a:sym typeface="Open Sans"/>
                        </a:defRPr>
                      </a:pPr>
                      <a:r>
                        <a:rPr dirty="0"/>
                        <a:t>The System Administrator gave you a heads up that DFI-File-001 with an IP address of 172.21.30.44 has been receiving a high volume of ICMP traffic and is concerned that a DDoS attack is imminent. She has requested an IDS rule for this specific server.</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The VoIP Administrator is also concerned that an attacker is attempting to connect to her primary VoIP server which resides at 172.21.30.55 via TFTP. She has requested an IDS rule for this traffic. </a:t>
                      </a:r>
                    </a:p>
                    <a:p>
                      <a:pPr algn="l">
                        <a:lnSpc>
                          <a:spcPct val="115000"/>
                        </a:lnSpc>
                        <a:defRPr sz="1800">
                          <a:latin typeface="Open Sans"/>
                          <a:ea typeface="Open Sans"/>
                          <a:cs typeface="Open Sans"/>
                          <a:sym typeface="Open Sans"/>
                        </a:defRPr>
                      </a:pPr>
                      <a:r>
                        <a:rPr dirty="0"/>
                        <a:t>For documentation purposes, please explain the syntax in 3-5 sentences for non-technical management on the change control board that meets weekly.  Write your answers on the next slide. </a:t>
                      </a:r>
                    </a:p>
                  </a:txBody>
                  <a:tcPr marL="91425" marR="91425" marT="91425" marB="91425" anchor="ct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Google Shape;258;p63"/>
          <p:cNvSpPr txBox="1">
            <a:spLocks noGrp="1"/>
          </p:cNvSpPr>
          <p:nvPr>
            <p:ph type="title"/>
          </p:nvPr>
        </p:nvSpPr>
        <p:spPr>
          <a:xfrm>
            <a:off x="156912" y="433543"/>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rPr dirty="0"/>
              <a:t>5. IDS Rule - Evidence</a:t>
            </a:r>
          </a:p>
        </p:txBody>
      </p:sp>
      <p:graphicFrame>
        <p:nvGraphicFramePr>
          <p:cNvPr id="474" name="Google Shape;259;p63"/>
          <p:cNvGraphicFramePr/>
          <p:nvPr>
            <p:extLst>
              <p:ext uri="{D42A27DB-BD31-4B8C-83A1-F6EECF244321}">
                <p14:modId xmlns:p14="http://schemas.microsoft.com/office/powerpoint/2010/main" val="157634411"/>
              </p:ext>
            </p:extLst>
          </p:nvPr>
        </p:nvGraphicFramePr>
        <p:xfrm>
          <a:off x="367063" y="1395266"/>
          <a:ext cx="7026625" cy="1141600"/>
        </p:xfrm>
        <a:graphic>
          <a:graphicData uri="http://schemas.openxmlformats.org/drawingml/2006/table">
            <a:tbl>
              <a:tblPr>
                <a:tableStyleId>{4C3C2611-4C71-4FC5-86AE-919BDF0F9419}</a:tableStyleId>
              </a:tblPr>
              <a:tblGrid>
                <a:gridCol w="238025">
                  <a:extLst>
                    <a:ext uri="{9D8B030D-6E8A-4147-A177-3AD203B41FA5}">
                      <a16:colId xmlns:a16="http://schemas.microsoft.com/office/drawing/2014/main" val="20000"/>
                    </a:ext>
                  </a:extLst>
                </a:gridCol>
                <a:gridCol w="3394300">
                  <a:extLst>
                    <a:ext uri="{9D8B030D-6E8A-4147-A177-3AD203B41FA5}">
                      <a16:colId xmlns:a16="http://schemas.microsoft.com/office/drawing/2014/main" val="20001"/>
                    </a:ext>
                  </a:extLst>
                </a:gridCol>
                <a:gridCol w="3394300">
                  <a:extLst>
                    <a:ext uri="{9D8B030D-6E8A-4147-A177-3AD203B41FA5}">
                      <a16:colId xmlns:a16="http://schemas.microsoft.com/office/drawing/2014/main" val="20002"/>
                    </a:ext>
                  </a:extLst>
                </a:gridCol>
              </a:tblGrid>
              <a:tr h="1141600">
                <a:tc gridSpan="3">
                  <a:txBody>
                    <a:bodyPr/>
                    <a:lstStyle/>
                    <a:p>
                      <a:pPr algn="l">
                        <a:lnSpc>
                          <a:spcPct val="115000"/>
                        </a:lnSpc>
                        <a:defRPr sz="1800"/>
                      </a:pPr>
                      <a:r>
                        <a:rPr dirty="0">
                          <a:latin typeface="Open Sans"/>
                          <a:ea typeface="Open Sans"/>
                          <a:cs typeface="Open Sans"/>
                          <a:sym typeface="Open Sans"/>
                        </a:rPr>
                        <a:t>Write your answers below. </a:t>
                      </a:r>
                    </a:p>
                  </a:txBody>
                  <a:tcPr marL="91425" marR="91425" marT="91425" marB="91425" anchor="ct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475" name="Google Shape;260;p63"/>
          <p:cNvGraphicFramePr/>
          <p:nvPr>
            <p:extLst>
              <p:ext uri="{D42A27DB-BD31-4B8C-83A1-F6EECF244321}">
                <p14:modId xmlns:p14="http://schemas.microsoft.com/office/powerpoint/2010/main" val="3125239980"/>
              </p:ext>
            </p:extLst>
          </p:nvPr>
        </p:nvGraphicFramePr>
        <p:xfrm>
          <a:off x="355339" y="2536866"/>
          <a:ext cx="7038349" cy="7167188"/>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6655499">
                  <a:extLst>
                    <a:ext uri="{9D8B030D-6E8A-4147-A177-3AD203B41FA5}">
                      <a16:colId xmlns:a16="http://schemas.microsoft.com/office/drawing/2014/main" val="20001"/>
                    </a:ext>
                  </a:extLst>
                </a:gridCol>
              </a:tblGrid>
              <a:tr h="2290522">
                <a:tc>
                  <a:txBody>
                    <a:bodyPr/>
                    <a:lstStyle/>
                    <a:p>
                      <a:pPr algn="l">
                        <a:lnSpc>
                          <a:spcPct val="115000"/>
                        </a:lnSpc>
                        <a:spcBef>
                          <a:spcPts val="1600"/>
                        </a:spcBef>
                        <a:defRPr sz="1400"/>
                      </a:pPr>
                      <a:endParaRPr/>
                    </a:p>
                  </a:txBody>
                  <a:tcPr marL="91425" marR="91425" marT="91425" marB="91425" horzOverflow="overflow">
                    <a:solidFill>
                      <a:srgbClr val="BECBD6"/>
                    </a:solidFill>
                  </a:tcPr>
                </a:tc>
                <a:tc>
                  <a:txBody>
                    <a:bodyPr/>
                    <a:lstStyle/>
                    <a:p>
                      <a:pPr algn="l">
                        <a:lnSpc>
                          <a:spcPct val="150000"/>
                        </a:lnSpc>
                        <a:defRPr sz="1800" i="1">
                          <a:solidFill>
                            <a:schemeClr val="accent2">
                              <a:lumOff val="21764"/>
                            </a:schemeClr>
                          </a:solidFill>
                          <a:latin typeface="Open Sans"/>
                          <a:ea typeface="Open Sans"/>
                          <a:cs typeface="Open Sans"/>
                          <a:sym typeface="Open Sans"/>
                        </a:defRPr>
                      </a:pPr>
                      <a:r>
                        <a:rPr dirty="0"/>
                        <a:t>Write your System Admin rule and explanation here.</a:t>
                      </a:r>
                    </a:p>
                    <a:p>
                      <a:pPr algn="l">
                        <a:lnSpc>
                          <a:spcPct val="150000"/>
                        </a:lnSpc>
                        <a:spcBef>
                          <a:spcPts val="1200"/>
                        </a:spcBef>
                        <a:defRPr sz="1400"/>
                      </a:pPr>
                      <a:r>
                        <a:rPr lang="en-US" sz="1400" b="1" i="1" dirty="0">
                          <a:solidFill>
                            <a:schemeClr val="accent2">
                              <a:lumOff val="21764"/>
                            </a:schemeClr>
                          </a:solidFill>
                          <a:latin typeface="Open Sans"/>
                          <a:ea typeface="Open Sans"/>
                          <a:cs typeface="Open Sans"/>
                          <a:sym typeface="Open Sans"/>
                        </a:rPr>
                        <a:t>alert </a:t>
                      </a:r>
                      <a:r>
                        <a:rPr lang="en-US" sz="1400" b="1" i="1" dirty="0" err="1">
                          <a:solidFill>
                            <a:schemeClr val="accent2">
                              <a:lumOff val="21764"/>
                            </a:schemeClr>
                          </a:solidFill>
                          <a:latin typeface="Open Sans"/>
                          <a:ea typeface="Open Sans"/>
                          <a:cs typeface="Open Sans"/>
                          <a:sym typeface="Open Sans"/>
                        </a:rPr>
                        <a:t>icmp</a:t>
                      </a:r>
                      <a:r>
                        <a:rPr lang="en-US" sz="1400" b="1" i="1" dirty="0">
                          <a:solidFill>
                            <a:schemeClr val="accent2">
                              <a:lumOff val="21764"/>
                            </a:schemeClr>
                          </a:solidFill>
                          <a:latin typeface="Open Sans"/>
                          <a:ea typeface="Open Sans"/>
                          <a:cs typeface="Open Sans"/>
                          <a:sym typeface="Open Sans"/>
                        </a:rPr>
                        <a:t> any </a:t>
                      </a:r>
                      <a:r>
                        <a:rPr lang="en-US" sz="1400" b="1" i="1" dirty="0" err="1">
                          <a:solidFill>
                            <a:schemeClr val="accent2">
                              <a:lumOff val="21764"/>
                            </a:schemeClr>
                          </a:solidFill>
                          <a:latin typeface="Open Sans"/>
                          <a:ea typeface="Open Sans"/>
                          <a:cs typeface="Open Sans"/>
                          <a:sym typeface="Open Sans"/>
                        </a:rPr>
                        <a:t>any</a:t>
                      </a:r>
                      <a:r>
                        <a:rPr lang="en-US" sz="1400" b="1" i="1" dirty="0">
                          <a:solidFill>
                            <a:schemeClr val="accent2">
                              <a:lumOff val="21764"/>
                            </a:schemeClr>
                          </a:solidFill>
                          <a:latin typeface="Open Sans"/>
                          <a:ea typeface="Open Sans"/>
                          <a:cs typeface="Open Sans"/>
                          <a:sym typeface="Open Sans"/>
                        </a:rPr>
                        <a:t> -&gt; 172.21.30.44 any (</a:t>
                      </a:r>
                      <a:r>
                        <a:rPr lang="en-US" sz="1400" b="1" i="1" dirty="0" err="1">
                          <a:solidFill>
                            <a:schemeClr val="accent2">
                              <a:lumOff val="21764"/>
                            </a:schemeClr>
                          </a:solidFill>
                          <a:latin typeface="Open Sans"/>
                          <a:ea typeface="Open Sans"/>
                          <a:cs typeface="Open Sans"/>
                          <a:sym typeface="Open Sans"/>
                        </a:rPr>
                        <a:t>msg:"Potential</a:t>
                      </a:r>
                      <a:r>
                        <a:rPr lang="en-US" sz="1400" b="1" i="1" dirty="0">
                          <a:solidFill>
                            <a:schemeClr val="accent2">
                              <a:lumOff val="21764"/>
                            </a:schemeClr>
                          </a:solidFill>
                          <a:latin typeface="Open Sans"/>
                          <a:ea typeface="Open Sans"/>
                          <a:cs typeface="Open Sans"/>
                          <a:sym typeface="Open Sans"/>
                        </a:rPr>
                        <a:t> DDoS ICMP traffic to DFI-File-001"; threshold: type both, track </a:t>
                      </a:r>
                      <a:r>
                        <a:rPr lang="en-US" sz="1400" b="1" i="1" dirty="0" err="1">
                          <a:solidFill>
                            <a:schemeClr val="accent2">
                              <a:lumOff val="21764"/>
                            </a:schemeClr>
                          </a:solidFill>
                          <a:latin typeface="Open Sans"/>
                          <a:ea typeface="Open Sans"/>
                          <a:cs typeface="Open Sans"/>
                          <a:sym typeface="Open Sans"/>
                        </a:rPr>
                        <a:t>by_src</a:t>
                      </a:r>
                      <a:r>
                        <a:rPr lang="en-US" sz="1400" b="1" i="1" dirty="0">
                          <a:solidFill>
                            <a:schemeClr val="accent2">
                              <a:lumOff val="21764"/>
                            </a:schemeClr>
                          </a:solidFill>
                          <a:latin typeface="Open Sans"/>
                          <a:ea typeface="Open Sans"/>
                          <a:cs typeface="Open Sans"/>
                          <a:sym typeface="Open Sans"/>
                        </a:rPr>
                        <a:t>, count 50, seconds 10; sid:1000001; rev:1;)</a:t>
                      </a:r>
                    </a:p>
                    <a:p>
                      <a:pPr algn="l">
                        <a:lnSpc>
                          <a:spcPct val="150000"/>
                        </a:lnSpc>
                        <a:spcBef>
                          <a:spcPts val="1200"/>
                        </a:spcBef>
                        <a:defRPr sz="1400"/>
                      </a:pPr>
                      <a:r>
                        <a:rPr lang="en-US" sz="1400" i="1" dirty="0">
                          <a:solidFill>
                            <a:schemeClr val="accent2">
                              <a:lumOff val="21764"/>
                            </a:schemeClr>
                          </a:solidFill>
                          <a:latin typeface="Open Sans"/>
                          <a:ea typeface="Open Sans"/>
                          <a:cs typeface="Open Sans"/>
                          <a:sym typeface="Open Sans"/>
                        </a:rPr>
                        <a:t>designed to detect potential DDoS (Distributed Denial of Service) attacks by monitoring ICMP (Internet Control Message Protocol) traffic to the DFI-File-001 server at IP address 172.21.30.44. The rule triggers an alert if more than 50 ICMP packets are sent from a single source within 10 seconds, indicating unusual activity that could suggest an impending DDoS attack.</a:t>
                      </a: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txBody>
                  <a:tcPr marL="91425" marR="91425" marT="91425" marB="91425" horzOverflow="overflow"/>
                </a:tc>
                <a:extLst>
                  <a:ext uri="{0D108BD9-81ED-4DB2-BD59-A6C34878D82A}">
                    <a16:rowId xmlns:a16="http://schemas.microsoft.com/office/drawing/2014/main" val="10000"/>
                  </a:ext>
                </a:extLst>
              </a:tr>
              <a:tr h="3194975">
                <a:tc>
                  <a:txBody>
                    <a:bodyPr/>
                    <a:lstStyle/>
                    <a:p>
                      <a:pPr algn="l">
                        <a:lnSpc>
                          <a:spcPct val="115000"/>
                        </a:lnSpc>
                        <a:spcBef>
                          <a:spcPts val="1600"/>
                        </a:spcBef>
                        <a:defRPr sz="1400"/>
                      </a:pPr>
                      <a:endParaRPr/>
                    </a:p>
                  </a:txBody>
                  <a:tcPr marL="91425" marR="91425" marT="91425" marB="91425" horzOverflow="overflow">
                    <a:solidFill>
                      <a:srgbClr val="BECBD6"/>
                    </a:solidFill>
                  </a:tcPr>
                </a:tc>
                <a:tc>
                  <a:txBody>
                    <a:bodyPr/>
                    <a:lstStyle/>
                    <a:p>
                      <a:pPr algn="l">
                        <a:lnSpc>
                          <a:spcPct val="150000"/>
                        </a:lnSpc>
                        <a:spcBef>
                          <a:spcPts val="1200"/>
                        </a:spcBef>
                        <a:defRPr sz="1800"/>
                      </a:pPr>
                      <a:r>
                        <a:rPr i="1" dirty="0">
                          <a:solidFill>
                            <a:schemeClr val="accent2">
                              <a:lumOff val="21764"/>
                            </a:schemeClr>
                          </a:solidFill>
                          <a:latin typeface="Open Sans"/>
                          <a:ea typeface="Open Sans"/>
                          <a:cs typeface="Open Sans"/>
                          <a:sym typeface="Open Sans"/>
                        </a:rPr>
                        <a:t>Write your VoIP Admin rule and explanation here. </a:t>
                      </a:r>
                      <a:endParaRPr lang="en-US" i="1" dirty="0">
                        <a:solidFill>
                          <a:schemeClr val="accent2">
                            <a:lumOff val="21764"/>
                          </a:schemeClr>
                        </a:solidFill>
                        <a:latin typeface="Open Sans"/>
                        <a:ea typeface="Open Sans"/>
                        <a:cs typeface="Open Sans"/>
                        <a:sym typeface="Open Sans"/>
                      </a:endParaRPr>
                    </a:p>
                    <a:p>
                      <a:pPr algn="l">
                        <a:lnSpc>
                          <a:spcPct val="150000"/>
                        </a:lnSpc>
                        <a:spcBef>
                          <a:spcPts val="1200"/>
                        </a:spcBef>
                        <a:defRPr sz="1800"/>
                      </a:pPr>
                      <a:r>
                        <a:rPr lang="en-US" sz="1400" b="1" i="1" dirty="0">
                          <a:solidFill>
                            <a:schemeClr val="accent2">
                              <a:lumOff val="21764"/>
                            </a:schemeClr>
                          </a:solidFill>
                          <a:latin typeface="Open Sans"/>
                          <a:ea typeface="Open Sans"/>
                          <a:cs typeface="Open Sans"/>
                          <a:sym typeface="Open Sans"/>
                        </a:rPr>
                        <a:t>alert </a:t>
                      </a:r>
                      <a:r>
                        <a:rPr lang="en-US" sz="1400" b="1" i="1" dirty="0" err="1">
                          <a:solidFill>
                            <a:schemeClr val="accent2">
                              <a:lumOff val="21764"/>
                            </a:schemeClr>
                          </a:solidFill>
                          <a:latin typeface="Open Sans"/>
                          <a:ea typeface="Open Sans"/>
                          <a:cs typeface="Open Sans"/>
                          <a:sym typeface="Open Sans"/>
                        </a:rPr>
                        <a:t>udp</a:t>
                      </a:r>
                      <a:r>
                        <a:rPr lang="en-US" sz="1400" b="1" i="1" dirty="0">
                          <a:solidFill>
                            <a:schemeClr val="accent2">
                              <a:lumOff val="21764"/>
                            </a:schemeClr>
                          </a:solidFill>
                          <a:latin typeface="Open Sans"/>
                          <a:ea typeface="Open Sans"/>
                          <a:cs typeface="Open Sans"/>
                          <a:sym typeface="Open Sans"/>
                        </a:rPr>
                        <a:t> any </a:t>
                      </a:r>
                      <a:r>
                        <a:rPr lang="en-US" sz="1400" b="1" i="1" dirty="0" err="1">
                          <a:solidFill>
                            <a:schemeClr val="accent2">
                              <a:lumOff val="21764"/>
                            </a:schemeClr>
                          </a:solidFill>
                          <a:latin typeface="Open Sans"/>
                          <a:ea typeface="Open Sans"/>
                          <a:cs typeface="Open Sans"/>
                          <a:sym typeface="Open Sans"/>
                        </a:rPr>
                        <a:t>any</a:t>
                      </a:r>
                      <a:r>
                        <a:rPr lang="en-US" sz="1400" b="1" i="1" dirty="0">
                          <a:solidFill>
                            <a:schemeClr val="accent2">
                              <a:lumOff val="21764"/>
                            </a:schemeClr>
                          </a:solidFill>
                          <a:latin typeface="Open Sans"/>
                          <a:ea typeface="Open Sans"/>
                          <a:cs typeface="Open Sans"/>
                          <a:sym typeface="Open Sans"/>
                        </a:rPr>
                        <a:t> -&gt; 172.21.30.55 69 (</a:t>
                      </a:r>
                      <a:r>
                        <a:rPr lang="en-US" sz="1400" b="1" i="1" dirty="0" err="1">
                          <a:solidFill>
                            <a:schemeClr val="accent2">
                              <a:lumOff val="21764"/>
                            </a:schemeClr>
                          </a:solidFill>
                          <a:latin typeface="Open Sans"/>
                          <a:ea typeface="Open Sans"/>
                          <a:cs typeface="Open Sans"/>
                          <a:sym typeface="Open Sans"/>
                        </a:rPr>
                        <a:t>msg:"Unauthorized</a:t>
                      </a:r>
                      <a:r>
                        <a:rPr lang="en-US" sz="1400" b="1" i="1" dirty="0">
                          <a:solidFill>
                            <a:schemeClr val="accent2">
                              <a:lumOff val="21764"/>
                            </a:schemeClr>
                          </a:solidFill>
                          <a:latin typeface="Open Sans"/>
                          <a:ea typeface="Open Sans"/>
                          <a:cs typeface="Open Sans"/>
                          <a:sym typeface="Open Sans"/>
                        </a:rPr>
                        <a:t> TFTP connection attempt to VoIP Server"; sid:1000002; rev:1;)</a:t>
                      </a:r>
                    </a:p>
                    <a:p>
                      <a:pPr algn="l">
                        <a:lnSpc>
                          <a:spcPct val="150000"/>
                        </a:lnSpc>
                        <a:spcBef>
                          <a:spcPts val="1200"/>
                        </a:spcBef>
                        <a:defRPr sz="1800"/>
                      </a:pPr>
                      <a:r>
                        <a:rPr lang="en-US" i="1" dirty="0">
                          <a:solidFill>
                            <a:schemeClr val="accent2">
                              <a:lumOff val="21764"/>
                            </a:schemeClr>
                          </a:solidFill>
                          <a:latin typeface="Open Sans"/>
                          <a:ea typeface="Open Sans"/>
                          <a:cs typeface="Open Sans"/>
                          <a:sym typeface="Open Sans"/>
                        </a:rPr>
                        <a:t> </a:t>
                      </a:r>
                      <a:r>
                        <a:rPr lang="en-US" sz="1400" i="1" dirty="0">
                          <a:solidFill>
                            <a:schemeClr val="accent2">
                              <a:lumOff val="21764"/>
                            </a:schemeClr>
                          </a:solidFill>
                          <a:latin typeface="Open Sans"/>
                          <a:ea typeface="Open Sans"/>
                          <a:cs typeface="Open Sans"/>
                          <a:sym typeface="Open Sans"/>
                        </a:rPr>
                        <a:t>focused on the VoIP server at IP address 172.21.30.55, specifically monitoring for unauthorized attempts to connect via TFTP (Trivial File Transfer Protocol) on port 69. This rule will alert the system if any UDP traffic targeting the server on this port is detected, which helps prevent unauthorized access attempts that could compromise the VoIP infrastructure.</a:t>
                      </a:r>
                      <a:endParaRPr sz="1400" i="1" dirty="0">
                        <a:solidFill>
                          <a:schemeClr val="accent2">
                            <a:lumOff val="21764"/>
                          </a:schemeClr>
                        </a:solidFill>
                        <a:latin typeface="Open Sans"/>
                        <a:ea typeface="Open Sans"/>
                        <a:cs typeface="Open Sans"/>
                        <a:sym typeface="Open Sans"/>
                      </a:endParaRPr>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Google Shape;265;p64"/>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6. File Hash Verification - Instructions</a:t>
            </a:r>
          </a:p>
        </p:txBody>
      </p:sp>
      <p:graphicFrame>
        <p:nvGraphicFramePr>
          <p:cNvPr id="478" name="Google Shape;266;p64"/>
          <p:cNvGraphicFramePr/>
          <p:nvPr/>
        </p:nvGraphicFramePr>
        <p:xfrm>
          <a:off x="372887" y="1990163"/>
          <a:ext cx="7026625" cy="4572288"/>
        </p:xfrm>
        <a:graphic>
          <a:graphicData uri="http://schemas.openxmlformats.org/drawingml/2006/table">
            <a:tbl>
              <a:tblPr>
                <a:tableStyleId>{4C3C2611-4C71-4FC5-86AE-919BDF0F9419}</a:tableStyleId>
              </a:tblPr>
              <a:tblGrid>
                <a:gridCol w="238025">
                  <a:extLst>
                    <a:ext uri="{9D8B030D-6E8A-4147-A177-3AD203B41FA5}">
                      <a16:colId xmlns:a16="http://schemas.microsoft.com/office/drawing/2014/main" val="20000"/>
                    </a:ext>
                  </a:extLst>
                </a:gridCol>
                <a:gridCol w="3394300">
                  <a:extLst>
                    <a:ext uri="{9D8B030D-6E8A-4147-A177-3AD203B41FA5}">
                      <a16:colId xmlns:a16="http://schemas.microsoft.com/office/drawing/2014/main" val="20001"/>
                    </a:ext>
                  </a:extLst>
                </a:gridCol>
                <a:gridCol w="3394300">
                  <a:extLst>
                    <a:ext uri="{9D8B030D-6E8A-4147-A177-3AD203B41FA5}">
                      <a16:colId xmlns:a16="http://schemas.microsoft.com/office/drawing/2014/main" val="20002"/>
                    </a:ext>
                  </a:extLst>
                </a:gridCol>
              </a:tblGrid>
              <a:tr h="1141600">
                <a:tc gridSpan="3">
                  <a:txBody>
                    <a:bodyPr/>
                    <a:lstStyle/>
                    <a:p>
                      <a:pPr algn="l">
                        <a:lnSpc>
                          <a:spcPct val="115000"/>
                        </a:lnSpc>
                        <a:defRPr sz="1800">
                          <a:latin typeface="Open Sans"/>
                          <a:ea typeface="Open Sans"/>
                          <a:cs typeface="Open Sans"/>
                          <a:sym typeface="Open Sans"/>
                        </a:defRPr>
                      </a:pPr>
                      <a:r>
                        <a:rPr dirty="0"/>
                        <a:t>A software vendor has supplied DFI with a custom application. They have provided the file on their public FTP site and e-mailed you directly a file hash to verify the integrity and authenticity. The hash provided is a SHA256.  </a:t>
                      </a:r>
                    </a:p>
                    <a:p>
                      <a:pPr algn="l">
                        <a:lnSpc>
                          <a:spcPct val="115000"/>
                        </a:lnSpc>
                        <a:defRPr sz="1400"/>
                      </a:pPr>
                      <a:endParaRPr sz="1800" dirty="0">
                        <a:latin typeface="Open Sans"/>
                        <a:ea typeface="Open Sans"/>
                        <a:cs typeface="Open Sans"/>
                        <a:sym typeface="Open Sans"/>
                      </a:endParaRPr>
                    </a:p>
                    <a:p>
                      <a:pPr algn="l">
                        <a:lnSpc>
                          <a:spcPct val="115000"/>
                        </a:lnSpc>
                        <a:defRPr sz="1800" b="1">
                          <a:latin typeface="Open Sans"/>
                          <a:ea typeface="Open Sans"/>
                          <a:cs typeface="Open Sans"/>
                          <a:sym typeface="Open Sans"/>
                        </a:defRPr>
                      </a:pPr>
                      <a:r>
                        <a:rPr dirty="0"/>
                        <a:t>Hash</a:t>
                      </a:r>
                      <a:r>
                        <a:rPr b="0" dirty="0"/>
                        <a:t>: 7805EC4395F258517DFCEEED2B011801FE68C9E2AE9DB155C3F9A64DD8A81FF6</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Perform a file hash verification and submit a screenshot of your command and output. The File is stored on the Windows 2016 Server in C Drive under DFI-Download.</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[Place your screenshot verification on the next slide.]</a:t>
                      </a:r>
                    </a:p>
                  </a:txBody>
                  <a:tcPr marL="91425" marR="91425" marT="91425" marB="91425" anchor="ct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Google Shape;271;p65"/>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6. File Hash Verification</a:t>
            </a:r>
          </a:p>
        </p:txBody>
      </p:sp>
      <p:graphicFrame>
        <p:nvGraphicFramePr>
          <p:cNvPr id="481" name="Google Shape;272;p65"/>
          <p:cNvGraphicFramePr/>
          <p:nvPr/>
        </p:nvGraphicFramePr>
        <p:xfrm>
          <a:off x="372887" y="1990163"/>
          <a:ext cx="7171450" cy="725075"/>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3394300">
                  <a:extLst>
                    <a:ext uri="{9D8B030D-6E8A-4147-A177-3AD203B41FA5}">
                      <a16:colId xmlns:a16="http://schemas.microsoft.com/office/drawing/2014/main" val="20001"/>
                    </a:ext>
                  </a:extLst>
                </a:gridCol>
                <a:gridCol w="3394300">
                  <a:extLst>
                    <a:ext uri="{9D8B030D-6E8A-4147-A177-3AD203B41FA5}">
                      <a16:colId xmlns:a16="http://schemas.microsoft.com/office/drawing/2014/main" val="20002"/>
                    </a:ext>
                  </a:extLst>
                </a:gridCol>
              </a:tblGrid>
              <a:tr h="725075">
                <a:tc gridSpan="3">
                  <a:txBody>
                    <a:bodyPr/>
                    <a:lstStyle/>
                    <a:p>
                      <a:pPr algn="l">
                        <a:lnSpc>
                          <a:spcPct val="115000"/>
                        </a:lnSpc>
                        <a:defRPr sz="1800"/>
                      </a:pPr>
                      <a:r>
                        <a:rPr>
                          <a:latin typeface="Open Sans"/>
                          <a:ea typeface="Open Sans"/>
                          <a:cs typeface="Open Sans"/>
                          <a:sym typeface="Open Sans"/>
                        </a:rPr>
                        <a:t>Place your screenshot verification below.</a:t>
                      </a:r>
                    </a:p>
                  </a:txBody>
                  <a:tcPr marL="91425" marR="91425" marT="91425" marB="91425" anchor="ct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pic>
        <p:nvPicPr>
          <p:cNvPr id="3" name="Picture 2">
            <a:extLst>
              <a:ext uri="{FF2B5EF4-FFF2-40B4-BE49-F238E27FC236}">
                <a16:creationId xmlns:a16="http://schemas.microsoft.com/office/drawing/2014/main" id="{FDAA26EB-2D7E-4E44-9E48-5CAE641FC0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12" y="3835130"/>
            <a:ext cx="7772400" cy="4371975"/>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83" name="Google Shape;277;p66"/>
          <p:cNvSpPr txBox="1">
            <a:spLocks noGrp="1"/>
          </p:cNvSpPr>
          <p:nvPr>
            <p:ph type="title"/>
          </p:nvPr>
        </p:nvSpPr>
        <p:spPr>
          <a:xfrm>
            <a:off x="347400" y="1947674"/>
            <a:ext cx="7077600" cy="2915401"/>
          </a:xfrm>
          <a:prstGeom prst="rect">
            <a:avLst/>
          </a:prstGeom>
        </p:spPr>
        <p:txBody>
          <a:bodyPr anchor="ctr"/>
          <a:lstStyle>
            <a:lvl1pPr algn="l">
              <a:defRPr sz="4800">
                <a:solidFill>
                  <a:srgbClr val="FAFBFC"/>
                </a:solidFill>
                <a:latin typeface="Open Sans Light"/>
                <a:ea typeface="Open Sans Light"/>
                <a:cs typeface="Open Sans Light"/>
                <a:sym typeface="Open Sans Light"/>
              </a:defRPr>
            </a:lvl1pPr>
          </a:lstStyle>
          <a:p>
            <a:r>
              <a:t>Week 2</a:t>
            </a:r>
          </a:p>
        </p:txBody>
      </p:sp>
      <p:sp>
        <p:nvSpPr>
          <p:cNvPr id="484" name="Google Shape;278;p66"/>
          <p:cNvSpPr/>
          <p:nvPr/>
        </p:nvSpPr>
        <p:spPr>
          <a:xfrm>
            <a:off x="964648" y="4818974"/>
            <a:ext cx="716701" cy="441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Google Shape;283;p67"/>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7. Automation - Instructions</a:t>
            </a:r>
          </a:p>
        </p:txBody>
      </p:sp>
      <p:graphicFrame>
        <p:nvGraphicFramePr>
          <p:cNvPr id="487" name="Google Shape;284;p67"/>
          <p:cNvGraphicFramePr/>
          <p:nvPr/>
        </p:nvGraphicFramePr>
        <p:xfrm>
          <a:off x="375074" y="1990163"/>
          <a:ext cx="7026600" cy="6454428"/>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141600">
                <a:tc gridSpan="2">
                  <a:txBody>
                    <a:bodyPr/>
                    <a:lstStyle/>
                    <a:p>
                      <a:pPr algn="l">
                        <a:lnSpc>
                          <a:spcPct val="115000"/>
                        </a:lnSpc>
                        <a:defRPr sz="1800">
                          <a:latin typeface="Open Sans"/>
                          <a:ea typeface="Open Sans"/>
                          <a:cs typeface="Open Sans"/>
                          <a:sym typeface="Open Sans"/>
                        </a:defRPr>
                      </a:pPr>
                      <a:r>
                        <a:rPr dirty="0"/>
                        <a:t>Now that you've performed a light audit and crafted Firewall and IDS Signatures we're ready for you to make some additional recommendations to tighten up our security.</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The IT Manager has tasked you with some introductory research on areas that could be improved via automation. </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Research and recommend products, technologies and areas within DFI that could be improved via automation. </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Recommended areas are: </a:t>
                      </a:r>
                    </a:p>
                    <a:p>
                      <a:pPr marL="457200" indent="-342900" algn="l">
                        <a:lnSpc>
                          <a:spcPct val="115000"/>
                        </a:lnSpc>
                        <a:spcBef>
                          <a:spcPts val="1200"/>
                        </a:spcBef>
                        <a:buClr>
                          <a:srgbClr val="000000"/>
                        </a:buClr>
                        <a:buSzPts val="1800"/>
                        <a:buFont typeface="Helvetica"/>
                        <a:buChar char="●"/>
                        <a:defRPr sz="1800">
                          <a:latin typeface="Open Sans"/>
                          <a:ea typeface="Open Sans"/>
                          <a:cs typeface="Open Sans"/>
                          <a:sym typeface="Open Sans"/>
                        </a:defRPr>
                      </a:pPr>
                      <a:r>
                        <a:rPr dirty="0"/>
                        <a:t>SOAR products and specifically what could be done with them</a:t>
                      </a:r>
                    </a:p>
                    <a:p>
                      <a:pPr marL="457200" indent="-342900" algn="l">
                        <a:lnSpc>
                          <a:spcPct val="115000"/>
                        </a:lnSpc>
                        <a:buClr>
                          <a:srgbClr val="000000"/>
                        </a:buClr>
                        <a:buSzPts val="1800"/>
                        <a:buFont typeface="Helvetica"/>
                        <a:buChar char="●"/>
                        <a:defRPr sz="1800">
                          <a:latin typeface="Open Sans"/>
                          <a:ea typeface="Open Sans"/>
                          <a:cs typeface="Open Sans"/>
                          <a:sym typeface="Open Sans"/>
                        </a:defRPr>
                      </a:pPr>
                      <a:r>
                        <a:rPr dirty="0"/>
                        <a:t>Automation of mitigation actions for IDS and firewall alerts.</a:t>
                      </a:r>
                    </a:p>
                    <a:p>
                      <a:pPr marL="457200" indent="-342900" algn="l">
                        <a:lnSpc>
                          <a:spcPct val="115000"/>
                        </a:lnSpc>
                        <a:buClr>
                          <a:srgbClr val="000000"/>
                        </a:buClr>
                        <a:buSzPts val="1800"/>
                        <a:buFont typeface="Helvetica"/>
                        <a:buChar char="●"/>
                        <a:defRPr sz="1800">
                          <a:latin typeface="Open Sans"/>
                          <a:ea typeface="Open Sans"/>
                          <a:cs typeface="Open Sans"/>
                          <a:sym typeface="Open Sans"/>
                        </a:defRPr>
                      </a:pPr>
                      <a:r>
                        <a:rPr dirty="0"/>
                        <a:t>Feel free to elaborate on other areas that could be improved.  </a:t>
                      </a:r>
                    </a:p>
                    <a:p>
                      <a:pPr algn="l">
                        <a:lnSpc>
                          <a:spcPct val="115000"/>
                        </a:lnSpc>
                        <a:spcBef>
                          <a:spcPts val="1200"/>
                        </a:spcBef>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Complete the chart on the next slide including the area/technology within DFI and a proposed solution, with a minimum of 3 areas. Provide a brief explanation (at least one sentence each) for your choices.</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Google Shape;196;p53"/>
          <p:cNvSpPr txBox="1">
            <a:spLocks noGrp="1"/>
          </p:cNvSpPr>
          <p:nvPr>
            <p:ph type="title"/>
          </p:nvPr>
        </p:nvSpPr>
        <p:spPr>
          <a:xfrm>
            <a:off x="264950" y="870274"/>
            <a:ext cx="7242600" cy="1213200"/>
          </a:xfrm>
          <a:prstGeom prst="rect">
            <a:avLst/>
          </a:prstGeom>
        </p:spPr>
        <p:txBody>
          <a:bodyPr/>
          <a:lstStyle>
            <a:lvl1pPr>
              <a:defRPr>
                <a:latin typeface="Open Sans Light"/>
                <a:ea typeface="Open Sans Light"/>
                <a:cs typeface="Open Sans Light"/>
                <a:sym typeface="Open Sans Light"/>
              </a:defRPr>
            </a:lvl1pPr>
          </a:lstStyle>
          <a:p>
            <a:r>
              <a:t>Securing a Computer System</a:t>
            </a:r>
          </a:p>
        </p:txBody>
      </p:sp>
      <p:sp>
        <p:nvSpPr>
          <p:cNvPr id="442" name="Google Shape;197;p53"/>
          <p:cNvSpPr txBox="1">
            <a:spLocks noGrp="1"/>
          </p:cNvSpPr>
          <p:nvPr>
            <p:ph type="body" idx="1"/>
          </p:nvPr>
        </p:nvSpPr>
        <p:spPr>
          <a:xfrm>
            <a:off x="264950" y="1927650"/>
            <a:ext cx="7242600" cy="7437900"/>
          </a:xfrm>
          <a:prstGeom prst="rect">
            <a:avLst/>
          </a:prstGeom>
        </p:spPr>
        <p:txBody>
          <a:bodyPr/>
          <a:lstStyle/>
          <a:p>
            <a:pPr marL="0" indent="0">
              <a:buSzTx/>
              <a:buNone/>
              <a:defRPr sz="2400">
                <a:solidFill>
                  <a:srgbClr val="000000"/>
                </a:solidFill>
              </a:defRPr>
            </a:pPr>
            <a:r>
              <a:t>Scenario:</a:t>
            </a:r>
          </a:p>
          <a:p>
            <a:pPr marL="0" indent="0">
              <a:buSzTx/>
              <a:buNone/>
            </a:pPr>
            <a:endParaRPr sz="2400">
              <a:solidFill>
                <a:srgbClr val="000000"/>
              </a:solidFill>
            </a:endParaRPr>
          </a:p>
          <a:p>
            <a:pPr marL="0" indent="0">
              <a:buSzTx/>
              <a:buNone/>
              <a:defRPr sz="2400">
                <a:solidFill>
                  <a:srgbClr val="000000"/>
                </a:solidFill>
              </a:defRPr>
            </a:pPr>
            <a:r>
              <a:t>Douglas Financials Inc (DFI from here forward) has experienced successful growth and as a result is ready to add a Security Analyst position. Previously Information Security responsibilities fell on our System Administration team. Due to compliance and the growth of DFI we are happy to bring you on as our first InfoSec employee! Once you are settled in and finished orientation we have your first 2-Weeks assignments ready.</a:t>
            </a:r>
          </a:p>
          <a:p>
            <a:pPr marL="0" indent="0">
              <a:buSzTx/>
              <a:buNone/>
              <a:defRPr>
                <a:solidFill>
                  <a:srgbClr val="000000"/>
                </a:solidFill>
              </a:defRPr>
            </a:pPr>
            <a:br>
              <a:rPr sz="2400"/>
            </a:br>
            <a:br>
              <a:rPr sz="2400"/>
            </a:br>
            <a:br>
              <a:rPr sz="2400"/>
            </a:br>
            <a:br>
              <a:rPr sz="2400"/>
            </a:br>
            <a:endParaRPr sz="240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Google Shape;289;p68"/>
          <p:cNvSpPr txBox="1">
            <a:spLocks noGrp="1"/>
          </p:cNvSpPr>
          <p:nvPr>
            <p:ph type="title"/>
          </p:nvPr>
        </p:nvSpPr>
        <p:spPr>
          <a:xfrm>
            <a:off x="0" y="0"/>
            <a:ext cx="7242600" cy="613954"/>
          </a:xfrm>
          <a:prstGeom prst="rect">
            <a:avLst/>
          </a:prstGeom>
        </p:spPr>
        <p:txBody>
          <a:bodyPr anchor="ctr">
            <a:normAutofit fontScale="90000"/>
          </a:bodyPr>
          <a:lstStyle>
            <a:lvl1pPr>
              <a:lnSpc>
                <a:spcPct val="115000"/>
              </a:lnSpc>
              <a:defRPr sz="3200">
                <a:solidFill>
                  <a:srgbClr val="02B3E4"/>
                </a:solidFill>
                <a:latin typeface="Open Sans Light"/>
                <a:ea typeface="Open Sans Light"/>
                <a:cs typeface="Open Sans Light"/>
                <a:sym typeface="Open Sans Light"/>
              </a:defRPr>
            </a:lvl1pPr>
          </a:lstStyle>
          <a:p>
            <a:r>
              <a:rPr dirty="0"/>
              <a:t>7. Automation - Evidence</a:t>
            </a:r>
          </a:p>
        </p:txBody>
      </p:sp>
      <p:graphicFrame>
        <p:nvGraphicFramePr>
          <p:cNvPr id="490" name="Google Shape;290;p68"/>
          <p:cNvGraphicFramePr/>
          <p:nvPr>
            <p:extLst>
              <p:ext uri="{D42A27DB-BD31-4B8C-83A1-F6EECF244321}">
                <p14:modId xmlns:p14="http://schemas.microsoft.com/office/powerpoint/2010/main" val="3779097517"/>
              </p:ext>
            </p:extLst>
          </p:nvPr>
        </p:nvGraphicFramePr>
        <p:xfrm>
          <a:off x="147400" y="542107"/>
          <a:ext cx="7248925" cy="731521"/>
        </p:xfrm>
        <a:graphic>
          <a:graphicData uri="http://schemas.openxmlformats.org/drawingml/2006/table">
            <a:tbl>
              <a:tblPr>
                <a:tableStyleId>{4C3C2611-4C71-4FC5-86AE-919BDF0F9419}</a:tableStyleId>
              </a:tblPr>
              <a:tblGrid>
                <a:gridCol w="234675">
                  <a:extLst>
                    <a:ext uri="{9D8B030D-6E8A-4147-A177-3AD203B41FA5}">
                      <a16:colId xmlns:a16="http://schemas.microsoft.com/office/drawing/2014/main" val="20000"/>
                    </a:ext>
                  </a:extLst>
                </a:gridCol>
                <a:gridCol w="1402850">
                  <a:extLst>
                    <a:ext uri="{9D8B030D-6E8A-4147-A177-3AD203B41FA5}">
                      <a16:colId xmlns:a16="http://schemas.microsoft.com/office/drawing/2014/main" val="20001"/>
                    </a:ext>
                  </a:extLst>
                </a:gridCol>
                <a:gridCol w="140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1610675">
                  <a:extLst>
                    <a:ext uri="{9D8B030D-6E8A-4147-A177-3AD203B41FA5}">
                      <a16:colId xmlns:a16="http://schemas.microsoft.com/office/drawing/2014/main" val="20004"/>
                    </a:ext>
                  </a:extLst>
                </a:gridCol>
                <a:gridCol w="2215025">
                  <a:extLst>
                    <a:ext uri="{9D8B030D-6E8A-4147-A177-3AD203B41FA5}">
                      <a16:colId xmlns:a16="http://schemas.microsoft.com/office/drawing/2014/main" val="20005"/>
                    </a:ext>
                  </a:extLst>
                </a:gridCol>
              </a:tblGrid>
              <a:tr h="731521">
                <a:tc gridSpan="6">
                  <a:txBody>
                    <a:bodyPr/>
                    <a:lstStyle/>
                    <a:p>
                      <a:pPr algn="l">
                        <a:lnSpc>
                          <a:spcPct val="115000"/>
                        </a:lnSpc>
                        <a:defRPr sz="1800"/>
                      </a:pPr>
                      <a:r>
                        <a:rPr dirty="0">
                          <a:latin typeface="Open Sans"/>
                          <a:ea typeface="Open Sans"/>
                          <a:cs typeface="Open Sans"/>
                          <a:sym typeface="Open Sans"/>
                        </a:rPr>
                        <a:t>Complete the chart below. </a:t>
                      </a:r>
                    </a:p>
                  </a:txBody>
                  <a:tcPr marL="91425" marR="91425" marT="91425" marB="91425"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491" name="Google Shape;291;p68"/>
          <p:cNvGraphicFramePr/>
          <p:nvPr>
            <p:extLst>
              <p:ext uri="{D42A27DB-BD31-4B8C-83A1-F6EECF244321}">
                <p14:modId xmlns:p14="http://schemas.microsoft.com/office/powerpoint/2010/main" val="2110176553"/>
              </p:ext>
            </p:extLst>
          </p:nvPr>
        </p:nvGraphicFramePr>
        <p:xfrm>
          <a:off x="147400" y="1280346"/>
          <a:ext cx="7242575" cy="8778054"/>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2657550">
                  <a:extLst>
                    <a:ext uri="{9D8B030D-6E8A-4147-A177-3AD203B41FA5}">
                      <a16:colId xmlns:a16="http://schemas.microsoft.com/office/drawing/2014/main" val="20001"/>
                    </a:ext>
                  </a:extLst>
                </a:gridCol>
                <a:gridCol w="1662675">
                  <a:extLst>
                    <a:ext uri="{9D8B030D-6E8A-4147-A177-3AD203B41FA5}">
                      <a16:colId xmlns:a16="http://schemas.microsoft.com/office/drawing/2014/main" val="20002"/>
                    </a:ext>
                  </a:extLst>
                </a:gridCol>
                <a:gridCol w="2539500">
                  <a:extLst>
                    <a:ext uri="{9D8B030D-6E8A-4147-A177-3AD203B41FA5}">
                      <a16:colId xmlns:a16="http://schemas.microsoft.com/office/drawing/2014/main" val="20003"/>
                    </a:ext>
                  </a:extLst>
                </a:gridCol>
              </a:tblGrid>
              <a:tr h="822924">
                <a:tc rowSpan="6">
                  <a:txBody>
                    <a:bodyPr/>
                    <a:lstStyle/>
                    <a:p>
                      <a:pPr algn="l">
                        <a:defRPr sz="1400"/>
                      </a:pPr>
                      <a:endParaRPr/>
                    </a:p>
                  </a:txBody>
                  <a:tcPr marL="91425" marR="91425" marT="91425" marB="91425" horzOverflow="overflow">
                    <a:solidFill>
                      <a:srgbClr val="BECBD6"/>
                    </a:solidFill>
                  </a:tcPr>
                </a:tc>
                <a:tc>
                  <a:txBody>
                    <a:bodyPr/>
                    <a:lstStyle/>
                    <a:p>
                      <a:pPr algn="ctr">
                        <a:defRPr sz="1800"/>
                      </a:pPr>
                      <a:r>
                        <a:rPr b="1">
                          <a:latin typeface="Open Sans"/>
                          <a:ea typeface="Open Sans"/>
                          <a:cs typeface="Open Sans"/>
                          <a:sym typeface="Open Sans"/>
                        </a:rPr>
                        <a:t>DFI Area/Technology</a:t>
                      </a:r>
                    </a:p>
                  </a:txBody>
                  <a:tcPr marL="91425" marR="91425" marT="91425" marB="91425" horzOverflow="overflow"/>
                </a:tc>
                <a:tc>
                  <a:txBody>
                    <a:bodyPr/>
                    <a:lstStyle/>
                    <a:p>
                      <a:pPr algn="ctr">
                        <a:defRPr sz="1800"/>
                      </a:pPr>
                      <a:r>
                        <a:rPr b="1" dirty="0">
                          <a:latin typeface="Open Sans"/>
                          <a:ea typeface="Open Sans"/>
                          <a:cs typeface="Open Sans"/>
                          <a:sym typeface="Open Sans"/>
                        </a:rPr>
                        <a:t>Solution</a:t>
                      </a:r>
                    </a:p>
                  </a:txBody>
                  <a:tcPr marL="91425" marR="91425" marT="91425" marB="91425" horzOverflow="overflow"/>
                </a:tc>
                <a:tc>
                  <a:txBody>
                    <a:bodyPr/>
                    <a:lstStyle/>
                    <a:p>
                      <a:pPr algn="ctr">
                        <a:defRPr sz="1800"/>
                      </a:pPr>
                      <a:r>
                        <a:rPr b="1" dirty="0">
                          <a:latin typeface="Open Sans"/>
                          <a:ea typeface="Open Sans"/>
                          <a:cs typeface="Open Sans"/>
                          <a:sym typeface="Open Sans"/>
                        </a:rPr>
                        <a:t>Justification for Recommendation</a:t>
                      </a:r>
                    </a:p>
                  </a:txBody>
                  <a:tcPr marL="91425" marR="91425" marT="91425" marB="91425" horzOverflow="overflow"/>
                </a:tc>
                <a:extLst>
                  <a:ext uri="{0D108BD9-81ED-4DB2-BD59-A6C34878D82A}">
                    <a16:rowId xmlns:a16="http://schemas.microsoft.com/office/drawing/2014/main" val="10000"/>
                  </a:ext>
                </a:extLst>
              </a:tr>
              <a:tr h="396200">
                <a:tc vMerge="1">
                  <a:txBody>
                    <a:bodyPr/>
                    <a:lstStyle/>
                    <a:p>
                      <a:endParaRPr lang="en-US"/>
                    </a:p>
                  </a:txBody>
                  <a:tcPr/>
                </a:tc>
                <a:tc>
                  <a:txBody>
                    <a:bodyPr/>
                    <a:lstStyle/>
                    <a:p>
                      <a:pPr algn="l">
                        <a:defRPr sz="1400"/>
                      </a:pPr>
                      <a:r>
                        <a:rPr lang="en-US" sz="1400" dirty="0"/>
                        <a:t>Security Orchestration, Automation, and Response (SOAR)</a:t>
                      </a:r>
                      <a:endParaRPr sz="1400" dirty="0"/>
                    </a:p>
                  </a:txBody>
                  <a:tcPr marL="91425" marR="91425" marT="91425" marB="91425" horzOverflow="overflow"/>
                </a:tc>
                <a:tc>
                  <a:txBody>
                    <a:bodyPr/>
                    <a:lstStyle/>
                    <a:p>
                      <a:pPr algn="l">
                        <a:defRPr sz="1400"/>
                      </a:pPr>
                      <a:r>
                        <a:rPr lang="en-US" sz="1400" dirty="0"/>
                        <a:t>implement a SOAR platform like Palo Alto Networks Cortex XSOAR or Splunk Phantom</a:t>
                      </a:r>
                      <a:endParaRPr sz="1400" dirty="0"/>
                    </a:p>
                  </a:txBody>
                  <a:tcPr marL="91425" marR="91425" marT="91425" marB="91425" horzOverflow="overflow"/>
                </a:tc>
                <a:tc>
                  <a:txBody>
                    <a:bodyPr/>
                    <a:lstStyle/>
                    <a:p>
                      <a:pPr algn="l">
                        <a:defRPr sz="1400"/>
                      </a:pPr>
                      <a:r>
                        <a:rPr lang="en-US" sz="1400" dirty="0"/>
                        <a:t>SOAR platforms can automate incident response workflows, integrate multiple security tools, and provide automated playbooks to respond to threats efficiently. This reduces response time and human error.</a:t>
                      </a:r>
                      <a:endParaRPr sz="1400" dirty="0"/>
                    </a:p>
                  </a:txBody>
                  <a:tcPr marL="91425" marR="91425" marT="91425" marB="91425" horzOverflow="overflow"/>
                </a:tc>
                <a:extLst>
                  <a:ext uri="{0D108BD9-81ED-4DB2-BD59-A6C34878D82A}">
                    <a16:rowId xmlns:a16="http://schemas.microsoft.com/office/drawing/2014/main" val="10001"/>
                  </a:ext>
                </a:extLst>
              </a:tr>
              <a:tr h="396200">
                <a:tc vMerge="1">
                  <a:txBody>
                    <a:bodyPr/>
                    <a:lstStyle/>
                    <a:p>
                      <a:endParaRPr lang="en-US"/>
                    </a:p>
                  </a:txBody>
                  <a:tcPr/>
                </a:tc>
                <a:tc>
                  <a:txBody>
                    <a:bodyPr/>
                    <a:lstStyle/>
                    <a:p>
                      <a:pPr algn="l">
                        <a:defRPr sz="1400"/>
                      </a:pPr>
                      <a:r>
                        <a:rPr lang="en-US" dirty="0"/>
                        <a:t>IDS and Firewall Alerts</a:t>
                      </a:r>
                      <a:endParaRPr dirty="0"/>
                    </a:p>
                  </a:txBody>
                  <a:tcPr marL="91425" marR="91425" marT="91425" marB="91425" horzOverflow="overflow"/>
                </a:tc>
                <a:tc>
                  <a:txBody>
                    <a:bodyPr/>
                    <a:lstStyle/>
                    <a:p>
                      <a:pPr algn="l">
                        <a:defRPr sz="1400"/>
                      </a:pPr>
                      <a:r>
                        <a:rPr lang="en-US" dirty="0"/>
                        <a:t>Use an automation tool like Tufin or </a:t>
                      </a:r>
                      <a:r>
                        <a:rPr lang="en-US" dirty="0" err="1"/>
                        <a:t>FireMon</a:t>
                      </a:r>
                      <a:r>
                        <a:rPr lang="en-US" dirty="0"/>
                        <a:t> to automatically apply policy changes</a:t>
                      </a:r>
                      <a:endParaRPr dirty="0"/>
                    </a:p>
                  </a:txBody>
                  <a:tcPr marL="91425" marR="91425" marT="91425" marB="91425" horzOverflow="overflow"/>
                </a:tc>
                <a:tc>
                  <a:txBody>
                    <a:bodyPr/>
                    <a:lstStyle/>
                    <a:p>
                      <a:pPr algn="l">
                        <a:defRPr sz="1400"/>
                      </a:pPr>
                      <a:r>
                        <a:rPr lang="en-US" dirty="0"/>
                        <a:t>Automating the response to IDS and firewall alerts can prevent known threats in real-time by adjusting firewall rules or triggering alerts for further investigation without human intervention.</a:t>
                      </a:r>
                      <a:endParaRPr dirty="0"/>
                    </a:p>
                  </a:txBody>
                  <a:tcPr marL="91425" marR="91425" marT="91425" marB="91425" horzOverflow="overflow"/>
                </a:tc>
                <a:extLst>
                  <a:ext uri="{0D108BD9-81ED-4DB2-BD59-A6C34878D82A}">
                    <a16:rowId xmlns:a16="http://schemas.microsoft.com/office/drawing/2014/main" val="10002"/>
                  </a:ext>
                </a:extLst>
              </a:tr>
              <a:tr h="396200">
                <a:tc vMerge="1">
                  <a:txBody>
                    <a:bodyPr/>
                    <a:lstStyle/>
                    <a:p>
                      <a:endParaRPr lang="en-US"/>
                    </a:p>
                  </a:txBody>
                  <a:tcPr/>
                </a:tc>
                <a:tc>
                  <a:txBody>
                    <a:bodyPr/>
                    <a:lstStyle/>
                    <a:p>
                      <a:pPr algn="l"/>
                      <a:r>
                        <a:rPr lang="en-US" sz="1400" b="0" i="0" u="none" strike="noStrike" cap="none" spc="0" baseline="0" dirty="0">
                          <a:solidFill>
                            <a:srgbClr val="000000"/>
                          </a:solidFill>
                          <a:uFillTx/>
                          <a:latin typeface="+mj-lt"/>
                          <a:ea typeface="+mj-ea"/>
                          <a:cs typeface="+mj-cs"/>
                          <a:sym typeface="Arial"/>
                        </a:rPr>
                        <a:t>Patch Management</a:t>
                      </a:r>
                    </a:p>
                  </a:txBody>
                  <a:tcPr anchor="ctr"/>
                </a:tc>
                <a:tc>
                  <a:txBody>
                    <a:bodyPr/>
                    <a:lstStyle/>
                    <a:p>
                      <a:pPr algn="l">
                        <a:defRPr sz="1400"/>
                      </a:pPr>
                      <a:r>
                        <a:rPr lang="en-US" dirty="0"/>
                        <a:t>Deploy an automated patch management system such as Ivanti Patch Management</a:t>
                      </a:r>
                      <a:endParaRPr dirty="0"/>
                    </a:p>
                  </a:txBody>
                  <a:tcPr marL="91425" marR="91425" marT="91425" marB="91425" horzOverflow="overflow"/>
                </a:tc>
                <a:tc>
                  <a:txBody>
                    <a:bodyPr/>
                    <a:lstStyle/>
                    <a:p>
                      <a:pPr algn="l">
                        <a:defRPr sz="1400"/>
                      </a:pPr>
                      <a:r>
                        <a:rPr lang="en-US" dirty="0"/>
                        <a:t>Automation in patch management ensures that all systems are updated promptly, reducing vulnerabilities and freeing IT staff from manual updates.</a:t>
                      </a:r>
                      <a:endParaRPr dirty="0"/>
                    </a:p>
                  </a:txBody>
                  <a:tcPr marL="91425" marR="91425" marT="91425" marB="91425" horzOverflow="overflow"/>
                </a:tc>
                <a:extLst>
                  <a:ext uri="{0D108BD9-81ED-4DB2-BD59-A6C34878D82A}">
                    <a16:rowId xmlns:a16="http://schemas.microsoft.com/office/drawing/2014/main" val="10003"/>
                  </a:ext>
                </a:extLst>
              </a:tr>
              <a:tr h="396200">
                <a:tc vMerge="1">
                  <a:txBody>
                    <a:bodyPr/>
                    <a:lstStyle/>
                    <a:p>
                      <a:endParaRPr lang="en-US"/>
                    </a:p>
                  </a:txBody>
                  <a:tcPr/>
                </a:tc>
                <a:tc>
                  <a:txBody>
                    <a:bodyPr/>
                    <a:lstStyle/>
                    <a:p>
                      <a:pPr algn="l">
                        <a:defRPr sz="1400"/>
                      </a:pPr>
                      <a:r>
                        <a:rPr lang="en-US" dirty="0"/>
                        <a:t>Threat Intelligence</a:t>
                      </a:r>
                      <a:endParaRPr dirty="0"/>
                    </a:p>
                  </a:txBody>
                  <a:tcPr marL="91425" marR="91425" marT="91425" marB="91425" horzOverflow="overflow"/>
                </a:tc>
                <a:tc>
                  <a:txBody>
                    <a:bodyPr/>
                    <a:lstStyle/>
                    <a:p>
                      <a:pPr algn="l">
                        <a:defRPr sz="1400"/>
                      </a:pPr>
                      <a:r>
                        <a:rPr lang="en-US" dirty="0"/>
                        <a:t>Integrate threat intelligence feeds with a tool like Recorded Future</a:t>
                      </a:r>
                      <a:endParaRPr dirty="0"/>
                    </a:p>
                  </a:txBody>
                  <a:tcPr marL="91425" marR="91425" marT="91425" marB="91425" horzOverflow="overflow"/>
                </a:tc>
                <a:tc>
                  <a:txBody>
                    <a:bodyPr/>
                    <a:lstStyle/>
                    <a:p>
                      <a:pPr algn="l">
                        <a:defRPr sz="1400"/>
                      </a:pPr>
                      <a:r>
                        <a:rPr lang="en-US" dirty="0"/>
                        <a:t>Automating threat intelligence collection and analysis can provide real-time updates on emerging threats, allowing for proactive defense measures.</a:t>
                      </a:r>
                      <a:endParaRPr dirty="0"/>
                    </a:p>
                  </a:txBody>
                  <a:tcPr marL="91425" marR="91425" marT="91425" marB="91425" horzOverflow="overflow"/>
                </a:tc>
                <a:extLst>
                  <a:ext uri="{0D108BD9-81ED-4DB2-BD59-A6C34878D82A}">
                    <a16:rowId xmlns:a16="http://schemas.microsoft.com/office/drawing/2014/main" val="10004"/>
                  </a:ext>
                </a:extLst>
              </a:tr>
              <a:tr h="396200">
                <a:tc vMerge="1">
                  <a:txBody>
                    <a:bodyPr/>
                    <a:lstStyle/>
                    <a:p>
                      <a:endParaRPr lang="en-US"/>
                    </a:p>
                  </a:txBody>
                  <a:tcPr/>
                </a:tc>
                <a:tc>
                  <a:txBody>
                    <a:bodyPr/>
                    <a:lstStyle/>
                    <a:p>
                      <a:pPr algn="l">
                        <a:defRPr sz="1400"/>
                      </a:pPr>
                      <a:r>
                        <a:rPr lang="en-US" dirty="0"/>
                        <a:t>User Behavior Analytics (UBA)</a:t>
                      </a:r>
                      <a:endParaRPr dirty="0"/>
                    </a:p>
                  </a:txBody>
                  <a:tcPr marL="91425" marR="91425" marT="91425" marB="91425" horzOverflow="overflow"/>
                </a:tc>
                <a:tc>
                  <a:txBody>
                    <a:bodyPr/>
                    <a:lstStyle/>
                    <a:p>
                      <a:pPr algn="l">
                        <a:defRPr sz="1400"/>
                      </a:pPr>
                      <a:r>
                        <a:rPr lang="en-US" dirty="0"/>
                        <a:t>Implement a UBA tool like </a:t>
                      </a:r>
                      <a:r>
                        <a:rPr lang="en-US" dirty="0" err="1"/>
                        <a:t>Exabeam</a:t>
                      </a:r>
                      <a:r>
                        <a:rPr lang="en-US" dirty="0"/>
                        <a:t> to automate anomaly detection</a:t>
                      </a:r>
                      <a:endParaRPr dirty="0"/>
                    </a:p>
                  </a:txBody>
                  <a:tcPr marL="91425" marR="91425" marT="91425" marB="91425" horzOverflow="overflow"/>
                </a:tc>
                <a:tc>
                  <a:txBody>
                    <a:bodyPr/>
                    <a:lstStyle/>
                    <a:p>
                      <a:pPr algn="l">
                        <a:defRPr sz="1400"/>
                      </a:pPr>
                      <a:r>
                        <a:rPr lang="en-US" dirty="0"/>
                        <a:t>UBA tools use machine learning to detect unusual user behavior, automatically identifying potential insider threats or compromised accounts based on deviations from normal patterns.</a:t>
                      </a:r>
                      <a:endParaRPr dirty="0"/>
                    </a:p>
                  </a:txBody>
                  <a:tcPr marL="91425" marR="91425" marT="91425" marB="91425" horzOverflow="overflow"/>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Google Shape;296;p69"/>
          <p:cNvSpPr txBox="1">
            <a:spLocks noGrp="1"/>
          </p:cNvSpPr>
          <p:nvPr>
            <p:ph type="title"/>
          </p:nvPr>
        </p:nvSpPr>
        <p:spPr>
          <a:xfrm>
            <a:off x="372945" y="89162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8. Logging RDP Attempts - Instructions</a:t>
            </a:r>
          </a:p>
        </p:txBody>
      </p:sp>
      <p:graphicFrame>
        <p:nvGraphicFramePr>
          <p:cNvPr id="494" name="Google Shape;297;p69"/>
          <p:cNvGraphicFramePr/>
          <p:nvPr/>
        </p:nvGraphicFramePr>
        <p:xfrm>
          <a:off x="261724" y="2011513"/>
          <a:ext cx="7248950" cy="4887756"/>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2288700">
                  <a:extLst>
                    <a:ext uri="{9D8B030D-6E8A-4147-A177-3AD203B41FA5}">
                      <a16:colId xmlns:a16="http://schemas.microsoft.com/office/drawing/2014/main" val="20001"/>
                    </a:ext>
                  </a:extLst>
                </a:gridCol>
                <a:gridCol w="2288700">
                  <a:extLst>
                    <a:ext uri="{9D8B030D-6E8A-4147-A177-3AD203B41FA5}">
                      <a16:colId xmlns:a16="http://schemas.microsoft.com/office/drawing/2014/main" val="20002"/>
                    </a:ext>
                  </a:extLst>
                </a:gridCol>
                <a:gridCol w="2288700">
                  <a:extLst>
                    <a:ext uri="{9D8B030D-6E8A-4147-A177-3AD203B41FA5}">
                      <a16:colId xmlns:a16="http://schemas.microsoft.com/office/drawing/2014/main" val="20003"/>
                    </a:ext>
                  </a:extLst>
                </a:gridCol>
              </a:tblGrid>
              <a:tr h="1340450">
                <a:tc gridSpan="4">
                  <a:txBody>
                    <a:bodyPr/>
                    <a:lstStyle/>
                    <a:p>
                      <a:pPr algn="l">
                        <a:lnSpc>
                          <a:spcPct val="115000"/>
                        </a:lnSpc>
                        <a:defRPr sz="1800">
                          <a:latin typeface="Open Sans"/>
                          <a:ea typeface="Open Sans"/>
                          <a:cs typeface="Open Sans"/>
                          <a:sym typeface="Open Sans"/>
                        </a:defRPr>
                      </a:pPr>
                      <a:r>
                        <a:rPr dirty="0"/>
                        <a:t>The IT Manager suspects that someone has been attempting to login to DFI-File-001 &amp; DFI-File-002 via RDP. </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Prepare a report that lists unsuccessful attempts in connecting over the last 24-hours &amp; 12 hours respectively. Using </a:t>
                      </a:r>
                      <a:r>
                        <a:rPr dirty="0" err="1"/>
                        <a:t>Powershell</a:t>
                      </a:r>
                      <a:r>
                        <a:rPr dirty="0"/>
                        <a:t> or </a:t>
                      </a:r>
                      <a:r>
                        <a:rPr dirty="0" err="1"/>
                        <a:t>Eventviewer</a:t>
                      </a:r>
                      <a:r>
                        <a:rPr dirty="0"/>
                        <a:t>, search the Windows Security Log for Event 4625 &amp; 4626 respectively. Export to CSV. </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For your deliverable, open the CSV with Notepad and take a screenshot from your personal computer for your explanation. Then in 3-5 sentences, explain your findings, recommendations and justifications to the IT Manager.</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Place your screenshot on the following slide and the explanation on the slide after your screenshot.</a:t>
                      </a:r>
                    </a:p>
                  </a:txBody>
                  <a:tcPr marL="91425" marR="91425" marT="91425" marB="91425"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Google Shape;302;p70"/>
          <p:cNvSpPr txBox="1">
            <a:spLocks noGrp="1"/>
          </p:cNvSpPr>
          <p:nvPr>
            <p:ph type="title"/>
          </p:nvPr>
        </p:nvSpPr>
        <p:spPr>
          <a:xfrm>
            <a:off x="372945" y="89162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8. Logging RDP Attempts - Evidence</a:t>
            </a:r>
          </a:p>
        </p:txBody>
      </p:sp>
      <p:graphicFrame>
        <p:nvGraphicFramePr>
          <p:cNvPr id="497" name="Google Shape;303;p70"/>
          <p:cNvGraphicFramePr/>
          <p:nvPr/>
        </p:nvGraphicFramePr>
        <p:xfrm>
          <a:off x="261724" y="2011513"/>
          <a:ext cx="7248950" cy="1340450"/>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2288700">
                  <a:extLst>
                    <a:ext uri="{9D8B030D-6E8A-4147-A177-3AD203B41FA5}">
                      <a16:colId xmlns:a16="http://schemas.microsoft.com/office/drawing/2014/main" val="20001"/>
                    </a:ext>
                  </a:extLst>
                </a:gridCol>
                <a:gridCol w="2288700">
                  <a:extLst>
                    <a:ext uri="{9D8B030D-6E8A-4147-A177-3AD203B41FA5}">
                      <a16:colId xmlns:a16="http://schemas.microsoft.com/office/drawing/2014/main" val="20002"/>
                    </a:ext>
                  </a:extLst>
                </a:gridCol>
                <a:gridCol w="2288700">
                  <a:extLst>
                    <a:ext uri="{9D8B030D-6E8A-4147-A177-3AD203B41FA5}">
                      <a16:colId xmlns:a16="http://schemas.microsoft.com/office/drawing/2014/main" val="20003"/>
                    </a:ext>
                  </a:extLst>
                </a:gridCol>
              </a:tblGrid>
              <a:tr h="1340450">
                <a:tc gridSpan="4">
                  <a:txBody>
                    <a:bodyPr/>
                    <a:lstStyle/>
                    <a:p>
                      <a:pPr algn="l">
                        <a:lnSpc>
                          <a:spcPct val="115000"/>
                        </a:lnSpc>
                        <a:defRPr sz="1800"/>
                      </a:pPr>
                      <a:r>
                        <a:rPr>
                          <a:latin typeface="Open Sans"/>
                          <a:ea typeface="Open Sans"/>
                          <a:cs typeface="Open Sans"/>
                          <a:sym typeface="Open Sans"/>
                        </a:rPr>
                        <a:t>Place your screenshot below.</a:t>
                      </a:r>
                    </a:p>
                  </a:txBody>
                  <a:tcPr marL="91425" marR="91425" marT="91425" marB="91425"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pic>
        <p:nvPicPr>
          <p:cNvPr id="3" name="Picture 2">
            <a:extLst>
              <a:ext uri="{FF2B5EF4-FFF2-40B4-BE49-F238E27FC236}">
                <a16:creationId xmlns:a16="http://schemas.microsoft.com/office/drawing/2014/main" id="{EF826D81-AACF-457A-866A-3D62146B70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31932"/>
            <a:ext cx="7772400" cy="4371975"/>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Google Shape;302;p70"/>
          <p:cNvSpPr txBox="1">
            <a:spLocks noGrp="1"/>
          </p:cNvSpPr>
          <p:nvPr>
            <p:ph type="title"/>
          </p:nvPr>
        </p:nvSpPr>
        <p:spPr>
          <a:xfrm>
            <a:off x="372945" y="89162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8. Logging RDP Attempts - Evidence</a:t>
            </a:r>
          </a:p>
        </p:txBody>
      </p:sp>
      <p:graphicFrame>
        <p:nvGraphicFramePr>
          <p:cNvPr id="497" name="Google Shape;303;p70"/>
          <p:cNvGraphicFramePr/>
          <p:nvPr/>
        </p:nvGraphicFramePr>
        <p:xfrm>
          <a:off x="261724" y="2011513"/>
          <a:ext cx="7248950" cy="1340450"/>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2288700">
                  <a:extLst>
                    <a:ext uri="{9D8B030D-6E8A-4147-A177-3AD203B41FA5}">
                      <a16:colId xmlns:a16="http://schemas.microsoft.com/office/drawing/2014/main" val="20001"/>
                    </a:ext>
                  </a:extLst>
                </a:gridCol>
                <a:gridCol w="2288700">
                  <a:extLst>
                    <a:ext uri="{9D8B030D-6E8A-4147-A177-3AD203B41FA5}">
                      <a16:colId xmlns:a16="http://schemas.microsoft.com/office/drawing/2014/main" val="20002"/>
                    </a:ext>
                  </a:extLst>
                </a:gridCol>
                <a:gridCol w="2288700">
                  <a:extLst>
                    <a:ext uri="{9D8B030D-6E8A-4147-A177-3AD203B41FA5}">
                      <a16:colId xmlns:a16="http://schemas.microsoft.com/office/drawing/2014/main" val="20003"/>
                    </a:ext>
                  </a:extLst>
                </a:gridCol>
              </a:tblGrid>
              <a:tr h="1340450">
                <a:tc gridSpan="4">
                  <a:txBody>
                    <a:bodyPr/>
                    <a:lstStyle/>
                    <a:p>
                      <a:pPr algn="l">
                        <a:lnSpc>
                          <a:spcPct val="115000"/>
                        </a:lnSpc>
                        <a:defRPr sz="1800"/>
                      </a:pPr>
                      <a:r>
                        <a:rPr>
                          <a:latin typeface="Open Sans"/>
                          <a:ea typeface="Open Sans"/>
                          <a:cs typeface="Open Sans"/>
                          <a:sym typeface="Open Sans"/>
                        </a:rPr>
                        <a:t>Place your screenshot below.</a:t>
                      </a:r>
                    </a:p>
                  </a:txBody>
                  <a:tcPr marL="91425" marR="91425" marT="91425" marB="91425"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pic>
        <p:nvPicPr>
          <p:cNvPr id="3" name="Picture 2">
            <a:extLst>
              <a:ext uri="{FF2B5EF4-FFF2-40B4-BE49-F238E27FC236}">
                <a16:creationId xmlns:a16="http://schemas.microsoft.com/office/drawing/2014/main" id="{EF826D81-AACF-457A-866A-3D62146B70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7961" y="2133495"/>
            <a:ext cx="5832567" cy="4371975"/>
          </a:xfrm>
          <a:prstGeom prst="rect">
            <a:avLst/>
          </a:prstGeom>
        </p:spPr>
      </p:pic>
      <p:pic>
        <p:nvPicPr>
          <p:cNvPr id="4" name="Picture 3">
            <a:extLst>
              <a:ext uri="{FF2B5EF4-FFF2-40B4-BE49-F238E27FC236}">
                <a16:creationId xmlns:a16="http://schemas.microsoft.com/office/drawing/2014/main" id="{17B9E8FE-3674-4BEB-9DD3-4854B76CA3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005806"/>
            <a:ext cx="7772400" cy="4371975"/>
          </a:xfrm>
          <a:prstGeom prst="rect">
            <a:avLst/>
          </a:prstGeom>
        </p:spPr>
      </p:pic>
    </p:spTree>
    <p:extLst>
      <p:ext uri="{BB962C8B-B14F-4D97-AF65-F5344CB8AC3E}">
        <p14:creationId xmlns:p14="http://schemas.microsoft.com/office/powerpoint/2010/main" val="118485501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Google Shape;302;p70"/>
          <p:cNvSpPr txBox="1">
            <a:spLocks noGrp="1"/>
          </p:cNvSpPr>
          <p:nvPr>
            <p:ph type="title"/>
          </p:nvPr>
        </p:nvSpPr>
        <p:spPr>
          <a:xfrm>
            <a:off x="372945" y="89162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8. Logging RDP Attempts - Evidence</a:t>
            </a:r>
          </a:p>
        </p:txBody>
      </p:sp>
      <p:graphicFrame>
        <p:nvGraphicFramePr>
          <p:cNvPr id="497" name="Google Shape;303;p70"/>
          <p:cNvGraphicFramePr/>
          <p:nvPr/>
        </p:nvGraphicFramePr>
        <p:xfrm>
          <a:off x="261724" y="2011513"/>
          <a:ext cx="7248950" cy="1340450"/>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2288700">
                  <a:extLst>
                    <a:ext uri="{9D8B030D-6E8A-4147-A177-3AD203B41FA5}">
                      <a16:colId xmlns:a16="http://schemas.microsoft.com/office/drawing/2014/main" val="20001"/>
                    </a:ext>
                  </a:extLst>
                </a:gridCol>
                <a:gridCol w="2288700">
                  <a:extLst>
                    <a:ext uri="{9D8B030D-6E8A-4147-A177-3AD203B41FA5}">
                      <a16:colId xmlns:a16="http://schemas.microsoft.com/office/drawing/2014/main" val="20002"/>
                    </a:ext>
                  </a:extLst>
                </a:gridCol>
                <a:gridCol w="2288700">
                  <a:extLst>
                    <a:ext uri="{9D8B030D-6E8A-4147-A177-3AD203B41FA5}">
                      <a16:colId xmlns:a16="http://schemas.microsoft.com/office/drawing/2014/main" val="20003"/>
                    </a:ext>
                  </a:extLst>
                </a:gridCol>
              </a:tblGrid>
              <a:tr h="1340450">
                <a:tc gridSpan="4">
                  <a:txBody>
                    <a:bodyPr/>
                    <a:lstStyle/>
                    <a:p>
                      <a:pPr algn="l">
                        <a:lnSpc>
                          <a:spcPct val="115000"/>
                        </a:lnSpc>
                        <a:defRPr sz="1800"/>
                      </a:pPr>
                      <a:r>
                        <a:rPr>
                          <a:latin typeface="Open Sans"/>
                          <a:ea typeface="Open Sans"/>
                          <a:cs typeface="Open Sans"/>
                          <a:sym typeface="Open Sans"/>
                        </a:rPr>
                        <a:t>Place your screenshot below.</a:t>
                      </a:r>
                    </a:p>
                  </a:txBody>
                  <a:tcPr marL="91425" marR="91425" marT="91425" marB="91425"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pic>
        <p:nvPicPr>
          <p:cNvPr id="5" name="Picture 4">
            <a:extLst>
              <a:ext uri="{FF2B5EF4-FFF2-40B4-BE49-F238E27FC236}">
                <a16:creationId xmlns:a16="http://schemas.microsoft.com/office/drawing/2014/main" id="{0CB41311-ED44-4C70-8322-6D5E60F4AD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19482"/>
            <a:ext cx="7772400" cy="4371975"/>
          </a:xfrm>
          <a:prstGeom prst="rect">
            <a:avLst/>
          </a:prstGeom>
        </p:spPr>
      </p:pic>
    </p:spTree>
    <p:extLst>
      <p:ext uri="{BB962C8B-B14F-4D97-AF65-F5344CB8AC3E}">
        <p14:creationId xmlns:p14="http://schemas.microsoft.com/office/powerpoint/2010/main" val="270424689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Google Shape;308;p71"/>
          <p:cNvSpPr txBox="1">
            <a:spLocks noGrp="1"/>
          </p:cNvSpPr>
          <p:nvPr>
            <p:ph type="title"/>
          </p:nvPr>
        </p:nvSpPr>
        <p:spPr>
          <a:xfrm>
            <a:off x="372945" y="89162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8. Logging RDP Attempts - Evidence</a:t>
            </a:r>
          </a:p>
        </p:txBody>
      </p:sp>
      <p:graphicFrame>
        <p:nvGraphicFramePr>
          <p:cNvPr id="500" name="Google Shape;309;p71"/>
          <p:cNvGraphicFramePr/>
          <p:nvPr/>
        </p:nvGraphicFramePr>
        <p:xfrm>
          <a:off x="261724" y="2011513"/>
          <a:ext cx="7248950" cy="1340450"/>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2288700">
                  <a:extLst>
                    <a:ext uri="{9D8B030D-6E8A-4147-A177-3AD203B41FA5}">
                      <a16:colId xmlns:a16="http://schemas.microsoft.com/office/drawing/2014/main" val="20001"/>
                    </a:ext>
                  </a:extLst>
                </a:gridCol>
                <a:gridCol w="2288700">
                  <a:extLst>
                    <a:ext uri="{9D8B030D-6E8A-4147-A177-3AD203B41FA5}">
                      <a16:colId xmlns:a16="http://schemas.microsoft.com/office/drawing/2014/main" val="20002"/>
                    </a:ext>
                  </a:extLst>
                </a:gridCol>
                <a:gridCol w="2288700">
                  <a:extLst>
                    <a:ext uri="{9D8B030D-6E8A-4147-A177-3AD203B41FA5}">
                      <a16:colId xmlns:a16="http://schemas.microsoft.com/office/drawing/2014/main" val="20003"/>
                    </a:ext>
                  </a:extLst>
                </a:gridCol>
              </a:tblGrid>
              <a:tr h="1340450">
                <a:tc gridSpan="4">
                  <a:txBody>
                    <a:bodyPr/>
                    <a:lstStyle/>
                    <a:p>
                      <a:pPr algn="l">
                        <a:lnSpc>
                          <a:spcPct val="115000"/>
                        </a:lnSpc>
                        <a:defRPr sz="1800"/>
                      </a:pPr>
                      <a:r>
                        <a:rPr dirty="0">
                          <a:latin typeface="Open Sans"/>
                          <a:ea typeface="Open Sans"/>
                          <a:cs typeface="Open Sans"/>
                          <a:sym typeface="Open Sans"/>
                        </a:rPr>
                        <a:t>Write your 3-5 sentence explanation of your findings, recommendations, and justifications to the IT manager below. </a:t>
                      </a:r>
                    </a:p>
                  </a:txBody>
                  <a:tcPr marL="91425" marR="91425" marT="91425" marB="91425"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501" name="Google Shape;310;p71"/>
          <p:cNvGraphicFramePr/>
          <p:nvPr>
            <p:extLst>
              <p:ext uri="{D42A27DB-BD31-4B8C-83A1-F6EECF244321}">
                <p14:modId xmlns:p14="http://schemas.microsoft.com/office/powerpoint/2010/main" val="1720316207"/>
              </p:ext>
            </p:extLst>
          </p:nvPr>
        </p:nvGraphicFramePr>
        <p:xfrm>
          <a:off x="261724" y="3351962"/>
          <a:ext cx="7248950" cy="6224050"/>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6866100">
                  <a:extLst>
                    <a:ext uri="{9D8B030D-6E8A-4147-A177-3AD203B41FA5}">
                      <a16:colId xmlns:a16="http://schemas.microsoft.com/office/drawing/2014/main" val="20001"/>
                    </a:ext>
                  </a:extLst>
                </a:gridCol>
              </a:tblGrid>
              <a:tr h="5300664">
                <a:tc>
                  <a:txBody>
                    <a:bodyPr/>
                    <a:lstStyle/>
                    <a:p>
                      <a:pPr algn="l">
                        <a:lnSpc>
                          <a:spcPct val="115000"/>
                        </a:lnSpc>
                        <a:spcBef>
                          <a:spcPts val="1600"/>
                        </a:spcBef>
                        <a:defRPr sz="1400"/>
                      </a:pPr>
                      <a:endParaRPr/>
                    </a:p>
                  </a:txBody>
                  <a:tcPr marL="91425" marR="91425" marT="91425" marB="91425" horzOverflow="overflow">
                    <a:solidFill>
                      <a:srgbClr val="BECBD6"/>
                    </a:solidFill>
                  </a:tcPr>
                </a:tc>
                <a:tc>
                  <a:txBody>
                    <a:bodyPr/>
                    <a:lstStyle/>
                    <a:p>
                      <a:pPr algn="l"/>
                      <a:r>
                        <a:rPr lang="en-US" sz="1400" b="1" dirty="0"/>
                        <a:t>Findings</a:t>
                      </a:r>
                    </a:p>
                    <a:p>
                      <a:pPr algn="l"/>
                      <a:r>
                        <a:rPr lang="en-US" sz="1400" dirty="0"/>
                        <a:t>Upon examining the Windows Security Logs for Event IDs 4625 (failed login attempts) and 4626 (application or service starts), there were no records of unsuccessful login attempts via RDP on DFI-File-001 and DFI-File-002 in the past 24 and 12 hours, respectively. This indicates that there were no unauthorized or suspicious attempts to access the servers within the specified timeframes.</a:t>
                      </a:r>
                      <a:endParaRPr lang="ar-EG" sz="1400" dirty="0"/>
                    </a:p>
                    <a:p>
                      <a:pPr algn="l"/>
                      <a:endParaRPr lang="en-US" sz="1400" dirty="0"/>
                    </a:p>
                    <a:p>
                      <a:pPr algn="l"/>
                      <a:r>
                        <a:rPr lang="en-US" sz="1400" b="1" dirty="0"/>
                        <a:t>Recommendations</a:t>
                      </a:r>
                    </a:p>
                    <a:p>
                      <a:pPr algn="l"/>
                      <a:r>
                        <a:rPr lang="en-US" sz="1400" b="1" dirty="0"/>
                        <a:t>Continue Monitoring</a:t>
                      </a:r>
                      <a:r>
                        <a:rPr lang="en-US" sz="1400" dirty="0"/>
                        <a:t>: Regularly monitor the security logs for any future unauthorized login attempts. Consider setting up real-time alerts to quickly respond to suspicious activities.</a:t>
                      </a:r>
                    </a:p>
                    <a:p>
                      <a:pPr algn="l"/>
                      <a:r>
                        <a:rPr lang="en-US" sz="1400" b="1" dirty="0"/>
                        <a:t>Review Security Policies</a:t>
                      </a:r>
                      <a:r>
                        <a:rPr lang="en-US" sz="1400" dirty="0"/>
                        <a:t>: Ensure that strong password policies are enforced and that RDP access is limited to only necessary personnel. Implementing multi-factor authentication (MFA) can add an extra layer of security.</a:t>
                      </a:r>
                    </a:p>
                    <a:p>
                      <a:pPr algn="l"/>
                      <a:r>
                        <a:rPr lang="en-US" sz="1400" b="1" dirty="0"/>
                        <a:t>Network Security</a:t>
                      </a:r>
                      <a:r>
                        <a:rPr lang="en-US" sz="1400" dirty="0"/>
                        <a:t>: Review firewall and security group settings to ensure that only trusted IP addresses can initiate RDP sessions. This can minimize the risk of external attacks.</a:t>
                      </a:r>
                      <a:endParaRPr lang="ar-EG" sz="1400" dirty="0"/>
                    </a:p>
                    <a:p>
                      <a:pPr algn="l"/>
                      <a:endParaRPr lang="en-US" sz="1400" dirty="0"/>
                    </a:p>
                    <a:p>
                      <a:pPr algn="l"/>
                      <a:r>
                        <a:rPr lang="en-US" sz="1400" b="1" dirty="0"/>
                        <a:t>Justifications</a:t>
                      </a:r>
                    </a:p>
                    <a:p>
                      <a:pPr algn="l"/>
                      <a:r>
                        <a:rPr lang="en-US" sz="1400" b="1" dirty="0"/>
                        <a:t>Proactive Measures</a:t>
                      </a:r>
                      <a:r>
                        <a:rPr lang="en-US" sz="1400" dirty="0"/>
                        <a:t>: By continuing to monitor and review security policies, you can proactively prevent unauthorized access and potential security breaches.</a:t>
                      </a:r>
                    </a:p>
                    <a:p>
                      <a:pPr algn="l"/>
                      <a:r>
                        <a:rPr lang="en-US" sz="1400" b="1" dirty="0"/>
                        <a:t>Access Control</a:t>
                      </a:r>
                      <a:r>
                        <a:rPr lang="en-US" sz="1400" dirty="0"/>
                        <a:t>: Limiting RDP access and enforcing strong authentication methods ensure that only authorized users can access critical servers, reducing the risk of internal and external threats.</a:t>
                      </a:r>
                    </a:p>
                    <a:p>
                      <a:pPr algn="l"/>
                      <a:r>
                        <a:rPr lang="en-US" sz="1400" b="1" dirty="0"/>
                        <a:t>Network Security</a:t>
                      </a:r>
                      <a:r>
                        <a:rPr lang="en-US" sz="1400" dirty="0"/>
                        <a:t>: Strengthening network security settings helps protect the organization's infrastructure from potential cyber threats and unauthorized access, ensuring data integrity and confidentiality</a:t>
                      </a:r>
                      <a:r>
                        <a:rPr lang="en-US" dirty="0"/>
                        <a:t>.</a:t>
                      </a:r>
                    </a:p>
                    <a:p>
                      <a:pPr marL="114300" indent="0" algn="l">
                        <a:lnSpc>
                          <a:spcPct val="150000"/>
                        </a:lnSpc>
                        <a:buClr>
                          <a:schemeClr val="accent2">
                            <a:lumOff val="21764"/>
                          </a:schemeClr>
                        </a:buClr>
                        <a:buSzPts val="1400"/>
                        <a:buNone/>
                        <a:defRPr sz="1400"/>
                      </a:pPr>
                      <a:endParaRPr dirty="0"/>
                    </a:p>
                  </a:txBody>
                  <a:tcPr marL="91425" marR="91425" marT="91425" marB="91425" horzOverflow="overflow"/>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Google Shape;315;p72"/>
          <p:cNvSpPr txBox="1">
            <a:spLocks noGrp="1"/>
          </p:cNvSpPr>
          <p:nvPr>
            <p:ph type="title"/>
          </p:nvPr>
        </p:nvSpPr>
        <p:spPr>
          <a:xfrm>
            <a:off x="171375" y="-222559"/>
            <a:ext cx="7242600" cy="1119901"/>
          </a:xfrm>
          <a:prstGeom prst="rect">
            <a:avLst/>
          </a:prstGeom>
        </p:spPr>
        <p:txBody>
          <a:bodyPr anchor="ctr">
            <a:normAutofit fontScale="90000"/>
          </a:bodyPr>
          <a:lstStyle>
            <a:lvl1pPr defTabSz="804672">
              <a:lnSpc>
                <a:spcPct val="115000"/>
              </a:lnSpc>
              <a:defRPr sz="2816">
                <a:solidFill>
                  <a:srgbClr val="02B3E4"/>
                </a:solidFill>
                <a:latin typeface="Open Sans Light"/>
                <a:ea typeface="Open Sans Light"/>
                <a:cs typeface="Open Sans Light"/>
                <a:sym typeface="Open Sans Light"/>
              </a:defRPr>
            </a:lvl1pPr>
          </a:lstStyle>
          <a:p>
            <a:r>
              <a:rPr dirty="0"/>
              <a:t>9. Windows Update - Instructions and Evidence</a:t>
            </a:r>
          </a:p>
        </p:txBody>
      </p:sp>
      <p:graphicFrame>
        <p:nvGraphicFramePr>
          <p:cNvPr id="504" name="Google Shape;316;p72"/>
          <p:cNvGraphicFramePr/>
          <p:nvPr>
            <p:extLst>
              <p:ext uri="{D42A27DB-BD31-4B8C-83A1-F6EECF244321}">
                <p14:modId xmlns:p14="http://schemas.microsoft.com/office/powerpoint/2010/main" val="4223281868"/>
              </p:ext>
            </p:extLst>
          </p:nvPr>
        </p:nvGraphicFramePr>
        <p:xfrm>
          <a:off x="177750" y="753650"/>
          <a:ext cx="7248950" cy="4116167"/>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2288700">
                  <a:extLst>
                    <a:ext uri="{9D8B030D-6E8A-4147-A177-3AD203B41FA5}">
                      <a16:colId xmlns:a16="http://schemas.microsoft.com/office/drawing/2014/main" val="20001"/>
                    </a:ext>
                  </a:extLst>
                </a:gridCol>
                <a:gridCol w="2288700">
                  <a:extLst>
                    <a:ext uri="{9D8B030D-6E8A-4147-A177-3AD203B41FA5}">
                      <a16:colId xmlns:a16="http://schemas.microsoft.com/office/drawing/2014/main" val="20002"/>
                    </a:ext>
                  </a:extLst>
                </a:gridCol>
                <a:gridCol w="2288700">
                  <a:extLst>
                    <a:ext uri="{9D8B030D-6E8A-4147-A177-3AD203B41FA5}">
                      <a16:colId xmlns:a16="http://schemas.microsoft.com/office/drawing/2014/main" val="20003"/>
                    </a:ext>
                  </a:extLst>
                </a:gridCol>
              </a:tblGrid>
              <a:tr h="1340450">
                <a:tc gridSpan="4">
                  <a:txBody>
                    <a:bodyPr/>
                    <a:lstStyle/>
                    <a:p>
                      <a:pPr algn="l">
                        <a:lnSpc>
                          <a:spcPct val="115000"/>
                        </a:lnSpc>
                        <a:defRPr sz="1800">
                          <a:latin typeface="Open Sans"/>
                          <a:ea typeface="Open Sans"/>
                          <a:cs typeface="Open Sans"/>
                          <a:sym typeface="Open Sans"/>
                        </a:defRPr>
                      </a:pPr>
                      <a:r>
                        <a:rPr dirty="0"/>
                        <a:t>Using </a:t>
                      </a:r>
                      <a:r>
                        <a:rPr u="sng" dirty="0">
                          <a:solidFill>
                            <a:schemeClr val="accent5"/>
                          </a:solidFill>
                          <a:uFill>
                            <a:solidFill>
                              <a:schemeClr val="accent5"/>
                            </a:solidFill>
                          </a:uFill>
                          <a:hlinkClick r:id="rId2"/>
                        </a:rPr>
                        <a:t>NIST 800-40r3</a:t>
                      </a:r>
                      <a:r>
                        <a:rPr dirty="0"/>
                        <a:t> and </a:t>
                      </a:r>
                      <a:r>
                        <a:rPr u="sng" dirty="0">
                          <a:solidFill>
                            <a:schemeClr val="accent5"/>
                          </a:solidFill>
                          <a:uFill>
                            <a:solidFill>
                              <a:schemeClr val="accent5"/>
                            </a:solidFill>
                          </a:uFill>
                          <a:hlinkClick r:id="rId3"/>
                        </a:rPr>
                        <a:t>Microsoft Security Update Guide</a:t>
                      </a:r>
                      <a:r>
                        <a:rPr dirty="0"/>
                        <a:t>, analyze the windows servers and provide your answers in the table below of available updates (KB and CVE)  that should be installed as well as any updates that can be safely ignored for DFI's purpose. To assist, be aware that DFI is concerned with stability and security, any update that is not labeled as a 'critical' or 'security' can be left off. </a:t>
                      </a:r>
                    </a:p>
                    <a:p>
                      <a:pPr algn="l">
                        <a:lnSpc>
                          <a:spcPct val="115000"/>
                        </a:lnSpc>
                        <a:defRPr sz="1800">
                          <a:latin typeface="Open Sans"/>
                          <a:ea typeface="Open Sans"/>
                          <a:cs typeface="Open Sans"/>
                          <a:sym typeface="Open Sans"/>
                        </a:defRPr>
                      </a:pPr>
                      <a:endParaRPr dirty="0"/>
                    </a:p>
                    <a:p>
                      <a:pPr algn="just" defTabSz="457200">
                        <a:lnSpc>
                          <a:spcPct val="115000"/>
                        </a:lnSpc>
                        <a:defRPr sz="1800">
                          <a:solidFill>
                            <a:schemeClr val="accent2">
                              <a:lumOff val="-2588"/>
                            </a:schemeClr>
                          </a:solidFill>
                          <a:uFill>
                            <a:solidFill>
                              <a:srgbClr val="000000"/>
                            </a:solidFill>
                          </a:uFill>
                          <a:latin typeface="Open Sans"/>
                          <a:ea typeface="Open Sans"/>
                          <a:cs typeface="Open Sans"/>
                          <a:sym typeface="Open Sans"/>
                        </a:defRPr>
                      </a:pPr>
                      <a:r>
                        <a:rPr dirty="0">
                          <a:uFill>
                            <a:solidFill>
                              <a:srgbClr val="9900FF"/>
                            </a:solidFill>
                          </a:uFill>
                        </a:rPr>
                        <a:t>In the table below list at least 3 updates that should be installed and 3 updates that are not </a:t>
                      </a:r>
                      <a:r>
                        <a:rPr dirty="0" err="1">
                          <a:uFill>
                            <a:solidFill>
                              <a:srgbClr val="9900FF"/>
                            </a:solidFill>
                          </a:uFill>
                        </a:rPr>
                        <a:t>necessary.Justify</a:t>
                      </a:r>
                      <a:r>
                        <a:rPr dirty="0">
                          <a:uFill>
                            <a:solidFill>
                              <a:srgbClr val="9900FF"/>
                            </a:solidFill>
                          </a:uFill>
                        </a:rPr>
                        <a:t> your recommendations as to why you are making your choices.</a:t>
                      </a:r>
                    </a:p>
                    <a:p>
                      <a:pPr algn="l" defTabSz="457200">
                        <a:lnSpc>
                          <a:spcPct val="115000"/>
                        </a:lnSpc>
                        <a:spcBef>
                          <a:spcPts val="900"/>
                        </a:spcBef>
                        <a:defRPr sz="1100">
                          <a:uFill>
                            <a:solidFill>
                              <a:srgbClr val="000000"/>
                            </a:solidFill>
                          </a:uFill>
                        </a:defRPr>
                      </a:pPr>
                      <a:endParaRPr dirty="0">
                        <a:uFill>
                          <a:solidFill>
                            <a:srgbClr val="9900FF"/>
                          </a:solidFill>
                        </a:uFill>
                      </a:endParaRPr>
                    </a:p>
                    <a:p>
                      <a:pPr algn="l" defTabSz="457200">
                        <a:lnSpc>
                          <a:spcPct val="115000"/>
                        </a:lnSpc>
                        <a:spcBef>
                          <a:spcPts val="900"/>
                        </a:spcBef>
                        <a:defRPr sz="1100">
                          <a:uFill>
                            <a:solidFill>
                              <a:srgbClr val="000000"/>
                            </a:solidFill>
                          </a:uFill>
                        </a:defRPr>
                      </a:pPr>
                      <a:r>
                        <a:rPr sz="1050" dirty="0">
                          <a:solidFill>
                            <a:srgbClr val="FF00FF"/>
                          </a:solidFill>
                          <a:uFill>
                            <a:solidFill>
                              <a:srgbClr val="FF00FF"/>
                            </a:solidFill>
                          </a:uFill>
                          <a:latin typeface="Calibri"/>
                          <a:ea typeface="Calibri"/>
                          <a:cs typeface="Calibri"/>
                          <a:sym typeface="Calibri"/>
                        </a:rPr>
                        <a:t>Tip: The severity of the updates can also help you decide the updates you’d like to install or ignore.</a:t>
                      </a:r>
                    </a:p>
                    <a:p>
                      <a:pPr algn="l">
                        <a:lnSpc>
                          <a:spcPct val="115000"/>
                        </a:lnSpc>
                        <a:defRPr sz="1800">
                          <a:latin typeface="Open Sans"/>
                          <a:ea typeface="Open Sans"/>
                          <a:cs typeface="Open Sans"/>
                          <a:sym typeface="Open Sans"/>
                        </a:defRPr>
                      </a:pPr>
                      <a:endParaRPr sz="1050" dirty="0">
                        <a:solidFill>
                          <a:srgbClr val="FF00FF"/>
                        </a:solidFill>
                        <a:uFill>
                          <a:solidFill>
                            <a:srgbClr val="FF00FF"/>
                          </a:solidFill>
                        </a:uFill>
                        <a:latin typeface="Calibri"/>
                        <a:ea typeface="Calibri"/>
                        <a:cs typeface="Calibri"/>
                        <a:sym typeface="Calibri"/>
                      </a:endParaRPr>
                    </a:p>
                  </a:txBody>
                  <a:tcPr marL="91425" marR="91425" marT="91425" marB="91425"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505" name="Google Shape;317;p72"/>
          <p:cNvGraphicFramePr/>
          <p:nvPr>
            <p:extLst>
              <p:ext uri="{D42A27DB-BD31-4B8C-83A1-F6EECF244321}">
                <p14:modId xmlns:p14="http://schemas.microsoft.com/office/powerpoint/2010/main" val="2038432728"/>
              </p:ext>
            </p:extLst>
          </p:nvPr>
        </p:nvGraphicFramePr>
        <p:xfrm>
          <a:off x="190500" y="4882880"/>
          <a:ext cx="7242575" cy="6400584"/>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2449300">
                  <a:extLst>
                    <a:ext uri="{9D8B030D-6E8A-4147-A177-3AD203B41FA5}">
                      <a16:colId xmlns:a16="http://schemas.microsoft.com/office/drawing/2014/main" val="20001"/>
                    </a:ext>
                  </a:extLst>
                </a:gridCol>
                <a:gridCol w="1870925">
                  <a:extLst>
                    <a:ext uri="{9D8B030D-6E8A-4147-A177-3AD203B41FA5}">
                      <a16:colId xmlns:a16="http://schemas.microsoft.com/office/drawing/2014/main" val="20002"/>
                    </a:ext>
                  </a:extLst>
                </a:gridCol>
                <a:gridCol w="2539500">
                  <a:extLst>
                    <a:ext uri="{9D8B030D-6E8A-4147-A177-3AD203B41FA5}">
                      <a16:colId xmlns:a16="http://schemas.microsoft.com/office/drawing/2014/main" val="20003"/>
                    </a:ext>
                  </a:extLst>
                </a:gridCol>
              </a:tblGrid>
              <a:tr h="822924">
                <a:tc rowSpan="6">
                  <a:txBody>
                    <a:bodyPr/>
                    <a:lstStyle/>
                    <a:p>
                      <a:pPr algn="l">
                        <a:defRPr sz="1400"/>
                      </a:pPr>
                      <a:endParaRPr/>
                    </a:p>
                  </a:txBody>
                  <a:tcPr marL="91425" marR="91425" marT="91425" marB="91425" horzOverflow="overflow">
                    <a:solidFill>
                      <a:srgbClr val="BECBD6"/>
                    </a:solidFill>
                  </a:tcPr>
                </a:tc>
                <a:tc>
                  <a:txBody>
                    <a:bodyPr/>
                    <a:lstStyle/>
                    <a:p>
                      <a:pPr algn="ctr">
                        <a:defRPr sz="1800"/>
                      </a:pPr>
                      <a:r>
                        <a:rPr b="1" dirty="0">
                          <a:latin typeface="Open Sans"/>
                          <a:ea typeface="Open Sans"/>
                          <a:cs typeface="Open Sans"/>
                          <a:sym typeface="Open Sans"/>
                        </a:rPr>
                        <a:t>Available Updates</a:t>
                      </a:r>
                    </a:p>
                  </a:txBody>
                  <a:tcPr marL="91425" marR="91425" marT="91425" marB="91425" horzOverflow="overflow"/>
                </a:tc>
                <a:tc>
                  <a:txBody>
                    <a:bodyPr/>
                    <a:lstStyle/>
                    <a:p>
                      <a:pPr algn="ctr">
                        <a:defRPr sz="1800"/>
                      </a:pPr>
                      <a:r>
                        <a:rPr b="1" dirty="0">
                          <a:latin typeface="Open Sans"/>
                          <a:ea typeface="Open Sans"/>
                          <a:cs typeface="Open Sans"/>
                          <a:sym typeface="Open Sans"/>
                        </a:rPr>
                        <a:t>Update or Ignore?</a:t>
                      </a:r>
                    </a:p>
                  </a:txBody>
                  <a:tcPr marL="91425" marR="91425" marT="91425" marB="91425" horzOverflow="overflow"/>
                </a:tc>
                <a:tc>
                  <a:txBody>
                    <a:bodyPr/>
                    <a:lstStyle/>
                    <a:p>
                      <a:pPr algn="ctr">
                        <a:defRPr sz="1800"/>
                      </a:pPr>
                      <a:r>
                        <a:rPr b="1" dirty="0">
                          <a:latin typeface="Open Sans"/>
                          <a:ea typeface="Open Sans"/>
                          <a:cs typeface="Open Sans"/>
                          <a:sym typeface="Open Sans"/>
                        </a:rPr>
                        <a:t>Justification </a:t>
                      </a:r>
                    </a:p>
                  </a:txBody>
                  <a:tcPr marL="91425" marR="91425" marT="91425" marB="91425" horzOverflow="overflow"/>
                </a:tc>
                <a:extLst>
                  <a:ext uri="{0D108BD9-81ED-4DB2-BD59-A6C34878D82A}">
                    <a16:rowId xmlns:a16="http://schemas.microsoft.com/office/drawing/2014/main" val="10000"/>
                  </a:ext>
                </a:extLst>
              </a:tr>
              <a:tr h="396200">
                <a:tc vMerge="1">
                  <a:txBody>
                    <a:bodyPr/>
                    <a:lstStyle/>
                    <a:p>
                      <a:endParaRPr lang="en-US"/>
                    </a:p>
                  </a:txBody>
                  <a:tcPr/>
                </a:tc>
                <a:tc>
                  <a:txBody>
                    <a:bodyPr/>
                    <a:lstStyle/>
                    <a:p>
                      <a:pPr algn="l">
                        <a:defRPr sz="1400"/>
                      </a:pPr>
                      <a:r>
                        <a:rPr lang="en-US" sz="1200" dirty="0"/>
                        <a:t>KB5041019</a:t>
                      </a:r>
                      <a:endParaRPr sz="1200" dirty="0"/>
                    </a:p>
                  </a:txBody>
                  <a:tcPr marL="91425" marR="91425" marT="91425" marB="91425" horzOverflow="overflow"/>
                </a:tc>
                <a:tc>
                  <a:txBody>
                    <a:bodyPr/>
                    <a:lstStyle/>
                    <a:p>
                      <a:pPr algn="l">
                        <a:defRPr sz="1400"/>
                      </a:pPr>
                      <a:r>
                        <a:rPr lang="en-US" sz="1200" dirty="0"/>
                        <a:t>update</a:t>
                      </a:r>
                      <a:endParaRPr sz="1200" dirty="0"/>
                    </a:p>
                  </a:txBody>
                  <a:tcPr marL="91425" marR="91425" marT="91425" marB="91425" horzOverflow="overflow"/>
                </a:tc>
                <a:tc>
                  <a:txBody>
                    <a:bodyPr/>
                    <a:lstStyle/>
                    <a:p>
                      <a:pPr algn="l">
                        <a:defRPr sz="1400"/>
                      </a:pPr>
                      <a:r>
                        <a:rPr lang="en-US" sz="1200" dirty="0"/>
                        <a:t>NET Framework updates are important for maintaining the security and performance of applications that rely on these frameworks. Installing this update helps ensure that any vulnerabilities in the .NET Framework are addressed.</a:t>
                      </a:r>
                      <a:endParaRPr sz="1200" dirty="0"/>
                    </a:p>
                  </a:txBody>
                  <a:tcPr marL="91425" marR="91425" marT="91425" marB="91425" horzOverflow="overflow"/>
                </a:tc>
                <a:extLst>
                  <a:ext uri="{0D108BD9-81ED-4DB2-BD59-A6C34878D82A}">
                    <a16:rowId xmlns:a16="http://schemas.microsoft.com/office/drawing/2014/main" val="10001"/>
                  </a:ext>
                </a:extLst>
              </a:tr>
              <a:tr h="396200">
                <a:tc vMerge="1">
                  <a:txBody>
                    <a:bodyPr/>
                    <a:lstStyle/>
                    <a:p>
                      <a:endParaRPr lang="en-US"/>
                    </a:p>
                  </a:txBody>
                  <a:tcPr/>
                </a:tc>
                <a:tc>
                  <a:txBody>
                    <a:bodyPr/>
                    <a:lstStyle/>
                    <a:p>
                      <a:pPr algn="l">
                        <a:defRPr sz="1400"/>
                      </a:pPr>
                      <a:r>
                        <a:rPr lang="en-US" sz="1200" dirty="0"/>
                        <a:t>KB5040427</a:t>
                      </a:r>
                      <a:endParaRPr sz="1200" dirty="0"/>
                    </a:p>
                  </a:txBody>
                  <a:tcPr marL="91425" marR="91425" marT="91425" marB="91425" horzOverflow="overflow"/>
                </a:tc>
                <a:tc>
                  <a:txBody>
                    <a:bodyPr/>
                    <a:lstStyle/>
                    <a:p>
                      <a:pPr algn="l">
                        <a:defRPr sz="1400"/>
                      </a:pPr>
                      <a:r>
                        <a:rPr lang="en-US" sz="1200" dirty="0"/>
                        <a:t>update</a:t>
                      </a:r>
                      <a:endParaRPr sz="1200" dirty="0"/>
                    </a:p>
                  </a:txBody>
                  <a:tcPr marL="91425" marR="91425" marT="91425" marB="91425" horzOverflow="overflow"/>
                </a:tc>
                <a:tc>
                  <a:txBody>
                    <a:bodyPr/>
                    <a:lstStyle/>
                    <a:p>
                      <a:pPr algn="l">
                        <a:defRPr sz="1400"/>
                      </a:pPr>
                      <a:r>
                        <a:rPr lang="en-US" sz="1200" dirty="0"/>
                        <a:t>Cumulative updates are crucial as they include security and performance enhancements for Windows. These updates typically address vulnerabilities and bugs, providing a more secure and stable environment.</a:t>
                      </a:r>
                      <a:endParaRPr sz="1200" dirty="0"/>
                    </a:p>
                  </a:txBody>
                  <a:tcPr marL="91425" marR="91425" marT="91425" marB="91425" horzOverflow="overflow"/>
                </a:tc>
                <a:extLst>
                  <a:ext uri="{0D108BD9-81ED-4DB2-BD59-A6C34878D82A}">
                    <a16:rowId xmlns:a16="http://schemas.microsoft.com/office/drawing/2014/main" val="10002"/>
                  </a:ext>
                </a:extLst>
              </a:tr>
              <a:tr h="396200">
                <a:tc vMerge="1">
                  <a:txBody>
                    <a:bodyPr/>
                    <a:lstStyle/>
                    <a:p>
                      <a:endParaRPr lang="en-US"/>
                    </a:p>
                  </a:txBody>
                  <a:tcPr/>
                </a:tc>
                <a:tc>
                  <a:txBody>
                    <a:bodyPr/>
                    <a:lstStyle/>
                    <a:p>
                      <a:pPr algn="l">
                        <a:defRPr sz="1400"/>
                      </a:pPr>
                      <a:r>
                        <a:rPr lang="en-US" sz="1200" dirty="0"/>
                        <a:t>KB890830</a:t>
                      </a:r>
                      <a:endParaRPr sz="1200" dirty="0"/>
                    </a:p>
                  </a:txBody>
                  <a:tcPr marL="91425" marR="91425" marT="91425" marB="91425" horzOverflow="overflow"/>
                </a:tc>
                <a:tc>
                  <a:txBody>
                    <a:bodyPr/>
                    <a:lstStyle/>
                    <a:p>
                      <a:pPr algn="l">
                        <a:defRPr sz="1400"/>
                      </a:pPr>
                      <a:r>
                        <a:rPr lang="en-US" sz="1200" dirty="0"/>
                        <a:t>Update </a:t>
                      </a:r>
                      <a:endParaRPr sz="1200" dirty="0"/>
                    </a:p>
                  </a:txBody>
                  <a:tcPr marL="91425" marR="91425" marT="91425" marB="91425" horzOverflow="overflow"/>
                </a:tc>
                <a:tc>
                  <a:txBody>
                    <a:bodyPr/>
                    <a:lstStyle/>
                    <a:p>
                      <a:pPr algn="l">
                        <a:defRPr sz="1400"/>
                      </a:pPr>
                      <a:r>
                        <a:rPr lang="en-US" sz="1200" dirty="0"/>
                        <a:t>This tool helps remove malicious software from your system. Keeping it updated ensures your system can detect and remove the latest threats, enhancing overall security.</a:t>
                      </a:r>
                      <a:endParaRPr sz="1200" dirty="0"/>
                    </a:p>
                  </a:txBody>
                  <a:tcPr marL="91425" marR="91425" marT="91425" marB="91425" horzOverflow="overflow"/>
                </a:tc>
                <a:extLst>
                  <a:ext uri="{0D108BD9-81ED-4DB2-BD59-A6C34878D82A}">
                    <a16:rowId xmlns:a16="http://schemas.microsoft.com/office/drawing/2014/main" val="10003"/>
                  </a:ext>
                </a:extLst>
              </a:tr>
              <a:tr h="396200">
                <a:tc vMerge="1">
                  <a:txBody>
                    <a:bodyPr/>
                    <a:lstStyle/>
                    <a:p>
                      <a:endParaRPr lang="en-US"/>
                    </a:p>
                  </a:txBody>
                  <a:tcPr/>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dirty="0"/>
                    </a:p>
                  </a:txBody>
                  <a:tcPr marL="91425" marR="91425" marT="91425" marB="91425" horzOverflow="overflow"/>
                </a:tc>
                <a:extLst>
                  <a:ext uri="{0D108BD9-81ED-4DB2-BD59-A6C34878D82A}">
                    <a16:rowId xmlns:a16="http://schemas.microsoft.com/office/drawing/2014/main" val="10004"/>
                  </a:ext>
                </a:extLst>
              </a:tr>
              <a:tr h="396200">
                <a:tc vMerge="1">
                  <a:txBody>
                    <a:bodyPr/>
                    <a:lstStyle/>
                    <a:p>
                      <a:endParaRPr lang="en-US"/>
                    </a:p>
                  </a:txBody>
                  <a:tcPr/>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dirty="0"/>
                    </a:p>
                  </a:txBody>
                  <a:tcPr marL="91425" marR="91425" marT="91425" marB="91425" horzOverflow="overflow"/>
                </a:tc>
                <a:extLst>
                  <a:ext uri="{0D108BD9-81ED-4DB2-BD59-A6C34878D82A}">
                    <a16:rowId xmlns:a16="http://schemas.microsoft.com/office/drawing/2014/main" val="10005"/>
                  </a:ext>
                </a:extLst>
              </a:tr>
              <a:tr h="396200">
                <a:tc>
                  <a:txBody>
                    <a:bodyPr/>
                    <a:lstStyle/>
                    <a:p>
                      <a:pPr algn="l">
                        <a:defRPr sz="1400"/>
                      </a:pPr>
                      <a:endParaRPr/>
                    </a:p>
                  </a:txBody>
                  <a:tcPr marL="91425" marR="91425" marT="91425" marB="91425" horzOverflow="overflow">
                    <a:lnB w="12700">
                      <a:miter lim="400000"/>
                    </a:lnB>
                    <a:solidFill>
                      <a:srgbClr val="BECBD6"/>
                    </a:solidFill>
                  </a:tcPr>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dirty="0"/>
                    </a:p>
                  </a:txBody>
                  <a:tcPr marL="91425" marR="91425" marT="91425" marB="91425" horzOverflow="overflow"/>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Google Shape;315;p72"/>
          <p:cNvSpPr txBox="1">
            <a:spLocks noGrp="1"/>
          </p:cNvSpPr>
          <p:nvPr>
            <p:ph type="title"/>
          </p:nvPr>
        </p:nvSpPr>
        <p:spPr>
          <a:xfrm>
            <a:off x="171375" y="0"/>
            <a:ext cx="7242600" cy="679269"/>
          </a:xfrm>
          <a:prstGeom prst="rect">
            <a:avLst/>
          </a:prstGeom>
        </p:spPr>
        <p:txBody>
          <a:bodyPr anchor="ctr">
            <a:normAutofit fontScale="90000"/>
          </a:bodyPr>
          <a:lstStyle>
            <a:lvl1pPr defTabSz="804672">
              <a:lnSpc>
                <a:spcPct val="115000"/>
              </a:lnSpc>
              <a:defRPr sz="2816">
                <a:solidFill>
                  <a:srgbClr val="02B3E4"/>
                </a:solidFill>
                <a:latin typeface="Open Sans Light"/>
                <a:ea typeface="Open Sans Light"/>
                <a:cs typeface="Open Sans Light"/>
                <a:sym typeface="Open Sans Light"/>
              </a:defRPr>
            </a:lvl1pPr>
          </a:lstStyle>
          <a:p>
            <a:r>
              <a:rPr dirty="0"/>
              <a:t>9. Windows Update - Instructions and Evidence</a:t>
            </a:r>
          </a:p>
        </p:txBody>
      </p:sp>
      <p:graphicFrame>
        <p:nvGraphicFramePr>
          <p:cNvPr id="504" name="Google Shape;316;p72"/>
          <p:cNvGraphicFramePr/>
          <p:nvPr>
            <p:extLst>
              <p:ext uri="{D42A27DB-BD31-4B8C-83A1-F6EECF244321}">
                <p14:modId xmlns:p14="http://schemas.microsoft.com/office/powerpoint/2010/main" val="1059278561"/>
              </p:ext>
            </p:extLst>
          </p:nvPr>
        </p:nvGraphicFramePr>
        <p:xfrm>
          <a:off x="152299" y="548641"/>
          <a:ext cx="7448726" cy="4116167"/>
        </p:xfrm>
        <a:graphic>
          <a:graphicData uri="http://schemas.openxmlformats.org/drawingml/2006/table">
            <a:tbl>
              <a:tblPr>
                <a:tableStyleId>{4C3C2611-4C71-4FC5-86AE-919BDF0F9419}</a:tableStyleId>
              </a:tblPr>
              <a:tblGrid>
                <a:gridCol w="393401">
                  <a:extLst>
                    <a:ext uri="{9D8B030D-6E8A-4147-A177-3AD203B41FA5}">
                      <a16:colId xmlns:a16="http://schemas.microsoft.com/office/drawing/2014/main" val="20000"/>
                    </a:ext>
                  </a:extLst>
                </a:gridCol>
                <a:gridCol w="2351775">
                  <a:extLst>
                    <a:ext uri="{9D8B030D-6E8A-4147-A177-3AD203B41FA5}">
                      <a16:colId xmlns:a16="http://schemas.microsoft.com/office/drawing/2014/main" val="20001"/>
                    </a:ext>
                  </a:extLst>
                </a:gridCol>
                <a:gridCol w="2351775">
                  <a:extLst>
                    <a:ext uri="{9D8B030D-6E8A-4147-A177-3AD203B41FA5}">
                      <a16:colId xmlns:a16="http://schemas.microsoft.com/office/drawing/2014/main" val="20002"/>
                    </a:ext>
                  </a:extLst>
                </a:gridCol>
                <a:gridCol w="2351775">
                  <a:extLst>
                    <a:ext uri="{9D8B030D-6E8A-4147-A177-3AD203B41FA5}">
                      <a16:colId xmlns:a16="http://schemas.microsoft.com/office/drawing/2014/main" val="20003"/>
                    </a:ext>
                  </a:extLst>
                </a:gridCol>
              </a:tblGrid>
              <a:tr h="4116166">
                <a:tc gridSpan="4">
                  <a:txBody>
                    <a:bodyPr/>
                    <a:lstStyle/>
                    <a:p>
                      <a:pPr algn="l">
                        <a:lnSpc>
                          <a:spcPct val="115000"/>
                        </a:lnSpc>
                        <a:defRPr sz="1800">
                          <a:latin typeface="Open Sans"/>
                          <a:ea typeface="Open Sans"/>
                          <a:cs typeface="Open Sans"/>
                          <a:sym typeface="Open Sans"/>
                        </a:defRPr>
                      </a:pPr>
                      <a:r>
                        <a:rPr dirty="0"/>
                        <a:t>Using </a:t>
                      </a:r>
                      <a:r>
                        <a:rPr u="sng" dirty="0">
                          <a:solidFill>
                            <a:schemeClr val="accent5"/>
                          </a:solidFill>
                          <a:uFill>
                            <a:solidFill>
                              <a:schemeClr val="accent5"/>
                            </a:solidFill>
                          </a:uFill>
                          <a:hlinkClick r:id="rId2"/>
                        </a:rPr>
                        <a:t>NIST 800-40r3</a:t>
                      </a:r>
                      <a:r>
                        <a:rPr dirty="0"/>
                        <a:t> and </a:t>
                      </a:r>
                      <a:r>
                        <a:rPr u="sng" dirty="0">
                          <a:solidFill>
                            <a:schemeClr val="accent5"/>
                          </a:solidFill>
                          <a:uFill>
                            <a:solidFill>
                              <a:schemeClr val="accent5"/>
                            </a:solidFill>
                          </a:uFill>
                          <a:hlinkClick r:id="rId3"/>
                        </a:rPr>
                        <a:t>Microsoft Security Update Guide</a:t>
                      </a:r>
                      <a:r>
                        <a:rPr dirty="0"/>
                        <a:t>, analyze the windows servers and provide your answers in the table below of available updates (KB and CVE)  that should be installed as well as any updates that can be safely ignored for DFI's purpose. To assist, be aware that DFI is concerned with stability and security, any update that is not labeled as a 'critical' or 'security' can be left off. </a:t>
                      </a:r>
                    </a:p>
                    <a:p>
                      <a:pPr algn="l">
                        <a:lnSpc>
                          <a:spcPct val="115000"/>
                        </a:lnSpc>
                        <a:defRPr sz="1800">
                          <a:latin typeface="Open Sans"/>
                          <a:ea typeface="Open Sans"/>
                          <a:cs typeface="Open Sans"/>
                          <a:sym typeface="Open Sans"/>
                        </a:defRPr>
                      </a:pPr>
                      <a:endParaRPr dirty="0"/>
                    </a:p>
                    <a:p>
                      <a:pPr algn="just" defTabSz="457200">
                        <a:lnSpc>
                          <a:spcPct val="115000"/>
                        </a:lnSpc>
                        <a:defRPr sz="1800">
                          <a:solidFill>
                            <a:schemeClr val="accent2">
                              <a:lumOff val="-2588"/>
                            </a:schemeClr>
                          </a:solidFill>
                          <a:uFill>
                            <a:solidFill>
                              <a:srgbClr val="000000"/>
                            </a:solidFill>
                          </a:uFill>
                          <a:latin typeface="Open Sans"/>
                          <a:ea typeface="Open Sans"/>
                          <a:cs typeface="Open Sans"/>
                          <a:sym typeface="Open Sans"/>
                        </a:defRPr>
                      </a:pPr>
                      <a:r>
                        <a:rPr dirty="0">
                          <a:uFill>
                            <a:solidFill>
                              <a:srgbClr val="9900FF"/>
                            </a:solidFill>
                          </a:uFill>
                        </a:rPr>
                        <a:t>In the table below list at least 3 updates that should be installed and 3 updates that are not </a:t>
                      </a:r>
                      <a:r>
                        <a:rPr dirty="0" err="1">
                          <a:uFill>
                            <a:solidFill>
                              <a:srgbClr val="9900FF"/>
                            </a:solidFill>
                          </a:uFill>
                        </a:rPr>
                        <a:t>necessary.Justify</a:t>
                      </a:r>
                      <a:r>
                        <a:rPr dirty="0">
                          <a:uFill>
                            <a:solidFill>
                              <a:srgbClr val="9900FF"/>
                            </a:solidFill>
                          </a:uFill>
                        </a:rPr>
                        <a:t> your recommendations as to why you are making your choices.</a:t>
                      </a:r>
                    </a:p>
                    <a:p>
                      <a:pPr algn="l" defTabSz="457200">
                        <a:lnSpc>
                          <a:spcPct val="115000"/>
                        </a:lnSpc>
                        <a:spcBef>
                          <a:spcPts val="900"/>
                        </a:spcBef>
                        <a:defRPr sz="1100">
                          <a:uFill>
                            <a:solidFill>
                              <a:srgbClr val="000000"/>
                            </a:solidFill>
                          </a:uFill>
                        </a:defRPr>
                      </a:pPr>
                      <a:endParaRPr dirty="0">
                        <a:uFill>
                          <a:solidFill>
                            <a:srgbClr val="9900FF"/>
                          </a:solidFill>
                        </a:uFill>
                      </a:endParaRPr>
                    </a:p>
                    <a:p>
                      <a:pPr algn="l" defTabSz="457200">
                        <a:lnSpc>
                          <a:spcPct val="115000"/>
                        </a:lnSpc>
                        <a:spcBef>
                          <a:spcPts val="900"/>
                        </a:spcBef>
                        <a:defRPr sz="1100">
                          <a:uFill>
                            <a:solidFill>
                              <a:srgbClr val="000000"/>
                            </a:solidFill>
                          </a:uFill>
                        </a:defRPr>
                      </a:pPr>
                      <a:r>
                        <a:rPr sz="1050" dirty="0">
                          <a:solidFill>
                            <a:srgbClr val="FF00FF"/>
                          </a:solidFill>
                          <a:uFill>
                            <a:solidFill>
                              <a:srgbClr val="FF00FF"/>
                            </a:solidFill>
                          </a:uFill>
                          <a:latin typeface="Calibri"/>
                          <a:ea typeface="Calibri"/>
                          <a:cs typeface="Calibri"/>
                          <a:sym typeface="Calibri"/>
                        </a:rPr>
                        <a:t>Tip: The severity of the updates can also help you decide the updates you’d like to install or ignore.</a:t>
                      </a:r>
                    </a:p>
                    <a:p>
                      <a:pPr algn="l">
                        <a:lnSpc>
                          <a:spcPct val="115000"/>
                        </a:lnSpc>
                        <a:defRPr sz="1800">
                          <a:latin typeface="Open Sans"/>
                          <a:ea typeface="Open Sans"/>
                          <a:cs typeface="Open Sans"/>
                          <a:sym typeface="Open Sans"/>
                        </a:defRPr>
                      </a:pPr>
                      <a:endParaRPr sz="1050" dirty="0">
                        <a:solidFill>
                          <a:srgbClr val="FF00FF"/>
                        </a:solidFill>
                        <a:uFill>
                          <a:solidFill>
                            <a:srgbClr val="FF00FF"/>
                          </a:solidFill>
                        </a:uFill>
                        <a:latin typeface="Calibri"/>
                        <a:ea typeface="Calibri"/>
                        <a:cs typeface="Calibri"/>
                        <a:sym typeface="Calibri"/>
                      </a:endParaRPr>
                    </a:p>
                  </a:txBody>
                  <a:tcPr marL="91425" marR="91425" marT="91425" marB="91425"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505" name="Google Shape;317;p72"/>
          <p:cNvGraphicFramePr/>
          <p:nvPr>
            <p:extLst>
              <p:ext uri="{D42A27DB-BD31-4B8C-83A1-F6EECF244321}">
                <p14:modId xmlns:p14="http://schemas.microsoft.com/office/powerpoint/2010/main" val="1053484219"/>
              </p:ext>
            </p:extLst>
          </p:nvPr>
        </p:nvGraphicFramePr>
        <p:xfrm>
          <a:off x="171400" y="4664808"/>
          <a:ext cx="7242575" cy="6724761"/>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2449300">
                  <a:extLst>
                    <a:ext uri="{9D8B030D-6E8A-4147-A177-3AD203B41FA5}">
                      <a16:colId xmlns:a16="http://schemas.microsoft.com/office/drawing/2014/main" val="20001"/>
                    </a:ext>
                  </a:extLst>
                </a:gridCol>
                <a:gridCol w="1870925">
                  <a:extLst>
                    <a:ext uri="{9D8B030D-6E8A-4147-A177-3AD203B41FA5}">
                      <a16:colId xmlns:a16="http://schemas.microsoft.com/office/drawing/2014/main" val="20002"/>
                    </a:ext>
                  </a:extLst>
                </a:gridCol>
                <a:gridCol w="2539500">
                  <a:extLst>
                    <a:ext uri="{9D8B030D-6E8A-4147-A177-3AD203B41FA5}">
                      <a16:colId xmlns:a16="http://schemas.microsoft.com/office/drawing/2014/main" val="20003"/>
                    </a:ext>
                  </a:extLst>
                </a:gridCol>
              </a:tblGrid>
              <a:tr h="844322">
                <a:tc rowSpan="6">
                  <a:txBody>
                    <a:bodyPr/>
                    <a:lstStyle/>
                    <a:p>
                      <a:pPr algn="l">
                        <a:defRPr sz="1400"/>
                      </a:pPr>
                      <a:endParaRPr/>
                    </a:p>
                  </a:txBody>
                  <a:tcPr marL="91425" marR="91425" marT="91425" marB="91425" horzOverflow="overflow">
                    <a:solidFill>
                      <a:srgbClr val="BECBD6"/>
                    </a:solidFill>
                  </a:tcPr>
                </a:tc>
                <a:tc>
                  <a:txBody>
                    <a:bodyPr/>
                    <a:lstStyle/>
                    <a:p>
                      <a:pPr algn="ctr">
                        <a:defRPr sz="1800"/>
                      </a:pPr>
                      <a:r>
                        <a:rPr b="1" dirty="0">
                          <a:latin typeface="Open Sans"/>
                          <a:ea typeface="Open Sans"/>
                          <a:cs typeface="Open Sans"/>
                          <a:sym typeface="Open Sans"/>
                        </a:rPr>
                        <a:t>Available Updates</a:t>
                      </a:r>
                    </a:p>
                  </a:txBody>
                  <a:tcPr marL="91425" marR="91425" marT="91425" marB="91425" horzOverflow="overflow"/>
                </a:tc>
                <a:tc>
                  <a:txBody>
                    <a:bodyPr/>
                    <a:lstStyle/>
                    <a:p>
                      <a:pPr algn="ctr">
                        <a:defRPr sz="1800"/>
                      </a:pPr>
                      <a:r>
                        <a:rPr b="1" dirty="0">
                          <a:latin typeface="Open Sans"/>
                          <a:ea typeface="Open Sans"/>
                          <a:cs typeface="Open Sans"/>
                          <a:sym typeface="Open Sans"/>
                        </a:rPr>
                        <a:t>Update or Ignore?</a:t>
                      </a:r>
                    </a:p>
                  </a:txBody>
                  <a:tcPr marL="91425" marR="91425" marT="91425" marB="91425" horzOverflow="overflow"/>
                </a:tc>
                <a:tc>
                  <a:txBody>
                    <a:bodyPr/>
                    <a:lstStyle/>
                    <a:p>
                      <a:pPr algn="ctr">
                        <a:defRPr sz="1800"/>
                      </a:pPr>
                      <a:r>
                        <a:rPr b="1" dirty="0">
                          <a:latin typeface="Open Sans"/>
                          <a:ea typeface="Open Sans"/>
                          <a:cs typeface="Open Sans"/>
                          <a:sym typeface="Open Sans"/>
                        </a:rPr>
                        <a:t>Justification </a:t>
                      </a:r>
                    </a:p>
                  </a:txBody>
                  <a:tcPr marL="91425" marR="91425" marT="91425" marB="91425" horzOverflow="overflow"/>
                </a:tc>
                <a:extLst>
                  <a:ext uri="{0D108BD9-81ED-4DB2-BD59-A6C34878D82A}">
                    <a16:rowId xmlns:a16="http://schemas.microsoft.com/office/drawing/2014/main" val="10000"/>
                  </a:ext>
                </a:extLst>
              </a:tr>
              <a:tr h="1321598">
                <a:tc vMerge="1">
                  <a:txBody>
                    <a:bodyPr/>
                    <a:lstStyle/>
                    <a:p>
                      <a:endParaRPr lang="en-US"/>
                    </a:p>
                  </a:txBody>
                  <a:tcPr/>
                </a:tc>
                <a:tc>
                  <a:txBody>
                    <a:bodyPr/>
                    <a:lstStyle/>
                    <a:p>
                      <a:pPr algn="l">
                        <a:defRPr sz="1400"/>
                      </a:pPr>
                      <a:r>
                        <a:rPr lang="en-US" sz="1200" dirty="0"/>
                        <a:t>KB5001716</a:t>
                      </a:r>
                      <a:endParaRPr sz="1200" dirty="0"/>
                    </a:p>
                  </a:txBody>
                  <a:tcPr marL="91425" marR="91425" marT="91425" marB="91425" horzOverflow="overflow"/>
                </a:tc>
                <a:tc>
                  <a:txBody>
                    <a:bodyPr/>
                    <a:lstStyle/>
                    <a:p>
                      <a:pPr algn="l">
                        <a:defRPr sz="1400"/>
                      </a:pPr>
                      <a:r>
                        <a:rPr lang="en-US" sz="1200" dirty="0"/>
                        <a:t>Ignore </a:t>
                      </a:r>
                      <a:endParaRPr sz="1200"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400"/>
                      </a:pPr>
                      <a:r>
                        <a:rPr lang="en-US" sz="1200" dirty="0"/>
                        <a:t>if newer cumulative updates (like KB5040427) are already being installed, previous monthly updates might be redundant. However, this depends on your system’s specific needs and any issues you might have experienced since May.</a:t>
                      </a:r>
                    </a:p>
                    <a:p>
                      <a:pPr algn="l">
                        <a:defRPr sz="1400"/>
                      </a:pPr>
                      <a:endParaRPr sz="1200" dirty="0"/>
                    </a:p>
                  </a:txBody>
                  <a:tcPr marL="91425" marR="91425" marT="91425" marB="91425" horzOverflow="overflow"/>
                </a:tc>
                <a:extLst>
                  <a:ext uri="{0D108BD9-81ED-4DB2-BD59-A6C34878D82A}">
                    <a16:rowId xmlns:a16="http://schemas.microsoft.com/office/drawing/2014/main" val="10001"/>
                  </a:ext>
                </a:extLst>
              </a:tr>
              <a:tr h="1518717">
                <a:tc vMerge="1">
                  <a:txBody>
                    <a:bodyPr/>
                    <a:lstStyle/>
                    <a:p>
                      <a:endParaRPr lang="en-US"/>
                    </a:p>
                  </a:txBody>
                  <a:tcPr/>
                </a:tc>
                <a:tc>
                  <a:txBody>
                    <a:bodyPr/>
                    <a:lstStyle/>
                    <a:p>
                      <a:pPr algn="l">
                        <a:defRPr sz="1400"/>
                      </a:pPr>
                      <a:r>
                        <a:rPr lang="en-US" sz="1200" dirty="0"/>
                        <a:t>KB4023057</a:t>
                      </a:r>
                      <a:endParaRPr sz="1200" dirty="0"/>
                    </a:p>
                  </a:txBody>
                  <a:tcPr marL="91425" marR="91425" marT="91425" marB="91425" horzOverflow="overflow"/>
                </a:tc>
                <a:tc>
                  <a:txBody>
                    <a:bodyPr/>
                    <a:lstStyle/>
                    <a:p>
                      <a:pPr algn="l">
                        <a:defRPr sz="1400"/>
                      </a:pPr>
                      <a:r>
                        <a:rPr lang="en-US" sz="1200" dirty="0"/>
                        <a:t>Ignore </a:t>
                      </a:r>
                      <a:endParaRPr sz="1200"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400"/>
                      </a:pPr>
                      <a:r>
                        <a:rPr lang="en-US" sz="1200" dirty="0"/>
                        <a:t>This update focuses on reliability improvements for Windows Update Service components. If your system is updating properly and you have newer updates queued, this one might not be necessary.</a:t>
                      </a:r>
                    </a:p>
                  </a:txBody>
                  <a:tcPr marL="91425" marR="91425" marT="91425" marB="91425" horzOverflow="overflow"/>
                </a:tc>
                <a:extLst>
                  <a:ext uri="{0D108BD9-81ED-4DB2-BD59-A6C34878D82A}">
                    <a16:rowId xmlns:a16="http://schemas.microsoft.com/office/drawing/2014/main" val="10002"/>
                  </a:ext>
                </a:extLst>
              </a:tr>
              <a:tr h="1313416">
                <a:tc vMerge="1">
                  <a:txBody>
                    <a:bodyPr/>
                    <a:lstStyle/>
                    <a:p>
                      <a:endParaRPr lang="en-US"/>
                    </a:p>
                  </a:txBody>
                  <a:tcPr/>
                </a:tc>
                <a:tc>
                  <a:txBody>
                    <a:bodyPr/>
                    <a:lstStyle/>
                    <a:p>
                      <a:pPr algn="l">
                        <a:defRPr sz="1400"/>
                      </a:pPr>
                      <a:r>
                        <a:rPr lang="en-US" sz="1200" dirty="0"/>
                        <a:t>KB5033052</a:t>
                      </a:r>
                      <a:endParaRPr sz="1200" dirty="0"/>
                    </a:p>
                  </a:txBody>
                  <a:tcPr marL="91425" marR="91425" marT="91425" marB="91425" horzOverflow="overflow"/>
                </a:tc>
                <a:tc>
                  <a:txBody>
                    <a:bodyPr/>
                    <a:lstStyle/>
                    <a:p>
                      <a:pPr algn="l">
                        <a:defRPr sz="1400"/>
                      </a:pPr>
                      <a:r>
                        <a:rPr lang="en-US" sz="1200" dirty="0"/>
                        <a:t>ignore</a:t>
                      </a:r>
                      <a:endParaRPr sz="1200" dirty="0"/>
                    </a:p>
                  </a:txBody>
                  <a:tcPr marL="91425" marR="91425" marT="91425" marB="91425" horzOverflow="overflow"/>
                </a:tc>
                <a:tc>
                  <a:txBody>
                    <a:bodyPr/>
                    <a:lstStyle/>
                    <a:p>
                      <a:pPr algn="l">
                        <a:defRPr sz="1400"/>
                      </a:pPr>
                      <a:r>
                        <a:rPr lang="en-US" sz="1200" dirty="0"/>
                        <a:t>As with the May update, if there are more recent cumulative updates being installed, this earlier update might not be essential unless you face specific issues related to this update's fixes.</a:t>
                      </a:r>
                      <a:endParaRPr sz="1200" dirty="0"/>
                    </a:p>
                  </a:txBody>
                  <a:tcPr marL="91425" marR="91425" marT="91425" marB="91425" horzOverflow="overflow"/>
                </a:tc>
                <a:extLst>
                  <a:ext uri="{0D108BD9-81ED-4DB2-BD59-A6C34878D82A}">
                    <a16:rowId xmlns:a16="http://schemas.microsoft.com/office/drawing/2014/main" val="10003"/>
                  </a:ext>
                </a:extLst>
              </a:tr>
              <a:tr h="406512">
                <a:tc vMerge="1">
                  <a:txBody>
                    <a:bodyPr/>
                    <a:lstStyle/>
                    <a:p>
                      <a:endParaRPr lang="en-US"/>
                    </a:p>
                  </a:txBody>
                  <a:tcPr/>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dirty="0"/>
                    </a:p>
                  </a:txBody>
                  <a:tcPr marL="91425" marR="91425" marT="91425" marB="91425" horzOverflow="overflow"/>
                </a:tc>
                <a:extLst>
                  <a:ext uri="{0D108BD9-81ED-4DB2-BD59-A6C34878D82A}">
                    <a16:rowId xmlns:a16="http://schemas.microsoft.com/office/drawing/2014/main" val="10004"/>
                  </a:ext>
                </a:extLst>
              </a:tr>
              <a:tr h="406512">
                <a:tc vMerge="1">
                  <a:txBody>
                    <a:bodyPr/>
                    <a:lstStyle/>
                    <a:p>
                      <a:endParaRPr lang="en-US"/>
                    </a:p>
                  </a:txBody>
                  <a:tcPr/>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5"/>
                  </a:ext>
                </a:extLst>
              </a:tr>
              <a:tr h="406512">
                <a:tc>
                  <a:txBody>
                    <a:bodyPr/>
                    <a:lstStyle/>
                    <a:p>
                      <a:pPr algn="l">
                        <a:defRPr sz="1400"/>
                      </a:pPr>
                      <a:endParaRPr/>
                    </a:p>
                  </a:txBody>
                  <a:tcPr marL="91425" marR="91425" marT="91425" marB="91425" horzOverflow="overflow">
                    <a:lnB w="12700">
                      <a:miter lim="400000"/>
                    </a:lnB>
                    <a:solidFill>
                      <a:srgbClr val="BECBD6"/>
                    </a:solidFill>
                  </a:tcPr>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dirty="0"/>
                    </a:p>
                  </a:txBody>
                  <a:tcPr marL="91425" marR="91425" marT="91425" marB="91425"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7748299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Google Shape;341;p76"/>
          <p:cNvSpPr txBox="1">
            <a:spLocks noGrp="1"/>
          </p:cNvSpPr>
          <p:nvPr>
            <p:ph type="title"/>
          </p:nvPr>
        </p:nvSpPr>
        <p:spPr>
          <a:xfrm>
            <a:off x="264945" y="870271"/>
            <a:ext cx="7242600" cy="1119900"/>
          </a:xfrm>
          <a:prstGeom prst="rect">
            <a:avLst/>
          </a:prstGeom>
        </p:spPr>
        <p:txBody>
          <a:bodyPr anchor="ctr">
            <a:normAutofit fontScale="90000"/>
          </a:bodyPr>
          <a:lstStyle>
            <a:lvl1pPr defTabSz="804672">
              <a:lnSpc>
                <a:spcPct val="115000"/>
              </a:lnSpc>
              <a:defRPr sz="2816">
                <a:solidFill>
                  <a:srgbClr val="02B3E4"/>
                </a:solidFill>
                <a:latin typeface="Open Sans Light"/>
                <a:ea typeface="Open Sans Light"/>
                <a:cs typeface="Open Sans Light"/>
                <a:sym typeface="Open Sans Light"/>
              </a:defRPr>
            </a:lvl1pPr>
          </a:lstStyle>
          <a:p>
            <a:r>
              <a:t>10. Firewall Alert Response - Instructions and Evidence</a:t>
            </a:r>
          </a:p>
        </p:txBody>
      </p:sp>
      <p:graphicFrame>
        <p:nvGraphicFramePr>
          <p:cNvPr id="508" name="Google Shape;342;p76"/>
          <p:cNvGraphicFramePr/>
          <p:nvPr/>
        </p:nvGraphicFramePr>
        <p:xfrm>
          <a:off x="375074" y="1990163"/>
          <a:ext cx="7026600" cy="2679480"/>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141600">
                <a:tc gridSpan="2">
                  <a:txBody>
                    <a:bodyPr/>
                    <a:lstStyle/>
                    <a:p>
                      <a:pPr algn="l">
                        <a:lnSpc>
                          <a:spcPct val="115000"/>
                        </a:lnSpc>
                        <a:defRPr sz="1800">
                          <a:latin typeface="Open Sans"/>
                          <a:ea typeface="Open Sans"/>
                          <a:cs typeface="Open Sans"/>
                          <a:sym typeface="Open Sans"/>
                        </a:defRPr>
                      </a:pPr>
                      <a:r>
                        <a:rPr dirty="0"/>
                        <a:t>The IT Manager took a look at firewall alerts and was concerned with some traffic she saw, please take a look and provide a mitigation response to the below firewall report. Remember to justify your mitigation strategy in 3 - 5 sentences. </a:t>
                      </a:r>
                      <a:br>
                        <a:rPr dirty="0"/>
                      </a:br>
                      <a:endParaRPr dirty="0"/>
                    </a:p>
                    <a:p>
                      <a:pPr algn="l">
                        <a:lnSpc>
                          <a:spcPct val="115000"/>
                        </a:lnSpc>
                        <a:defRPr sz="1800">
                          <a:latin typeface="Open Sans"/>
                          <a:ea typeface="Open Sans"/>
                          <a:cs typeface="Open Sans"/>
                          <a:sym typeface="Open Sans"/>
                        </a:defRPr>
                      </a:pPr>
                      <a:r>
                        <a:rPr dirty="0"/>
                        <a:t>This file is available from the project resources title: </a:t>
                      </a:r>
                      <a:r>
                        <a:rPr b="1" dirty="0"/>
                        <a:t>DFI_FW_Report.xlsx</a:t>
                      </a:r>
                      <a:r>
                        <a:rPr dirty="0"/>
                        <a:t>. Please download and use this file to complete this task. </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509" name="Google Shape;343;p76"/>
          <p:cNvGraphicFramePr/>
          <p:nvPr>
            <p:extLst>
              <p:ext uri="{D42A27DB-BD31-4B8C-83A1-F6EECF244321}">
                <p14:modId xmlns:p14="http://schemas.microsoft.com/office/powerpoint/2010/main" val="3438136575"/>
              </p:ext>
            </p:extLst>
          </p:nvPr>
        </p:nvGraphicFramePr>
        <p:xfrm>
          <a:off x="372900" y="4687613"/>
          <a:ext cx="7026600" cy="7381401"/>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310350">
                <a:tc>
                  <a:txBody>
                    <a:bodyPr/>
                    <a:lstStyle/>
                    <a:p>
                      <a:pPr algn="l">
                        <a:defRPr sz="1800"/>
                      </a:pPr>
                      <a:r>
                        <a:rPr sz="1400">
                          <a:latin typeface="Open Sans Light"/>
                          <a:ea typeface="Open Sans Light"/>
                          <a:cs typeface="Open Sans Light"/>
                          <a:sym typeface="Open Sans Light"/>
                        </a:rPr>
                        <a:t>1</a:t>
                      </a:r>
                    </a:p>
                  </a:txBody>
                  <a:tcPr marL="91425" marR="91425" marT="91425" marB="91425" horzOverflow="overflow">
                    <a:solidFill>
                      <a:srgbClr val="BECBD6"/>
                    </a:solidFill>
                  </a:tcPr>
                </a:tc>
                <a:tc>
                  <a:txBody>
                    <a:bodyPr/>
                    <a:lstStyle/>
                    <a:p>
                      <a:pPr algn="l">
                        <a:lnSpc>
                          <a:spcPct val="115000"/>
                        </a:lnSpc>
                        <a:defRPr sz="1800" i="1">
                          <a:latin typeface="Open Sans"/>
                          <a:ea typeface="Open Sans"/>
                          <a:cs typeface="Open Sans"/>
                          <a:sym typeface="Open Sans"/>
                        </a:defRPr>
                      </a:pPr>
                      <a:r>
                        <a:rPr dirty="0"/>
                        <a:t>Firewall mitigation response and justification goes here</a:t>
                      </a:r>
                    </a:p>
                    <a:p>
                      <a:pPr algn="l"/>
                      <a:r>
                        <a:rPr lang="en-US" sz="1600" b="1" dirty="0"/>
                        <a:t>Block Malicious IP Addresses</a:t>
                      </a:r>
                      <a:r>
                        <a:rPr lang="en-US" sz="1600" dirty="0"/>
                        <a:t>: Identify and block the IP addresses involved in the brute force attacks. For example, IPs like 192.34.57.157, 185.244.39.112, and 34.201.223.194 have been repeatedly attempting to authenticate via SSH. Blocking these IPs will prevent them from making further attempts.</a:t>
                      </a:r>
                    </a:p>
                    <a:p>
                      <a:pPr algn="l"/>
                      <a:r>
                        <a:rPr lang="en-US" sz="1600" b="1" dirty="0"/>
                        <a:t>Implement Rate Limiting</a:t>
                      </a:r>
                      <a:r>
                        <a:rPr lang="en-US" sz="1600" dirty="0"/>
                        <a:t>: Configure the firewall to limit the number of SSH login attempts from a single IP address within a certain time period. This helps to mitigate the impact of brute force attacks by slowing down or blocking excessive login attempts.</a:t>
                      </a:r>
                    </a:p>
                    <a:p>
                      <a:pPr algn="l"/>
                      <a:r>
                        <a:rPr lang="en-US" sz="1600" b="1" dirty="0"/>
                        <a:t>Enable Geo-Blocking</a:t>
                      </a:r>
                      <a:r>
                        <a:rPr lang="en-US" sz="1600" dirty="0"/>
                        <a:t>: If your organization does not need to accept SSH connections from certain regions, you can configure geo-blocking to restrict access from countries such as China, Russia, or South Africa, where many of these attempts originate.</a:t>
                      </a:r>
                    </a:p>
                    <a:p>
                      <a:pPr algn="l"/>
                      <a:r>
                        <a:rPr lang="en-US" sz="1600" b="1" dirty="0"/>
                        <a:t>Strengthen Authentication</a:t>
                      </a:r>
                      <a:r>
                        <a:rPr lang="en-US" sz="1600" dirty="0"/>
                        <a:t>: Implement multi-factor authentication (MFA) for SSH access to add an extra layer of security. This can significantly reduce the risk of unauthorized access even if the attacker successfully guesses or cracks the password.</a:t>
                      </a:r>
                    </a:p>
                    <a:p>
                      <a:pPr algn="l"/>
                      <a:r>
                        <a:rPr lang="en-US" sz="1600" b="1" dirty="0"/>
                        <a:t>Monitor and Analyze Logs</a:t>
                      </a:r>
                      <a:r>
                        <a:rPr lang="en-US" sz="1600" dirty="0"/>
                        <a:t>: Continuously monitor firewall and server logs for suspicious activities. Analyzing logs will help in identifying new patterns of attack and adjusting firewall rules accordingly.</a:t>
                      </a:r>
                    </a:p>
                    <a:p>
                      <a:pPr algn="l">
                        <a:lnSpc>
                          <a:spcPct val="150000"/>
                        </a:lnSpc>
                        <a:defRPr sz="1400"/>
                      </a:pPr>
                      <a:endParaRPr sz="160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txBody>
                  <a:tcPr marL="91425" marR="91425" marT="91425" marB="91425" horzOverflow="overflow"/>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Google Shape;348;p77"/>
          <p:cNvSpPr txBox="1">
            <a:spLocks noGrp="1"/>
          </p:cNvSpPr>
          <p:nvPr>
            <p:ph type="title"/>
          </p:nvPr>
        </p:nvSpPr>
        <p:spPr>
          <a:xfrm>
            <a:off x="264945" y="870271"/>
            <a:ext cx="7242600" cy="1119900"/>
          </a:xfrm>
          <a:prstGeom prst="rect">
            <a:avLst/>
          </a:prstGeom>
        </p:spPr>
        <p:txBody>
          <a:bodyPr anchor="ctr">
            <a:normAutofit fontScale="90000"/>
          </a:bodyPr>
          <a:lstStyle>
            <a:lvl1pPr defTabSz="804672">
              <a:lnSpc>
                <a:spcPct val="115000"/>
              </a:lnSpc>
              <a:defRPr sz="2816">
                <a:solidFill>
                  <a:srgbClr val="02B3E4"/>
                </a:solidFill>
                <a:latin typeface="Open Sans Light"/>
                <a:ea typeface="Open Sans Light"/>
                <a:cs typeface="Open Sans Light"/>
                <a:sym typeface="Open Sans Light"/>
              </a:defRPr>
            </a:lvl1pPr>
          </a:lstStyle>
          <a:p>
            <a:r>
              <a:t>11. Status Report and Next Steps - Instructions</a:t>
            </a:r>
          </a:p>
        </p:txBody>
      </p:sp>
      <p:graphicFrame>
        <p:nvGraphicFramePr>
          <p:cNvPr id="512" name="Google Shape;349;p77"/>
          <p:cNvGraphicFramePr/>
          <p:nvPr>
            <p:extLst>
              <p:ext uri="{D42A27DB-BD31-4B8C-83A1-F6EECF244321}">
                <p14:modId xmlns:p14="http://schemas.microsoft.com/office/powerpoint/2010/main" val="941894342"/>
              </p:ext>
            </p:extLst>
          </p:nvPr>
        </p:nvGraphicFramePr>
        <p:xfrm>
          <a:off x="375074" y="1990163"/>
          <a:ext cx="7026600" cy="6149628"/>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141600">
                <a:tc gridSpan="2">
                  <a:txBody>
                    <a:bodyPr/>
                    <a:lstStyle/>
                    <a:p>
                      <a:pPr algn="l">
                        <a:lnSpc>
                          <a:spcPct val="115000"/>
                        </a:lnSpc>
                        <a:defRPr sz="1800">
                          <a:latin typeface="Open Sans"/>
                          <a:ea typeface="Open Sans"/>
                          <a:cs typeface="Open Sans"/>
                          <a:sym typeface="Open Sans"/>
                        </a:defRPr>
                      </a:pPr>
                      <a:r>
                        <a:rPr dirty="0"/>
                        <a:t>As your first two weeks wind down, the IT Manager, HR Manager as well as other management are interested in your experience. With your position being the first dedicated Information Security role, they would like a 'big picture' view of what you've done as well as the security posture of DFI. </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Similar to Defense-in-Depth, an organization has multiple layers of security from the edge of their web presence all the way to permissions on a file. </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In 6-8 sentences, explain the work you've done, the recommendations made and how DFI should proceed from a security standpoint. This is your opportunity to provide a thoughtful analysis that shows your understanding of Cyber Security and how all of the tasks you've performed contribute to the security of DFI. As this will be reviewed by non-technical management please keep the technical jargon to a minimum.</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[Provide your Status Report on the next slide.]</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44" name="Google Shape;202;p54"/>
          <p:cNvSpPr txBox="1">
            <a:spLocks noGrp="1"/>
          </p:cNvSpPr>
          <p:nvPr>
            <p:ph type="title"/>
          </p:nvPr>
        </p:nvSpPr>
        <p:spPr>
          <a:xfrm>
            <a:off x="347400" y="1947674"/>
            <a:ext cx="7077600" cy="2915401"/>
          </a:xfrm>
          <a:prstGeom prst="rect">
            <a:avLst/>
          </a:prstGeom>
        </p:spPr>
        <p:txBody>
          <a:bodyPr anchor="ctr"/>
          <a:lstStyle>
            <a:lvl1pPr algn="l">
              <a:defRPr sz="4800">
                <a:solidFill>
                  <a:srgbClr val="FAFBFC"/>
                </a:solidFill>
                <a:latin typeface="Open Sans Light"/>
                <a:ea typeface="Open Sans Light"/>
                <a:cs typeface="Open Sans Light"/>
                <a:sym typeface="Open Sans Light"/>
              </a:defRPr>
            </a:lvl1pPr>
          </a:lstStyle>
          <a:p>
            <a:r>
              <a:t>Week 1</a:t>
            </a:r>
          </a:p>
        </p:txBody>
      </p:sp>
      <p:sp>
        <p:nvSpPr>
          <p:cNvPr id="445" name="Google Shape;203;p54"/>
          <p:cNvSpPr/>
          <p:nvPr/>
        </p:nvSpPr>
        <p:spPr>
          <a:xfrm>
            <a:off x="964648" y="4818974"/>
            <a:ext cx="716701" cy="441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Google Shape;354;p78"/>
          <p:cNvSpPr txBox="1">
            <a:spLocks noGrp="1"/>
          </p:cNvSpPr>
          <p:nvPr>
            <p:ph type="title"/>
          </p:nvPr>
        </p:nvSpPr>
        <p:spPr>
          <a:xfrm>
            <a:off x="264945" y="870271"/>
            <a:ext cx="7242600" cy="1119900"/>
          </a:xfrm>
          <a:prstGeom prst="rect">
            <a:avLst/>
          </a:prstGeom>
        </p:spPr>
        <p:txBody>
          <a:bodyPr anchor="ctr">
            <a:normAutofit fontScale="90000"/>
          </a:bodyPr>
          <a:lstStyle>
            <a:lvl1pPr defTabSz="804672">
              <a:lnSpc>
                <a:spcPct val="115000"/>
              </a:lnSpc>
              <a:defRPr sz="2816">
                <a:solidFill>
                  <a:srgbClr val="02B3E4"/>
                </a:solidFill>
                <a:latin typeface="Open Sans Light"/>
                <a:ea typeface="Open Sans Light"/>
                <a:cs typeface="Open Sans Light"/>
                <a:sym typeface="Open Sans Light"/>
              </a:defRPr>
            </a:lvl1pPr>
          </a:lstStyle>
          <a:p>
            <a:r>
              <a:t>12. Status Report and Next Steps - Instructions</a:t>
            </a:r>
          </a:p>
        </p:txBody>
      </p:sp>
      <p:graphicFrame>
        <p:nvGraphicFramePr>
          <p:cNvPr id="515" name="Google Shape;355;p78"/>
          <p:cNvGraphicFramePr/>
          <p:nvPr>
            <p:extLst>
              <p:ext uri="{D42A27DB-BD31-4B8C-83A1-F6EECF244321}">
                <p14:modId xmlns:p14="http://schemas.microsoft.com/office/powerpoint/2010/main" val="2296070922"/>
              </p:ext>
            </p:extLst>
          </p:nvPr>
        </p:nvGraphicFramePr>
        <p:xfrm>
          <a:off x="375074" y="1990163"/>
          <a:ext cx="7026600" cy="10202449"/>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141600">
                <a:tc gridSpan="2">
                  <a:txBody>
                    <a:bodyPr/>
                    <a:lstStyle/>
                    <a:p>
                      <a:pPr algn="l">
                        <a:lnSpc>
                          <a:spcPct val="115000"/>
                        </a:lnSpc>
                        <a:defRPr sz="1800">
                          <a:latin typeface="Open Sans"/>
                          <a:ea typeface="Open Sans"/>
                          <a:cs typeface="Open Sans"/>
                          <a:sym typeface="Open Sans"/>
                        </a:defRPr>
                      </a:pPr>
                      <a:r>
                        <a:t>[Provide your Status Report below.]</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1310350">
                <a:tc>
                  <a:txBody>
                    <a:bodyPr/>
                    <a:lstStyle/>
                    <a:p>
                      <a:pPr algn="l">
                        <a:defRPr sz="1800"/>
                      </a:pPr>
                      <a:r>
                        <a:rPr sz="1400">
                          <a:latin typeface="Open Sans Light"/>
                          <a:ea typeface="Open Sans Light"/>
                          <a:cs typeface="Open Sans Light"/>
                          <a:sym typeface="Open Sans Light"/>
                        </a:rPr>
                        <a:t>1</a:t>
                      </a:r>
                    </a:p>
                  </a:txBody>
                  <a:tcPr marL="91425" marR="91425" marT="91425" marB="91425" horzOverflow="overflow">
                    <a:solidFill>
                      <a:srgbClr val="BECBD6"/>
                    </a:solidFill>
                  </a:tcPr>
                </a:tc>
                <a:tc>
                  <a:txBody>
                    <a:bodyPr/>
                    <a:lstStyle/>
                    <a:p>
                      <a:pPr algn="l">
                        <a:lnSpc>
                          <a:spcPct val="115000"/>
                        </a:lnSpc>
                        <a:defRPr sz="1400"/>
                      </a:pPr>
                      <a:r>
                        <a:rPr lang="en-US" sz="1800" dirty="0">
                          <a:latin typeface="Open Sans"/>
                          <a:ea typeface="Open Sans"/>
                          <a:cs typeface="Open Sans"/>
                          <a:sym typeface="Open Sans"/>
                        </a:rPr>
                        <a:t>Over the past two weeks, I've focused on strengthening DFI's overall security posture by addressing several critical areas. First, I analyzed firewall alerts and identified multiple instances of brute force attacks targeting our SSH services. In response, I recommended blocking the malicious IP addresses, implementing rate limiting for SSH access, and enabling multi-factor authentication (MFA). These measures are designed to prevent unauthorized access and enhance our defenses against potential breaches . Additionally, I've reviewed our network and system configurations to ensure they align with best security practices. I've also advised on the importance of continuous monitoring and updating our firewall rules to adapt to emerging threats. Going forward, DFI should consider expanding its security measures to include more comprehensive intrusion detection systems and regular security audits. By adopting these recommendations, we can significantly improve our ability to detect and respond to threats, ensuring a more robust and resilient security framework for the organization.</a:t>
                      </a:r>
                      <a:endParaRPr sz="1800" dirty="0">
                        <a:latin typeface="Open Sans"/>
                        <a:ea typeface="Open Sans"/>
                        <a:cs typeface="Open Sans"/>
                        <a:sym typeface="Open Sans"/>
                      </a:endParaRPr>
                    </a:p>
                    <a:p>
                      <a:pPr algn="l">
                        <a:lnSpc>
                          <a:spcPct val="115000"/>
                        </a:lnSpc>
                        <a:defRPr sz="1400"/>
                      </a:pPr>
                      <a:endParaRPr sz="1800" dirty="0">
                        <a:latin typeface="Open Sans"/>
                        <a:ea typeface="Open Sans"/>
                        <a:cs typeface="Open Sans"/>
                        <a:sym typeface="Open Sans"/>
                      </a:endParaRPr>
                    </a:p>
                    <a:p>
                      <a:pPr algn="l">
                        <a:lnSpc>
                          <a:spcPct val="115000"/>
                        </a:lnSpc>
                        <a:defRPr sz="1400"/>
                      </a:pPr>
                      <a:endParaRPr sz="1800" dirty="0">
                        <a:latin typeface="Open Sans"/>
                        <a:ea typeface="Open Sans"/>
                        <a:cs typeface="Open Sans"/>
                        <a:sym typeface="Open Sans"/>
                      </a:endParaRPr>
                    </a:p>
                    <a:p>
                      <a:pPr algn="l">
                        <a:lnSpc>
                          <a:spcPct val="115000"/>
                        </a:lnSpc>
                        <a:defRPr sz="1400"/>
                      </a:pPr>
                      <a:endParaRPr sz="1800" dirty="0">
                        <a:latin typeface="Open Sans"/>
                        <a:ea typeface="Open Sans"/>
                        <a:cs typeface="Open Sans"/>
                        <a:sym typeface="Open Sans"/>
                      </a:endParaRPr>
                    </a:p>
                    <a:p>
                      <a:pPr algn="l">
                        <a:lnSpc>
                          <a:spcPct val="115000"/>
                        </a:lnSpc>
                        <a:defRPr sz="1400"/>
                      </a:pPr>
                      <a:endParaRPr sz="1800" dirty="0">
                        <a:latin typeface="Open Sans"/>
                        <a:ea typeface="Open Sans"/>
                        <a:cs typeface="Open Sans"/>
                        <a:sym typeface="Open Sans"/>
                      </a:endParaRPr>
                    </a:p>
                    <a:p>
                      <a:pPr algn="l">
                        <a:lnSpc>
                          <a:spcPct val="115000"/>
                        </a:lnSpc>
                        <a:defRPr sz="1400"/>
                      </a:pPr>
                      <a:endParaRPr sz="1800" dirty="0">
                        <a:latin typeface="Open Sans"/>
                        <a:ea typeface="Open Sans"/>
                        <a:cs typeface="Open Sans"/>
                        <a:sym typeface="Open Sans"/>
                      </a:endParaRPr>
                    </a:p>
                    <a:p>
                      <a:pPr algn="l">
                        <a:lnSpc>
                          <a:spcPct val="115000"/>
                        </a:lnSpc>
                        <a:defRPr sz="1400"/>
                      </a:pPr>
                      <a:endParaRPr sz="1800" dirty="0">
                        <a:latin typeface="Open Sans"/>
                        <a:ea typeface="Open Sans"/>
                        <a:cs typeface="Open Sans"/>
                        <a:sym typeface="Open Sans"/>
                      </a:endParaRPr>
                    </a:p>
                    <a:p>
                      <a:pPr algn="l">
                        <a:lnSpc>
                          <a:spcPct val="115000"/>
                        </a:lnSpc>
                        <a:defRPr sz="1400"/>
                      </a:pPr>
                      <a:endParaRPr sz="1800" dirty="0">
                        <a:latin typeface="Open Sans"/>
                        <a:ea typeface="Open Sans"/>
                        <a:cs typeface="Open Sans"/>
                        <a:sym typeface="Open Sans"/>
                      </a:endParaRPr>
                    </a:p>
                    <a:p>
                      <a:pPr algn="l">
                        <a:lnSpc>
                          <a:spcPct val="115000"/>
                        </a:lnSpc>
                        <a:defRPr sz="1400"/>
                      </a:pPr>
                      <a:endParaRPr sz="1800" dirty="0">
                        <a:latin typeface="Open Sans"/>
                        <a:ea typeface="Open Sans"/>
                        <a:cs typeface="Open Sans"/>
                        <a:sym typeface="Open Sans"/>
                      </a:endParaRPr>
                    </a:p>
                    <a:p>
                      <a:pPr algn="l">
                        <a:lnSpc>
                          <a:spcPct val="150000"/>
                        </a:lnSpc>
                        <a:defRPr sz="1400"/>
                      </a:pPr>
                      <a:endParaRPr sz="1800" i="1" dirty="0">
                        <a:solidFill>
                          <a:schemeClr val="accent2">
                            <a:lumOff val="21764"/>
                          </a:schemeClr>
                        </a:solidFill>
                        <a:latin typeface="Open Sans"/>
                        <a:ea typeface="Open Sans"/>
                        <a:cs typeface="Open Sans"/>
                        <a:sym typeface="Open Sans"/>
                      </a:endParaRPr>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Google Shape;360;p79"/>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13. File Encryption</a:t>
            </a:r>
          </a:p>
        </p:txBody>
      </p:sp>
      <p:graphicFrame>
        <p:nvGraphicFramePr>
          <p:cNvPr id="518" name="Google Shape;361;p79"/>
          <p:cNvGraphicFramePr/>
          <p:nvPr>
            <p:extLst>
              <p:ext uri="{D42A27DB-BD31-4B8C-83A1-F6EECF244321}">
                <p14:modId xmlns:p14="http://schemas.microsoft.com/office/powerpoint/2010/main" val="1977408011"/>
              </p:ext>
            </p:extLst>
          </p:nvPr>
        </p:nvGraphicFramePr>
        <p:xfrm>
          <a:off x="375074" y="1990163"/>
          <a:ext cx="7026600" cy="2994948"/>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141600">
                <a:tc gridSpan="2">
                  <a:txBody>
                    <a:bodyPr/>
                    <a:lstStyle/>
                    <a:p>
                      <a:pPr algn="l">
                        <a:lnSpc>
                          <a:spcPct val="115000"/>
                        </a:lnSpc>
                        <a:defRPr sz="1800">
                          <a:latin typeface="Open Sans"/>
                          <a:ea typeface="Open Sans"/>
                          <a:cs typeface="Open Sans"/>
                          <a:sym typeface="Open Sans"/>
                        </a:defRPr>
                      </a:pPr>
                      <a:r>
                        <a:rPr dirty="0"/>
                        <a:t>As your final task, assemble all of the deliverables you have created in Steps 1-12 and encrypt them using 7zip with a strong password. Password complexity: 15 or more characters and a combination of </a:t>
                      </a:r>
                      <a:r>
                        <a:rPr dirty="0" err="1"/>
                        <a:t>alphanumerics</a:t>
                      </a:r>
                      <a:r>
                        <a:rPr dirty="0"/>
                        <a:t> and special characters.</a:t>
                      </a:r>
                    </a:p>
                    <a:p>
                      <a:pPr algn="l">
                        <a:lnSpc>
                          <a:spcPct val="115000"/>
                        </a:lnSpc>
                        <a:defRPr sz="1800">
                          <a:latin typeface="Open Sans"/>
                          <a:ea typeface="Open Sans"/>
                          <a:cs typeface="Open Sans"/>
                          <a:sym typeface="Open Sans"/>
                        </a:defRPr>
                      </a:pPr>
                      <a:endParaRPr dirty="0"/>
                    </a:p>
                    <a:p>
                      <a:pPr algn="l">
                        <a:lnSpc>
                          <a:spcPct val="115000"/>
                        </a:lnSpc>
                        <a:defRPr sz="1400"/>
                      </a:pPr>
                      <a:endParaRPr sz="1800" dirty="0">
                        <a:latin typeface="Open Sans"/>
                        <a:ea typeface="Open Sans"/>
                        <a:cs typeface="Open Sans"/>
                        <a:sym typeface="Open Sans"/>
                      </a:endParaRPr>
                    </a:p>
                    <a:p>
                      <a:pPr algn="l">
                        <a:lnSpc>
                          <a:spcPct val="115000"/>
                        </a:lnSpc>
                        <a:defRPr sz="1800" b="1">
                          <a:latin typeface="Open Sans"/>
                          <a:ea typeface="Open Sans"/>
                          <a:cs typeface="Open Sans"/>
                          <a:sym typeface="Open Sans"/>
                        </a:defRPr>
                      </a:pPr>
                      <a:r>
                        <a:rPr dirty="0"/>
                        <a:t>When you submit the file you must also include your password as a note to the reviewer at Udacity or they will not be able to review your project.</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20" name="Google Shape;366;p80"/>
          <p:cNvSpPr txBox="1">
            <a:spLocks noGrp="1"/>
          </p:cNvSpPr>
          <p:nvPr>
            <p:ph type="title"/>
          </p:nvPr>
        </p:nvSpPr>
        <p:spPr>
          <a:xfrm>
            <a:off x="347400" y="1947674"/>
            <a:ext cx="7077600" cy="2915401"/>
          </a:xfrm>
          <a:prstGeom prst="rect">
            <a:avLst/>
          </a:prstGeom>
        </p:spPr>
        <p:txBody>
          <a:bodyPr anchor="ctr"/>
          <a:lstStyle>
            <a:lvl1pPr algn="l">
              <a:defRPr sz="4800">
                <a:solidFill>
                  <a:srgbClr val="FAFBFC"/>
                </a:solidFill>
                <a:latin typeface="Open Sans Light"/>
                <a:ea typeface="Open Sans Light"/>
                <a:cs typeface="Open Sans Light"/>
                <a:sym typeface="Open Sans Light"/>
              </a:defRPr>
            </a:lvl1pPr>
          </a:lstStyle>
          <a:p>
            <a:r>
              <a:t>Standout Suggestions</a:t>
            </a:r>
          </a:p>
        </p:txBody>
      </p:sp>
      <p:sp>
        <p:nvSpPr>
          <p:cNvPr id="521" name="Google Shape;367;p80"/>
          <p:cNvSpPr/>
          <p:nvPr/>
        </p:nvSpPr>
        <p:spPr>
          <a:xfrm>
            <a:off x="964648" y="4818974"/>
            <a:ext cx="716701" cy="441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Google Shape;372;p81"/>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rPr dirty="0"/>
              <a:t>Standout Suggestion 1</a:t>
            </a:r>
          </a:p>
        </p:txBody>
      </p:sp>
      <p:graphicFrame>
        <p:nvGraphicFramePr>
          <p:cNvPr id="524" name="Google Shape;373;p81"/>
          <p:cNvGraphicFramePr/>
          <p:nvPr>
            <p:extLst>
              <p:ext uri="{D42A27DB-BD31-4B8C-83A1-F6EECF244321}">
                <p14:modId xmlns:p14="http://schemas.microsoft.com/office/powerpoint/2010/main" val="1503277444"/>
              </p:ext>
            </p:extLst>
          </p:nvPr>
        </p:nvGraphicFramePr>
        <p:xfrm>
          <a:off x="375074" y="1990163"/>
          <a:ext cx="7026600" cy="5974020"/>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678675">
                <a:tc gridSpan="2">
                  <a:txBody>
                    <a:bodyPr/>
                    <a:lstStyle/>
                    <a:p>
                      <a:pPr algn="l">
                        <a:defRPr sz="1400"/>
                      </a:pPr>
                      <a:r>
                        <a:rPr lang="en-US" sz="2400" dirty="0"/>
                        <a:t>Implementing a Security Awareness Training Program</a:t>
                      </a:r>
                      <a:endParaRPr sz="2400" dirty="0"/>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2133050">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horzOverflow="overflow">
                    <a:solidFill>
                      <a:srgbClr val="BECBD6"/>
                    </a:solidFill>
                  </a:tcPr>
                </a:tc>
                <a:tc>
                  <a:txBody>
                    <a:bodyPr/>
                    <a:lstStyle/>
                    <a:p>
                      <a:pPr algn="l"/>
                      <a:r>
                        <a:rPr lang="en-US" sz="1800" dirty="0"/>
                        <a:t>One of the most effective ways to enhance our organization's security posture is by implementing a comprehensive security awareness training program. Human error remains one of the leading causes of security breaches, and by educating our employees on recognizing and responding to threats, we can significantly reduce this risk.</a:t>
                      </a:r>
                    </a:p>
                    <a:p>
                      <a:pPr algn="l"/>
                      <a:r>
                        <a:rPr lang="en-US" sz="1800" dirty="0"/>
                        <a:t>The training should cover key topics such as identifying phishing attempts, understanding the importance of strong passwords, and the protocols for reporting suspicious activity. By regularly updating the training materials to reflect the latest threats and engaging employees with interactive sessions, we can foster a culture of security awareness.</a:t>
                      </a:r>
                    </a:p>
                    <a:p>
                      <a:pPr algn="l"/>
                      <a:r>
                        <a:rPr lang="en-US" sz="1800" dirty="0"/>
                        <a:t>This initiative not only empowers employees to become the first line of defense but also demonstrates our commitment to protecting both company and client data. By prioritizing education and awareness, we create a proactive defense strategy that strengthens our overall security framework.</a:t>
                      </a:r>
                    </a:p>
                    <a:p>
                      <a:pPr algn="l">
                        <a:defRPr sz="1400"/>
                      </a:pPr>
                      <a:endParaRPr dirty="0"/>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Google Shape;378;p82"/>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rPr dirty="0"/>
              <a:t>Standout Suggestion 2</a:t>
            </a:r>
          </a:p>
        </p:txBody>
      </p:sp>
      <p:graphicFrame>
        <p:nvGraphicFramePr>
          <p:cNvPr id="527" name="Google Shape;379;p82"/>
          <p:cNvGraphicFramePr/>
          <p:nvPr>
            <p:extLst>
              <p:ext uri="{D42A27DB-BD31-4B8C-83A1-F6EECF244321}">
                <p14:modId xmlns:p14="http://schemas.microsoft.com/office/powerpoint/2010/main" val="2834457709"/>
              </p:ext>
            </p:extLst>
          </p:nvPr>
        </p:nvGraphicFramePr>
        <p:xfrm>
          <a:off x="375074" y="1990163"/>
          <a:ext cx="7026600" cy="6248340"/>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678675">
                <a:tc gridSpan="2">
                  <a:txBody>
                    <a:bodyPr/>
                    <a:lstStyle/>
                    <a:p>
                      <a:pPr algn="l">
                        <a:defRPr sz="1400"/>
                      </a:pPr>
                      <a:r>
                        <a:rPr lang="en-US" sz="2400" dirty="0"/>
                        <a:t>Deploying a Next-Generation Intrusion Detection System (IDS)</a:t>
                      </a:r>
                      <a:endParaRPr sz="2400" dirty="0"/>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2133050">
                <a:tc>
                  <a:txBody>
                    <a:bodyPr/>
                    <a:lstStyle/>
                    <a:p>
                      <a:pPr algn="l">
                        <a:lnSpc>
                          <a:spcPct val="115000"/>
                        </a:lnSpc>
                        <a:defRPr sz="1800"/>
                      </a:pPr>
                      <a:r>
                        <a:rPr>
                          <a:solidFill>
                            <a:srgbClr val="525C65"/>
                          </a:solidFill>
                          <a:latin typeface="Open Sans Light"/>
                          <a:ea typeface="Open Sans Light"/>
                          <a:cs typeface="Open Sans Light"/>
                          <a:sym typeface="Open Sans Light"/>
                        </a:rPr>
                        <a:t>2</a:t>
                      </a:r>
                    </a:p>
                  </a:txBody>
                  <a:tcPr marL="91425" marR="91425" marT="91425" marB="91425" horzOverflow="overflow">
                    <a:solidFill>
                      <a:srgbClr val="BECBD6"/>
                    </a:solidFill>
                  </a:tcPr>
                </a:tc>
                <a:tc>
                  <a:txBody>
                    <a:bodyPr/>
                    <a:lstStyle/>
                    <a:p>
                      <a:pPr algn="l"/>
                      <a:r>
                        <a:rPr lang="en-US" sz="1800" dirty="0"/>
                        <a:t>To bolster our organization's security capabilities, I recommend deploying a next-generation intrusion detection system (IDS). Unlike traditional IDS solutions, a next-generation IDS utilizes advanced machine learning algorithms and behavioral analytics to detect and respond to threats in real-time.</a:t>
                      </a:r>
                    </a:p>
                    <a:p>
                      <a:pPr algn="l"/>
                      <a:r>
                        <a:rPr lang="en-US" sz="1800" dirty="0"/>
                        <a:t>This system can analyze network traffic patterns and identify anomalies that may indicate potential security breaches, such as advanced persistent threats or zero-day exploits. By integrating the IDS with our existing security infrastructure, we can automate threat detection and response, reducing the time it takes to mitigate risks.</a:t>
                      </a:r>
                    </a:p>
                    <a:p>
                      <a:pPr algn="l"/>
                      <a:r>
                        <a:rPr lang="en-US" sz="1800" dirty="0"/>
                        <a:t>Additionally, a next-generation IDS can provide valuable insights through comprehensive reporting and analytics, helping us to continuously improve our security posture. Implementing this technology will not only enhance our ability to protect sensitive data but also demonstrate our commitment to adopting cutting-edge solutions to safeguard our organization's assets.</a:t>
                      </a:r>
                    </a:p>
                    <a:p>
                      <a:pPr algn="l">
                        <a:defRPr sz="1400"/>
                      </a:pPr>
                      <a:endParaRPr dirty="0"/>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Google Shape;208;p55"/>
          <p:cNvSpPr txBox="1">
            <a:spLocks noGrp="1"/>
          </p:cNvSpPr>
          <p:nvPr>
            <p:ph type="title"/>
          </p:nvPr>
        </p:nvSpPr>
        <p:spPr>
          <a:xfrm>
            <a:off x="264945" y="870271"/>
            <a:ext cx="7242600" cy="1119900"/>
          </a:xfrm>
          <a:prstGeom prst="rect">
            <a:avLst/>
          </a:prstGeom>
        </p:spPr>
        <p:txBody>
          <a:bodyPr anchor="ctr"/>
          <a:lstStyle>
            <a:lvl1pPr marL="457200" indent="-431800">
              <a:lnSpc>
                <a:spcPct val="115000"/>
              </a:lnSpc>
              <a:buClr>
                <a:srgbClr val="02B3E4"/>
              </a:buClr>
              <a:buSzPts val="3200"/>
              <a:buAutoNum type="arabicPeriod"/>
              <a:defRPr sz="3200">
                <a:solidFill>
                  <a:srgbClr val="02B3E4"/>
                </a:solidFill>
                <a:latin typeface="Open Sans Light"/>
                <a:ea typeface="Open Sans Light"/>
                <a:cs typeface="Open Sans Light"/>
                <a:sym typeface="Open Sans Light"/>
              </a:defRPr>
            </a:lvl1pPr>
          </a:lstStyle>
          <a:p>
            <a:r>
              <a:t>Connect - Instructions</a:t>
            </a:r>
          </a:p>
        </p:txBody>
      </p:sp>
      <p:graphicFrame>
        <p:nvGraphicFramePr>
          <p:cNvPr id="448" name="Google Shape;209;p55"/>
          <p:cNvGraphicFramePr/>
          <p:nvPr/>
        </p:nvGraphicFramePr>
        <p:xfrm>
          <a:off x="375049" y="1990163"/>
          <a:ext cx="7026625" cy="2048544"/>
        </p:xfrm>
        <a:graphic>
          <a:graphicData uri="http://schemas.openxmlformats.org/drawingml/2006/table">
            <a:tbl>
              <a:tblPr>
                <a:tableStyleId>{4C3C2611-4C71-4FC5-86AE-919BDF0F9419}</a:tableStyleId>
              </a:tblPr>
              <a:tblGrid>
                <a:gridCol w="238025">
                  <a:extLst>
                    <a:ext uri="{9D8B030D-6E8A-4147-A177-3AD203B41FA5}">
                      <a16:colId xmlns:a16="http://schemas.microsoft.com/office/drawing/2014/main" val="20000"/>
                    </a:ext>
                  </a:extLst>
                </a:gridCol>
                <a:gridCol w="3394300">
                  <a:extLst>
                    <a:ext uri="{9D8B030D-6E8A-4147-A177-3AD203B41FA5}">
                      <a16:colId xmlns:a16="http://schemas.microsoft.com/office/drawing/2014/main" val="20001"/>
                    </a:ext>
                  </a:extLst>
                </a:gridCol>
                <a:gridCol w="3394300">
                  <a:extLst>
                    <a:ext uri="{9D8B030D-6E8A-4147-A177-3AD203B41FA5}">
                      <a16:colId xmlns:a16="http://schemas.microsoft.com/office/drawing/2014/main" val="20002"/>
                    </a:ext>
                  </a:extLst>
                </a:gridCol>
              </a:tblGrid>
              <a:tr h="1141600">
                <a:tc gridSpan="3">
                  <a:txBody>
                    <a:bodyPr/>
                    <a:lstStyle/>
                    <a:p>
                      <a:pPr algn="l">
                        <a:lnSpc>
                          <a:spcPct val="115000"/>
                        </a:lnSpc>
                        <a:defRPr sz="1800">
                          <a:latin typeface="Open Sans"/>
                          <a:ea typeface="Open Sans"/>
                          <a:cs typeface="Open Sans"/>
                          <a:sym typeface="Open Sans"/>
                        </a:defRPr>
                      </a:pPr>
                      <a:r>
                        <a:t>All of the subsequent steps will take place in the DFI environment. Use the Windows 10 workstation to connect with the Windows server provided.</a:t>
                      </a:r>
                    </a:p>
                    <a:p>
                      <a:pPr algn="l">
                        <a:lnSpc>
                          <a:spcPct val="115000"/>
                        </a:lnSpc>
                        <a:defRPr sz="1800">
                          <a:latin typeface="Open Sans"/>
                          <a:ea typeface="Open Sans"/>
                          <a:cs typeface="Open Sans"/>
                          <a:sym typeface="Open Sans"/>
                        </a:defRPr>
                      </a:pPr>
                      <a:endParaRPr/>
                    </a:p>
                    <a:p>
                      <a:pPr algn="l">
                        <a:lnSpc>
                          <a:spcPct val="115000"/>
                        </a:lnSpc>
                        <a:defRPr sz="1800">
                          <a:latin typeface="Open Sans"/>
                          <a:ea typeface="Open Sans"/>
                          <a:cs typeface="Open Sans"/>
                          <a:sym typeface="Open Sans"/>
                        </a:defRPr>
                      </a:pPr>
                      <a:r>
                        <a:t>[Please Provide Screenshots on the next slide as evidence that you completed this step.]</a:t>
                      </a:r>
                    </a:p>
                  </a:txBody>
                  <a:tcPr marL="91425" marR="91425" marT="91425" marB="91425" anchor="ct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Google Shape;214;p56"/>
          <p:cNvSpPr txBox="1">
            <a:spLocks noGrp="1"/>
          </p:cNvSpPr>
          <p:nvPr>
            <p:ph type="title"/>
          </p:nvPr>
        </p:nvSpPr>
        <p:spPr>
          <a:xfrm>
            <a:off x="264945" y="870271"/>
            <a:ext cx="7242600" cy="1119900"/>
          </a:xfrm>
          <a:prstGeom prst="rect">
            <a:avLst/>
          </a:prstGeom>
        </p:spPr>
        <p:txBody>
          <a:bodyPr anchor="ctr"/>
          <a:lstStyle>
            <a:lvl1pPr marL="457200" indent="-431800">
              <a:lnSpc>
                <a:spcPct val="115000"/>
              </a:lnSpc>
              <a:buClr>
                <a:srgbClr val="02B3E4"/>
              </a:buClr>
              <a:buSzPts val="3200"/>
              <a:buAutoNum type="arabicPeriod"/>
              <a:defRPr sz="3200">
                <a:solidFill>
                  <a:srgbClr val="02B3E4"/>
                </a:solidFill>
                <a:latin typeface="Open Sans Light"/>
                <a:ea typeface="Open Sans Light"/>
                <a:cs typeface="Open Sans Light"/>
                <a:sym typeface="Open Sans Light"/>
              </a:defRPr>
            </a:lvl1pPr>
          </a:lstStyle>
          <a:p>
            <a:r>
              <a:t>Connect - Evidence</a:t>
            </a:r>
          </a:p>
        </p:txBody>
      </p:sp>
      <p:graphicFrame>
        <p:nvGraphicFramePr>
          <p:cNvPr id="451" name="Google Shape;215;p56"/>
          <p:cNvGraphicFramePr/>
          <p:nvPr/>
        </p:nvGraphicFramePr>
        <p:xfrm>
          <a:off x="375049" y="1990163"/>
          <a:ext cx="7026625" cy="1141600"/>
        </p:xfrm>
        <a:graphic>
          <a:graphicData uri="http://schemas.openxmlformats.org/drawingml/2006/table">
            <a:tbl>
              <a:tblPr>
                <a:tableStyleId>{4C3C2611-4C71-4FC5-86AE-919BDF0F9419}</a:tableStyleId>
              </a:tblPr>
              <a:tblGrid>
                <a:gridCol w="238025">
                  <a:extLst>
                    <a:ext uri="{9D8B030D-6E8A-4147-A177-3AD203B41FA5}">
                      <a16:colId xmlns:a16="http://schemas.microsoft.com/office/drawing/2014/main" val="20000"/>
                    </a:ext>
                  </a:extLst>
                </a:gridCol>
                <a:gridCol w="3394300">
                  <a:extLst>
                    <a:ext uri="{9D8B030D-6E8A-4147-A177-3AD203B41FA5}">
                      <a16:colId xmlns:a16="http://schemas.microsoft.com/office/drawing/2014/main" val="20001"/>
                    </a:ext>
                  </a:extLst>
                </a:gridCol>
                <a:gridCol w="3394300">
                  <a:extLst>
                    <a:ext uri="{9D8B030D-6E8A-4147-A177-3AD203B41FA5}">
                      <a16:colId xmlns:a16="http://schemas.microsoft.com/office/drawing/2014/main" val="20002"/>
                    </a:ext>
                  </a:extLst>
                </a:gridCol>
              </a:tblGrid>
              <a:tr h="1141600">
                <a:tc gridSpan="3">
                  <a:txBody>
                    <a:bodyPr/>
                    <a:lstStyle/>
                    <a:p>
                      <a:pPr algn="l">
                        <a:lnSpc>
                          <a:spcPct val="115000"/>
                        </a:lnSpc>
                        <a:defRPr sz="1800"/>
                      </a:pPr>
                      <a:r>
                        <a:rPr>
                          <a:latin typeface="Open Sans"/>
                          <a:ea typeface="Open Sans"/>
                          <a:cs typeface="Open Sans"/>
                          <a:sym typeface="Open Sans"/>
                        </a:rPr>
                        <a:t>[Please Provide Screenshots here as evidence that you completed the step listed on the previous slide. You may need to duplicate this slide to include all of your screenshots]</a:t>
                      </a:r>
                    </a:p>
                  </a:txBody>
                  <a:tcPr marL="91425" marR="91425" marT="91425" marB="91425" anchor="ct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pic>
        <p:nvPicPr>
          <p:cNvPr id="3" name="Picture 2">
            <a:extLst>
              <a:ext uri="{FF2B5EF4-FFF2-40B4-BE49-F238E27FC236}">
                <a16:creationId xmlns:a16="http://schemas.microsoft.com/office/drawing/2014/main" id="{34C9DCAE-CF9F-4C88-96D9-439445587F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0" y="4054095"/>
            <a:ext cx="7772400" cy="4371974"/>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Google Shape;214;p56"/>
          <p:cNvSpPr txBox="1">
            <a:spLocks noGrp="1"/>
          </p:cNvSpPr>
          <p:nvPr>
            <p:ph type="title"/>
          </p:nvPr>
        </p:nvSpPr>
        <p:spPr>
          <a:xfrm>
            <a:off x="264945" y="870271"/>
            <a:ext cx="7242600" cy="1119900"/>
          </a:xfrm>
          <a:prstGeom prst="rect">
            <a:avLst/>
          </a:prstGeom>
        </p:spPr>
        <p:txBody>
          <a:bodyPr anchor="ctr"/>
          <a:lstStyle>
            <a:lvl1pPr marL="457200" indent="-431800">
              <a:lnSpc>
                <a:spcPct val="115000"/>
              </a:lnSpc>
              <a:buClr>
                <a:srgbClr val="02B3E4"/>
              </a:buClr>
              <a:buSzPts val="3200"/>
              <a:buAutoNum type="arabicPeriod"/>
              <a:defRPr sz="3200">
                <a:solidFill>
                  <a:srgbClr val="02B3E4"/>
                </a:solidFill>
                <a:latin typeface="Open Sans Light"/>
                <a:ea typeface="Open Sans Light"/>
                <a:cs typeface="Open Sans Light"/>
                <a:sym typeface="Open Sans Light"/>
              </a:defRPr>
            </a:lvl1pPr>
          </a:lstStyle>
          <a:p>
            <a:r>
              <a:t>Connect - Evidence</a:t>
            </a:r>
          </a:p>
        </p:txBody>
      </p:sp>
      <p:graphicFrame>
        <p:nvGraphicFramePr>
          <p:cNvPr id="451" name="Google Shape;215;p56"/>
          <p:cNvGraphicFramePr/>
          <p:nvPr/>
        </p:nvGraphicFramePr>
        <p:xfrm>
          <a:off x="375049" y="1990163"/>
          <a:ext cx="7026625" cy="1141600"/>
        </p:xfrm>
        <a:graphic>
          <a:graphicData uri="http://schemas.openxmlformats.org/drawingml/2006/table">
            <a:tbl>
              <a:tblPr>
                <a:tableStyleId>{4C3C2611-4C71-4FC5-86AE-919BDF0F9419}</a:tableStyleId>
              </a:tblPr>
              <a:tblGrid>
                <a:gridCol w="238025">
                  <a:extLst>
                    <a:ext uri="{9D8B030D-6E8A-4147-A177-3AD203B41FA5}">
                      <a16:colId xmlns:a16="http://schemas.microsoft.com/office/drawing/2014/main" val="20000"/>
                    </a:ext>
                  </a:extLst>
                </a:gridCol>
                <a:gridCol w="3394300">
                  <a:extLst>
                    <a:ext uri="{9D8B030D-6E8A-4147-A177-3AD203B41FA5}">
                      <a16:colId xmlns:a16="http://schemas.microsoft.com/office/drawing/2014/main" val="20001"/>
                    </a:ext>
                  </a:extLst>
                </a:gridCol>
                <a:gridCol w="3394300">
                  <a:extLst>
                    <a:ext uri="{9D8B030D-6E8A-4147-A177-3AD203B41FA5}">
                      <a16:colId xmlns:a16="http://schemas.microsoft.com/office/drawing/2014/main" val="20002"/>
                    </a:ext>
                  </a:extLst>
                </a:gridCol>
              </a:tblGrid>
              <a:tr h="1141600">
                <a:tc gridSpan="3">
                  <a:txBody>
                    <a:bodyPr/>
                    <a:lstStyle/>
                    <a:p>
                      <a:pPr algn="l">
                        <a:lnSpc>
                          <a:spcPct val="115000"/>
                        </a:lnSpc>
                        <a:defRPr sz="1800"/>
                      </a:pPr>
                      <a:r>
                        <a:rPr>
                          <a:latin typeface="Open Sans"/>
                          <a:ea typeface="Open Sans"/>
                          <a:cs typeface="Open Sans"/>
                          <a:sym typeface="Open Sans"/>
                        </a:rPr>
                        <a:t>[Please Provide Screenshots here as evidence that you completed the step listed on the previous slide. You may need to duplicate this slide to include all of your screenshots]</a:t>
                      </a:r>
                    </a:p>
                  </a:txBody>
                  <a:tcPr marL="91425" marR="91425" marT="91425" marB="91425" anchor="ct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pic>
        <p:nvPicPr>
          <p:cNvPr id="4" name="Picture 3">
            <a:extLst>
              <a:ext uri="{FF2B5EF4-FFF2-40B4-BE49-F238E27FC236}">
                <a16:creationId xmlns:a16="http://schemas.microsoft.com/office/drawing/2014/main" id="{72E2D5C0-09CB-4C61-8A27-E8850E2BB6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42650"/>
            <a:ext cx="7772400" cy="4371975"/>
          </a:xfrm>
          <a:prstGeom prst="rect">
            <a:avLst/>
          </a:prstGeom>
        </p:spPr>
      </p:pic>
    </p:spTree>
    <p:extLst>
      <p:ext uri="{BB962C8B-B14F-4D97-AF65-F5344CB8AC3E}">
        <p14:creationId xmlns:p14="http://schemas.microsoft.com/office/powerpoint/2010/main" val="387780623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Google Shape;220;p57"/>
          <p:cNvSpPr txBox="1">
            <a:spLocks noGrp="1"/>
          </p:cNvSpPr>
          <p:nvPr>
            <p:ph type="title"/>
          </p:nvPr>
        </p:nvSpPr>
        <p:spPr>
          <a:xfrm>
            <a:off x="372895" y="794395"/>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2. Security Analysis Instructions</a:t>
            </a:r>
          </a:p>
        </p:txBody>
      </p:sp>
      <p:graphicFrame>
        <p:nvGraphicFramePr>
          <p:cNvPr id="454" name="Google Shape;221;p57"/>
          <p:cNvGraphicFramePr/>
          <p:nvPr/>
        </p:nvGraphicFramePr>
        <p:xfrm>
          <a:off x="372900" y="1914287"/>
          <a:ext cx="7026600" cy="6792375"/>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4860000">
                <a:tc gridSpan="2">
                  <a:txBody>
                    <a:bodyPr/>
                    <a:lstStyle/>
                    <a:p>
                      <a:pPr algn="l">
                        <a:lnSpc>
                          <a:spcPct val="115000"/>
                        </a:lnSpc>
                        <a:defRPr sz="1800">
                          <a:latin typeface="Open Sans"/>
                          <a:ea typeface="Open Sans"/>
                          <a:cs typeface="Open Sans"/>
                          <a:sym typeface="Open Sans"/>
                        </a:defRPr>
                      </a:pPr>
                      <a:r>
                        <a:rPr dirty="0"/>
                        <a:t>DFI has an excellent </a:t>
                      </a:r>
                      <a:r>
                        <a:rPr dirty="0" err="1"/>
                        <a:t>SysAdmin</a:t>
                      </a:r>
                      <a:r>
                        <a:rPr dirty="0"/>
                        <a:t> team, but they have been focused on system reliability and scaling to meet our growing needs and as a result, security may not be as tight as we'd like. Your first assignment is to familiarize yourself with our file and application servers.  Please perform an analysis of the Windows server and provide a written report detailing any security configuration issues found and a brief explanation and justification  (5 sentences at least) of the changes you recommend. DFI is a PCI compliant organization and will likely be Sarbanes-Oxley in the near future. </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Use NIST, Microsoft, Defense-in-Depth, Principle of Least Privilege and other resources to determine the changes that should be made. Note changes can be to </a:t>
                      </a:r>
                      <a:r>
                        <a:rPr b="1" dirty="0"/>
                        <a:t>add</a:t>
                      </a:r>
                      <a:r>
                        <a:rPr dirty="0"/>
                        <a:t>/</a:t>
                      </a:r>
                      <a:r>
                        <a:rPr b="1" dirty="0"/>
                        <a:t>remove/change</a:t>
                      </a:r>
                      <a:r>
                        <a:rPr dirty="0"/>
                        <a:t> services, permissions and other settings. </a:t>
                      </a:r>
                      <a:r>
                        <a:rPr u="sng" dirty="0">
                          <a:solidFill>
                            <a:schemeClr val="accent5"/>
                          </a:solidFill>
                          <a:uFill>
                            <a:solidFill>
                              <a:schemeClr val="accent5"/>
                            </a:solidFill>
                          </a:uFill>
                          <a:hlinkClick r:id="rId2"/>
                        </a:rPr>
                        <a:t>Defense-in-Depth documentation</a:t>
                      </a:r>
                      <a:r>
                        <a:rPr dirty="0"/>
                        <a:t>. </a:t>
                      </a:r>
                      <a:r>
                        <a:rPr u="sng" dirty="0">
                          <a:solidFill>
                            <a:schemeClr val="accent5"/>
                          </a:solidFill>
                          <a:uFill>
                            <a:solidFill>
                              <a:schemeClr val="accent5"/>
                            </a:solidFill>
                          </a:uFill>
                          <a:hlinkClick r:id="rId3"/>
                        </a:rPr>
                        <a:t>NIST 800-123</a:t>
                      </a:r>
                      <a:r>
                        <a:rPr dirty="0"/>
                        <a:t> (other NIST documents could also apply.) </a:t>
                      </a:r>
                      <a:br>
                        <a:rPr dirty="0"/>
                      </a:br>
                      <a:r>
                        <a:rPr dirty="0"/>
                        <a:t>Looking at the following requirements, specifically:</a:t>
                      </a:r>
                    </a:p>
                    <a:p>
                      <a:pPr marL="457200" indent="-317500" algn="l" defTabSz="457200">
                        <a:buSzPct val="100000"/>
                        <a:buFont typeface="Arial"/>
                        <a:buChar char="•"/>
                        <a:defRPr sz="1600" b="1"/>
                      </a:pPr>
                      <a:r>
                        <a:rPr dirty="0"/>
                        <a:t>Folder Permissions (that are incorrectly granted) </a:t>
                      </a:r>
                    </a:p>
                    <a:p>
                      <a:pPr marL="457200" indent="-317500" algn="l" defTabSz="457200">
                        <a:buSzPct val="100000"/>
                        <a:buFont typeface="Arial"/>
                        <a:buChar char="•"/>
                        <a:defRPr sz="1600" b="1"/>
                      </a:pPr>
                      <a:r>
                        <a:rPr dirty="0"/>
                        <a:t>Roles Changes (disabled/enabled)</a:t>
                      </a:r>
                    </a:p>
                    <a:p>
                      <a:pPr marL="457200" indent="-317500" algn="l" defTabSz="457200">
                        <a:buSzPct val="100000"/>
                        <a:buFont typeface="Arial"/>
                        <a:buChar char="•"/>
                        <a:defRPr sz="1600" b="1"/>
                      </a:pPr>
                      <a:r>
                        <a:rPr dirty="0"/>
                        <a:t>Services changes (disabled/enabled)</a:t>
                      </a:r>
                    </a:p>
                    <a:p>
                      <a:pPr algn="l" defTabSz="457200">
                        <a:defRPr sz="1600" b="1"/>
                      </a:pPr>
                      <a:endParaRPr dirty="0"/>
                    </a:p>
                    <a:p>
                      <a:pPr algn="l" defTabSz="457200">
                        <a:lnSpc>
                          <a:spcPct val="115000"/>
                        </a:lnSpc>
                        <a:spcBef>
                          <a:spcPts val="900"/>
                        </a:spcBef>
                        <a:defRPr sz="1100">
                          <a:uFill>
                            <a:solidFill>
                              <a:srgbClr val="000000"/>
                            </a:solidFill>
                          </a:uFill>
                        </a:defRPr>
                      </a:pPr>
                      <a:r>
                        <a:rPr sz="1050" dirty="0">
                          <a:solidFill>
                            <a:srgbClr val="FF00FF"/>
                          </a:solidFill>
                          <a:uFill>
                            <a:solidFill>
                              <a:srgbClr val="FF00FF"/>
                            </a:solidFill>
                          </a:uFill>
                          <a:latin typeface="Calibri"/>
                          <a:ea typeface="Calibri"/>
                          <a:cs typeface="Calibri"/>
                          <a:sym typeface="Calibri"/>
                        </a:rPr>
                        <a:t>Tip: Do not miss the security permissions on the HR Directory.</a:t>
                      </a:r>
                    </a:p>
                    <a:p>
                      <a:pPr algn="l">
                        <a:lnSpc>
                          <a:spcPct val="115000"/>
                        </a:lnSpc>
                        <a:defRPr sz="1800">
                          <a:latin typeface="Open Sans"/>
                          <a:ea typeface="Open Sans"/>
                          <a:cs typeface="Open Sans"/>
                          <a:sym typeface="Open Sans"/>
                        </a:defRPr>
                      </a:pPr>
                      <a:r>
                        <a:rPr dirty="0"/>
                        <a:t> Write your analysis on the next slide. </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Google Shape;226;p58"/>
          <p:cNvSpPr txBox="1">
            <a:spLocks noGrp="1"/>
          </p:cNvSpPr>
          <p:nvPr>
            <p:ph type="title"/>
          </p:nvPr>
        </p:nvSpPr>
        <p:spPr>
          <a:xfrm>
            <a:off x="369970" y="85687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2. Security Analysis Evidence</a:t>
            </a:r>
          </a:p>
        </p:txBody>
      </p:sp>
      <p:graphicFrame>
        <p:nvGraphicFramePr>
          <p:cNvPr id="457" name="Google Shape;227;p58"/>
          <p:cNvGraphicFramePr/>
          <p:nvPr/>
        </p:nvGraphicFramePr>
        <p:xfrm>
          <a:off x="369963" y="1867712"/>
          <a:ext cx="7032474" cy="844400"/>
        </p:xfrm>
        <a:graphic>
          <a:graphicData uri="http://schemas.openxmlformats.org/drawingml/2006/table">
            <a:tbl>
              <a:tblPr>
                <a:tableStyleId>{4C3C2611-4C71-4FC5-86AE-919BDF0F9419}</a:tableStyleId>
              </a:tblPr>
              <a:tblGrid>
                <a:gridCol w="466324">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844400">
                <a:tc gridSpan="2">
                  <a:txBody>
                    <a:bodyPr/>
                    <a:lstStyle/>
                    <a:p>
                      <a:pPr algn="l">
                        <a:lnSpc>
                          <a:spcPct val="115000"/>
                        </a:lnSpc>
                        <a:defRPr sz="1800"/>
                      </a:pPr>
                      <a:r>
                        <a:rPr>
                          <a:latin typeface="Open Sans"/>
                          <a:ea typeface="Open Sans"/>
                          <a:cs typeface="Open Sans"/>
                          <a:sym typeface="Open Sans"/>
                        </a:rPr>
                        <a:t> Write your analysis below. </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458" name="Google Shape;228;p58"/>
          <p:cNvGraphicFramePr/>
          <p:nvPr>
            <p:extLst>
              <p:ext uri="{D42A27DB-BD31-4B8C-83A1-F6EECF244321}">
                <p14:modId xmlns:p14="http://schemas.microsoft.com/office/powerpoint/2010/main" val="1785782298"/>
              </p:ext>
            </p:extLst>
          </p:nvPr>
        </p:nvGraphicFramePr>
        <p:xfrm>
          <a:off x="367025" y="2712112"/>
          <a:ext cx="7038349" cy="7919373"/>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6655499">
                  <a:extLst>
                    <a:ext uri="{9D8B030D-6E8A-4147-A177-3AD203B41FA5}">
                      <a16:colId xmlns:a16="http://schemas.microsoft.com/office/drawing/2014/main" val="20001"/>
                    </a:ext>
                  </a:extLst>
                </a:gridCol>
              </a:tblGrid>
              <a:tr h="6781475">
                <a:tc>
                  <a:txBody>
                    <a:bodyPr/>
                    <a:lstStyle/>
                    <a:p>
                      <a:pPr algn="l">
                        <a:lnSpc>
                          <a:spcPct val="115000"/>
                        </a:lnSpc>
                        <a:spcBef>
                          <a:spcPts val="1600"/>
                        </a:spcBef>
                        <a:defRPr sz="1800"/>
                      </a:pPr>
                      <a:endParaRPr dirty="0">
                        <a:solidFill>
                          <a:srgbClr val="525C65"/>
                        </a:solidFill>
                        <a:latin typeface="Open Sans Light"/>
                        <a:ea typeface="Open Sans Light"/>
                        <a:cs typeface="Open Sans Light"/>
                        <a:sym typeface="Open Sans Light"/>
                      </a:endParaRPr>
                    </a:p>
                  </a:txBody>
                  <a:tcPr marL="91425" marR="91425" marT="91425" marB="91425" horzOverflow="overflow">
                    <a:solidFill>
                      <a:srgbClr val="BECBD6"/>
                    </a:solidFill>
                  </a:tcPr>
                </a:tc>
                <a:tc>
                  <a:txBody>
                    <a:bodyPr/>
                    <a:lstStyle/>
                    <a:p>
                      <a:pPr algn="l"/>
                      <a:r>
                        <a:rPr lang="en-US" sz="1400" b="1" dirty="0"/>
                        <a:t>File Permissions That Need to be Modified </a:t>
                      </a:r>
                    </a:p>
                    <a:p>
                      <a:pPr algn="l"/>
                      <a:r>
                        <a:rPr lang="en-US" sz="1400" b="1" dirty="0"/>
                        <a:t>IT Folder:</a:t>
                      </a:r>
                      <a:endParaRPr lang="en-US" sz="1400" dirty="0"/>
                    </a:p>
                    <a:p>
                      <a:pPr algn="l"/>
                      <a:r>
                        <a:rPr lang="en-US" sz="1400" b="1" dirty="0"/>
                        <a:t>Issues and Recommendations:</a:t>
                      </a:r>
                      <a:endParaRPr lang="en-US" sz="1400" dirty="0"/>
                    </a:p>
                    <a:p>
                      <a:pPr algn="l"/>
                      <a:r>
                        <a:rPr lang="en-US" sz="1400" b="1" dirty="0"/>
                        <a:t>CREATOR OWNER Permissions:</a:t>
                      </a:r>
                      <a:r>
                        <a:rPr lang="en-US" sz="1400" dirty="0"/>
                        <a:t> CREATOR OWNER has Full Control but only on subfolders and files. This might not be necessary and could be reduced to Modify or Read &amp; Execute if full control isn't required.</a:t>
                      </a:r>
                    </a:p>
                    <a:p>
                      <a:pPr algn="l"/>
                      <a:r>
                        <a:rPr lang="en-US" sz="1400" b="1" dirty="0"/>
                        <a:t>Missing Specific User Permissions:</a:t>
                      </a:r>
                      <a:r>
                        <a:rPr lang="en-US" sz="1400" dirty="0"/>
                        <a:t> There may be a need to provide specific permissions to individual users or groups, limiting full control access to only necessary users.</a:t>
                      </a:r>
                    </a:p>
                    <a:p>
                      <a:pPr algn="l"/>
                      <a:endParaRPr lang="en-US" sz="1400" dirty="0"/>
                    </a:p>
                    <a:p>
                      <a:pPr algn="l"/>
                      <a:r>
                        <a:rPr lang="en-US" sz="1400" b="1" dirty="0"/>
                        <a:t>Accounting Folder:</a:t>
                      </a:r>
                    </a:p>
                    <a:p>
                      <a:pPr algn="l"/>
                      <a:r>
                        <a:rPr lang="en-US" sz="1400" b="1" dirty="0"/>
                        <a:t>Issues and Recommendations:</a:t>
                      </a:r>
                      <a:endParaRPr lang="en-US" sz="1400" dirty="0"/>
                    </a:p>
                    <a:p>
                      <a:pPr algn="l"/>
                      <a:r>
                        <a:rPr lang="en-US" sz="1400" b="1" dirty="0" err="1"/>
                        <a:t>AmyIT</a:t>
                      </a:r>
                      <a:r>
                        <a:rPr lang="en-US" sz="1400" b="1" dirty="0"/>
                        <a:t> Permissions:</a:t>
                      </a:r>
                      <a:r>
                        <a:rPr lang="en-US" sz="1400" dirty="0"/>
                        <a:t> </a:t>
                      </a:r>
                      <a:r>
                        <a:rPr lang="en-US" sz="1400" dirty="0" err="1"/>
                        <a:t>AmyIT</a:t>
                      </a:r>
                      <a:r>
                        <a:rPr lang="en-US" sz="1400" dirty="0"/>
                        <a:t> has Read &amp; Execute permissions which seem appropriate for access. Ensure this user doesn't need higher privileges.</a:t>
                      </a:r>
                    </a:p>
                    <a:p>
                      <a:pPr algn="l"/>
                      <a:r>
                        <a:rPr lang="en-US" sz="1400" b="1" dirty="0"/>
                        <a:t>BUILTIN\Administrators Permissions:</a:t>
                      </a:r>
                      <a:r>
                        <a:rPr lang="en-US" sz="1400" dirty="0"/>
                        <a:t> Full Control is given for this folder only. If subfolders and files management is needed, update permissions to reflect that.</a:t>
                      </a:r>
                    </a:p>
                    <a:p>
                      <a:pPr algn="l"/>
                      <a:endParaRPr lang="en-US" sz="1400" dirty="0"/>
                    </a:p>
                    <a:p>
                      <a:pPr algn="l"/>
                      <a:r>
                        <a:rPr lang="en-US" sz="1400" b="1" dirty="0"/>
                        <a:t>HR Folder:</a:t>
                      </a:r>
                    </a:p>
                    <a:p>
                      <a:pPr algn="l"/>
                      <a:r>
                        <a:rPr lang="en-US" sz="1400" b="1" dirty="0"/>
                        <a:t>Issues and Recommendations:</a:t>
                      </a:r>
                      <a:endParaRPr lang="en-US" sz="1400" dirty="0"/>
                    </a:p>
                    <a:p>
                      <a:pPr algn="l"/>
                      <a:r>
                        <a:rPr lang="en-US" sz="1400" b="1" dirty="0"/>
                        <a:t>BUILTIN\Users Permissions:</a:t>
                      </a:r>
                      <a:r>
                        <a:rPr lang="en-US" sz="1400" dirty="0"/>
                        <a:t> There are both Special and Read &amp; Execute permissions. Consolidate permissions for clarity. Remove the Special permissions if not necessary.</a:t>
                      </a:r>
                    </a:p>
                    <a:p>
                      <a:pPr algn="l"/>
                      <a:r>
                        <a:rPr lang="en-US" sz="1400" b="1" dirty="0"/>
                        <a:t>CREATOR OWNER Permissions:</a:t>
                      </a:r>
                      <a:r>
                        <a:rPr lang="en-US" sz="1400" dirty="0"/>
                        <a:t> Similar to the IT folder, consider reducing permissions for CREATOR OWNER to Modify or Read &amp; Execute if full control isn't essential.</a:t>
                      </a:r>
                    </a:p>
                    <a:p>
                      <a:pPr algn="l"/>
                      <a:r>
                        <a:rPr lang="en-US" sz="1400" b="1" dirty="0"/>
                        <a:t>Full Control Review:</a:t>
                      </a:r>
                      <a:r>
                        <a:rPr lang="en-US" sz="1400" dirty="0"/>
                        <a:t> Ensure Full Control is only assigned to necessary users and groups to prevent unauthorized modifications.</a:t>
                      </a:r>
                    </a:p>
                    <a:p>
                      <a:pPr algn="l"/>
                      <a:endParaRPr lang="en-US" sz="1200" b="1" i="0" u="none" strike="noStrike" cap="none" spc="0" baseline="0" dirty="0">
                        <a:solidFill>
                          <a:srgbClr val="000000"/>
                        </a:solidFill>
                        <a:effectLst/>
                        <a:uFillTx/>
                        <a:latin typeface="+mj-lt"/>
                        <a:ea typeface="+mj-ea"/>
                        <a:cs typeface="+mj-cs"/>
                        <a:sym typeface="Arial"/>
                      </a:endParaRPr>
                    </a:p>
                    <a:p>
                      <a:pPr algn="l"/>
                      <a:r>
                        <a:rPr lang="en-US" sz="1400" b="1" i="0" u="none" strike="noStrike" cap="none" spc="0" baseline="0" dirty="0">
                          <a:solidFill>
                            <a:srgbClr val="000000"/>
                          </a:solidFill>
                          <a:effectLst/>
                          <a:uFillTx/>
                          <a:latin typeface="+mj-lt"/>
                          <a:ea typeface="+mj-ea"/>
                          <a:cs typeface="+mj-cs"/>
                          <a:sym typeface="Arial"/>
                        </a:rPr>
                        <a:t>Review Permissions</a:t>
                      </a:r>
                      <a:r>
                        <a:rPr lang="en-US" sz="1400" b="0" i="0" u="none" strike="noStrike" cap="none" spc="0" baseline="0" dirty="0">
                          <a:solidFill>
                            <a:srgbClr val="000000"/>
                          </a:solidFill>
                          <a:effectLst/>
                          <a:uFillTx/>
                          <a:latin typeface="+mj-lt"/>
                          <a:ea typeface="+mj-ea"/>
                          <a:cs typeface="+mj-cs"/>
                          <a:sym typeface="Arial"/>
                        </a:rPr>
                        <a:t>: Ensure that permissions are set according to the principle of least privilege.</a:t>
                      </a:r>
                    </a:p>
                    <a:p>
                      <a:pPr lvl="1" algn="l"/>
                      <a:r>
                        <a:rPr lang="en-US" sz="1400" b="1" i="0" u="none" strike="noStrike" cap="none" spc="0" baseline="0" dirty="0">
                          <a:solidFill>
                            <a:srgbClr val="000000"/>
                          </a:solidFill>
                          <a:effectLst/>
                          <a:uFillTx/>
                          <a:latin typeface="+mj-lt"/>
                          <a:ea typeface="+mj-ea"/>
                          <a:cs typeface="+mj-cs"/>
                          <a:sym typeface="Arial"/>
                        </a:rPr>
                        <a:t>Modify Permissions</a:t>
                      </a:r>
                      <a:r>
                        <a:rPr lang="en-US" sz="1400" b="0" i="0" u="none" strike="noStrike" cap="none" spc="0" baseline="0" dirty="0">
                          <a:solidFill>
                            <a:srgbClr val="000000"/>
                          </a:solidFill>
                          <a:effectLst/>
                          <a:uFillTx/>
                          <a:latin typeface="+mj-lt"/>
                          <a:ea typeface="+mj-ea"/>
                          <a:cs typeface="+mj-cs"/>
                          <a:sym typeface="Arial"/>
                        </a:rPr>
                        <a:t>: If users have excessive permissions (e.g., Full Control), consider restricting them to Read or Modify as necessary.</a:t>
                      </a:r>
                    </a:p>
                    <a:p>
                      <a:pPr lvl="1" algn="l"/>
                      <a:r>
                        <a:rPr lang="en-US" sz="1400" b="1" i="0" u="none" strike="noStrike" cap="none" spc="0" baseline="0" dirty="0">
                          <a:solidFill>
                            <a:srgbClr val="000000"/>
                          </a:solidFill>
                          <a:effectLst/>
                          <a:uFillTx/>
                          <a:latin typeface="+mj-lt"/>
                          <a:ea typeface="+mj-ea"/>
                          <a:cs typeface="+mj-cs"/>
                          <a:sym typeface="Arial"/>
                        </a:rPr>
                        <a:t>Audit Permissions</a:t>
                      </a:r>
                      <a:r>
                        <a:rPr lang="en-US" sz="1400" b="0" i="0" u="none" strike="noStrike" cap="none" spc="0" baseline="0" dirty="0">
                          <a:solidFill>
                            <a:srgbClr val="000000"/>
                          </a:solidFill>
                          <a:effectLst/>
                          <a:uFillTx/>
                          <a:latin typeface="+mj-lt"/>
                          <a:ea typeface="+mj-ea"/>
                          <a:cs typeface="+mj-cs"/>
                          <a:sym typeface="Arial"/>
                        </a:rPr>
                        <a:t>: Regularly audit permissions to ensure compliance with security policies.</a:t>
                      </a: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txBody>
                  <a:tcPr marL="91425" marR="91425" marT="91425" marB="91425" horzOverflow="overflow"/>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Google Shape;226;p58"/>
          <p:cNvSpPr txBox="1">
            <a:spLocks noGrp="1"/>
          </p:cNvSpPr>
          <p:nvPr>
            <p:ph type="title"/>
          </p:nvPr>
        </p:nvSpPr>
        <p:spPr>
          <a:xfrm>
            <a:off x="369970" y="85687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2. Security Analysis Evidence</a:t>
            </a:r>
          </a:p>
        </p:txBody>
      </p:sp>
      <p:graphicFrame>
        <p:nvGraphicFramePr>
          <p:cNvPr id="457" name="Google Shape;227;p58"/>
          <p:cNvGraphicFramePr/>
          <p:nvPr/>
        </p:nvGraphicFramePr>
        <p:xfrm>
          <a:off x="369963" y="1867712"/>
          <a:ext cx="7032474" cy="844400"/>
        </p:xfrm>
        <a:graphic>
          <a:graphicData uri="http://schemas.openxmlformats.org/drawingml/2006/table">
            <a:tbl>
              <a:tblPr>
                <a:tableStyleId>{4C3C2611-4C71-4FC5-86AE-919BDF0F9419}</a:tableStyleId>
              </a:tblPr>
              <a:tblGrid>
                <a:gridCol w="466324">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844400">
                <a:tc gridSpan="2">
                  <a:txBody>
                    <a:bodyPr/>
                    <a:lstStyle/>
                    <a:p>
                      <a:pPr algn="l">
                        <a:lnSpc>
                          <a:spcPct val="115000"/>
                        </a:lnSpc>
                        <a:defRPr sz="1800"/>
                      </a:pPr>
                      <a:r>
                        <a:rPr>
                          <a:latin typeface="Open Sans"/>
                          <a:ea typeface="Open Sans"/>
                          <a:cs typeface="Open Sans"/>
                          <a:sym typeface="Open Sans"/>
                        </a:rPr>
                        <a:t> Write your analysis below. </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458" name="Google Shape;228;p58"/>
          <p:cNvGraphicFramePr/>
          <p:nvPr>
            <p:extLst>
              <p:ext uri="{D42A27DB-BD31-4B8C-83A1-F6EECF244321}">
                <p14:modId xmlns:p14="http://schemas.microsoft.com/office/powerpoint/2010/main" val="3590942050"/>
              </p:ext>
            </p:extLst>
          </p:nvPr>
        </p:nvGraphicFramePr>
        <p:xfrm>
          <a:off x="367025" y="2712112"/>
          <a:ext cx="7038349" cy="6781475"/>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6655499">
                  <a:extLst>
                    <a:ext uri="{9D8B030D-6E8A-4147-A177-3AD203B41FA5}">
                      <a16:colId xmlns:a16="http://schemas.microsoft.com/office/drawing/2014/main" val="20001"/>
                    </a:ext>
                  </a:extLst>
                </a:gridCol>
              </a:tblGrid>
              <a:tr h="6781475">
                <a:tc>
                  <a:txBody>
                    <a:bodyPr/>
                    <a:lstStyle/>
                    <a:p>
                      <a:pPr algn="l">
                        <a:lnSpc>
                          <a:spcPct val="115000"/>
                        </a:lnSpc>
                        <a:spcBef>
                          <a:spcPts val="1600"/>
                        </a:spcBef>
                        <a:defRPr sz="1800"/>
                      </a:pPr>
                      <a:endParaRPr dirty="0">
                        <a:solidFill>
                          <a:srgbClr val="525C65"/>
                        </a:solidFill>
                        <a:latin typeface="Open Sans Light"/>
                        <a:ea typeface="Open Sans Light"/>
                        <a:cs typeface="Open Sans Light"/>
                        <a:sym typeface="Open Sans Light"/>
                      </a:endParaRPr>
                    </a:p>
                  </a:txBody>
                  <a:tcPr marL="91425" marR="91425" marT="91425" marB="91425" horzOverflow="overflow">
                    <a:solidFill>
                      <a:srgbClr val="BECBD6"/>
                    </a:solidFill>
                  </a:tcPr>
                </a:tc>
                <a:tc>
                  <a:txBody>
                    <a:bodyPr/>
                    <a:lstStyle/>
                    <a:p>
                      <a:pPr algn="l"/>
                      <a:r>
                        <a:rPr lang="en-US" sz="1600" b="1" i="0" u="none" strike="noStrike" cap="none" spc="0" baseline="0" dirty="0">
                          <a:solidFill>
                            <a:srgbClr val="000000"/>
                          </a:solidFill>
                          <a:effectLst/>
                          <a:uFillTx/>
                          <a:latin typeface="+mj-lt"/>
                          <a:ea typeface="+mj-ea"/>
                          <a:cs typeface="+mj-cs"/>
                          <a:sym typeface="Arial"/>
                        </a:rPr>
                        <a:t>Roles That Are Not Needed on Windows Server :</a:t>
                      </a:r>
                    </a:p>
                    <a:p>
                      <a:pPr algn="l"/>
                      <a:endParaRPr lang="en-US" sz="1600" b="1" i="0" u="none" strike="noStrike" cap="none" spc="0" baseline="0" dirty="0">
                        <a:solidFill>
                          <a:srgbClr val="000000"/>
                        </a:solidFill>
                        <a:effectLst/>
                        <a:uFillTx/>
                        <a:latin typeface="+mj-lt"/>
                        <a:ea typeface="+mj-ea"/>
                        <a:cs typeface="+mj-cs"/>
                        <a:sym typeface="Arial"/>
                      </a:endParaRPr>
                    </a:p>
                    <a:p>
                      <a:pPr algn="l"/>
                      <a:r>
                        <a:rPr lang="en-US" sz="1600" b="1" i="0" u="none" strike="noStrike" cap="none" spc="0" baseline="0" dirty="0">
                          <a:solidFill>
                            <a:srgbClr val="000000"/>
                          </a:solidFill>
                          <a:effectLst/>
                          <a:uFillTx/>
                          <a:latin typeface="+mj-lt"/>
                          <a:ea typeface="+mj-ea"/>
                          <a:cs typeface="+mj-cs"/>
                          <a:sym typeface="Arial"/>
                        </a:rPr>
                        <a:t>Active Directory Certificate Services</a:t>
                      </a:r>
                      <a:r>
                        <a:rPr lang="en-US" sz="1600" b="0" i="0" u="none" strike="noStrike" cap="none" spc="0" baseline="0" dirty="0">
                          <a:solidFill>
                            <a:srgbClr val="000000"/>
                          </a:solidFill>
                          <a:effectLst/>
                          <a:uFillTx/>
                          <a:latin typeface="+mj-lt"/>
                          <a:ea typeface="+mj-ea"/>
                          <a:cs typeface="+mj-cs"/>
                          <a:sym typeface="Arial"/>
                        </a:rPr>
                        <a:t>: If not used for managing certificates, this role can be removed.</a:t>
                      </a:r>
                    </a:p>
                    <a:p>
                      <a:pPr algn="l"/>
                      <a:r>
                        <a:rPr lang="en-US" sz="1600" b="1" i="0" u="none" strike="noStrike" cap="none" spc="0" baseline="0" dirty="0">
                          <a:solidFill>
                            <a:srgbClr val="000000"/>
                          </a:solidFill>
                          <a:effectLst/>
                          <a:uFillTx/>
                          <a:latin typeface="+mj-lt"/>
                          <a:ea typeface="+mj-ea"/>
                          <a:cs typeface="+mj-cs"/>
                          <a:sym typeface="Arial"/>
                        </a:rPr>
                        <a:t>Remote Access</a:t>
                      </a:r>
                      <a:r>
                        <a:rPr lang="en-US" sz="1600" b="0" i="0" u="none" strike="noStrike" cap="none" spc="0" baseline="0" dirty="0">
                          <a:solidFill>
                            <a:srgbClr val="000000"/>
                          </a:solidFill>
                          <a:effectLst/>
                          <a:uFillTx/>
                          <a:latin typeface="+mj-lt"/>
                          <a:ea typeface="+mj-ea"/>
                          <a:cs typeface="+mj-cs"/>
                          <a:sym typeface="Arial"/>
                        </a:rPr>
                        <a:t>: If there are no remote access needs, this role may be unnecessary.</a:t>
                      </a:r>
                    </a:p>
                    <a:p>
                      <a:pPr algn="l"/>
                      <a:r>
                        <a:rPr lang="en-US" sz="1600" b="1" i="0" u="none" strike="noStrike" cap="none" spc="0" baseline="0" dirty="0">
                          <a:solidFill>
                            <a:srgbClr val="000000"/>
                          </a:solidFill>
                          <a:effectLst/>
                          <a:uFillTx/>
                          <a:latin typeface="+mj-lt"/>
                          <a:ea typeface="+mj-ea"/>
                          <a:cs typeface="+mj-cs"/>
                          <a:sym typeface="Arial"/>
                        </a:rPr>
                        <a:t>Web Server (IIS)</a:t>
                      </a:r>
                      <a:r>
                        <a:rPr lang="en-US" sz="1600" b="0" i="0" u="none" strike="noStrike" cap="none" spc="0" baseline="0" dirty="0">
                          <a:solidFill>
                            <a:srgbClr val="000000"/>
                          </a:solidFill>
                          <a:effectLst/>
                          <a:uFillTx/>
                          <a:latin typeface="+mj-lt"/>
                          <a:ea typeface="+mj-ea"/>
                          <a:cs typeface="+mj-cs"/>
                          <a:sym typeface="Arial"/>
                        </a:rPr>
                        <a:t>: If the server is not hosting any web applications, this role can be disabled.</a:t>
                      </a:r>
                    </a:p>
                    <a:p>
                      <a:pPr algn="l"/>
                      <a:r>
                        <a:rPr lang="en-US" sz="1600" b="1" i="0" u="none" strike="noStrike" cap="none" spc="0" baseline="0" dirty="0">
                          <a:solidFill>
                            <a:srgbClr val="000000"/>
                          </a:solidFill>
                          <a:effectLst/>
                          <a:uFillTx/>
                          <a:latin typeface="+mj-lt"/>
                          <a:ea typeface="+mj-ea"/>
                          <a:cs typeface="+mj-cs"/>
                          <a:sym typeface="Arial"/>
                        </a:rPr>
                        <a:t>Windows Deployment Services</a:t>
                      </a:r>
                      <a:r>
                        <a:rPr lang="en-US" sz="1600" b="0" i="0" u="none" strike="noStrike" cap="none" spc="0" baseline="0" dirty="0">
                          <a:solidFill>
                            <a:srgbClr val="000000"/>
                          </a:solidFill>
                          <a:effectLst/>
                          <a:uFillTx/>
                          <a:latin typeface="+mj-lt"/>
                          <a:ea typeface="+mj-ea"/>
                          <a:cs typeface="+mj-cs"/>
                          <a:sym typeface="Arial"/>
                        </a:rPr>
                        <a:t>: If there are no deployment needs, this role can be removed.</a:t>
                      </a:r>
                    </a:p>
                    <a:p>
                      <a:pPr algn="l"/>
                      <a:r>
                        <a:rPr lang="en-US" sz="1600" b="1" i="0" u="none" strike="noStrike" cap="none" spc="0" baseline="0" dirty="0">
                          <a:solidFill>
                            <a:srgbClr val="000000"/>
                          </a:solidFill>
                          <a:effectLst/>
                          <a:uFillTx/>
                          <a:latin typeface="+mj-lt"/>
                          <a:ea typeface="+mj-ea"/>
                          <a:cs typeface="+mj-cs"/>
                          <a:sym typeface="Arial"/>
                        </a:rPr>
                        <a:t>File and Storage Services</a:t>
                      </a:r>
                      <a:r>
                        <a:rPr lang="en-US" sz="1600" b="0" i="0" u="none" strike="noStrike" cap="none" spc="0" baseline="0" dirty="0">
                          <a:solidFill>
                            <a:srgbClr val="000000"/>
                          </a:solidFill>
                          <a:effectLst/>
                          <a:uFillTx/>
                          <a:latin typeface="+mj-lt"/>
                          <a:ea typeface="+mj-ea"/>
                          <a:cs typeface="+mj-cs"/>
                          <a:sym typeface="Arial"/>
                        </a:rPr>
                        <a:t>: If file sharing is not required, consider removing this role.</a:t>
                      </a:r>
                    </a:p>
                    <a:p>
                      <a:pPr algn="l"/>
                      <a:endParaRPr lang="en-US" sz="1600" b="0" i="0" u="none" strike="noStrike" cap="none" spc="0" baseline="0" dirty="0">
                        <a:solidFill>
                          <a:srgbClr val="000000"/>
                        </a:solidFill>
                        <a:effectLst/>
                        <a:uFillTx/>
                        <a:latin typeface="+mj-lt"/>
                        <a:ea typeface="+mj-ea"/>
                        <a:cs typeface="+mj-cs"/>
                        <a:sym typeface="Arial"/>
                      </a:endParaRPr>
                    </a:p>
                    <a:p>
                      <a:pPr algn="l">
                        <a:lnSpc>
                          <a:spcPct val="150000"/>
                        </a:lnSpc>
                        <a:spcBef>
                          <a:spcPts val="1200"/>
                        </a:spcBef>
                        <a:defRPr sz="1400"/>
                      </a:pPr>
                      <a:endParaRPr sz="1800" i="1" dirty="0">
                        <a:solidFill>
                          <a:schemeClr val="accent2">
                            <a:lumOff val="21764"/>
                          </a:schemeClr>
                        </a:solidFill>
                        <a:latin typeface="Open Sans"/>
                        <a:ea typeface="Open Sans"/>
                        <a:cs typeface="Open Sans"/>
                        <a:sym typeface="Open Sans"/>
                      </a:endParaRPr>
                    </a:p>
                  </a:txBody>
                  <a:tcPr marL="91425" marR="91425" marT="91425" marB="91425" horzOverflow="overflow"/>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27238412"/>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2E3D49"/>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851</TotalTime>
  <Words>4307</Words>
  <Application>Microsoft Office PowerPoint</Application>
  <PresentationFormat>Custom</PresentationFormat>
  <Paragraphs>290</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Helvetica</vt:lpstr>
      <vt:lpstr>Helvetica Neue</vt:lpstr>
      <vt:lpstr>Open Sans</vt:lpstr>
      <vt:lpstr>Open Sans Light</vt:lpstr>
      <vt:lpstr>Simple Light</vt:lpstr>
      <vt:lpstr>PowerPoint Presentation</vt:lpstr>
      <vt:lpstr>Securing a Computer System</vt:lpstr>
      <vt:lpstr>Week 1</vt:lpstr>
      <vt:lpstr>Connect - Instructions</vt:lpstr>
      <vt:lpstr>Connect - Evidence</vt:lpstr>
      <vt:lpstr>Connect - Evidence</vt:lpstr>
      <vt:lpstr>2. Security Analysis Instructions</vt:lpstr>
      <vt:lpstr>2. Security Analysis Evidence</vt:lpstr>
      <vt:lpstr>2. Security Analysis Evidence</vt:lpstr>
      <vt:lpstr>2. Security Analysis Evidence</vt:lpstr>
      <vt:lpstr>3. Firewall Rules - Instructions </vt:lpstr>
      <vt:lpstr>3. Firewall Rules - Evidence </vt:lpstr>
      <vt:lpstr>4. VPN Encryption Recommendation Instructions and Evidence</vt:lpstr>
      <vt:lpstr>5. IDS Rule - Instructions</vt:lpstr>
      <vt:lpstr>5. IDS Rule - Evidence</vt:lpstr>
      <vt:lpstr>6. File Hash Verification - Instructions</vt:lpstr>
      <vt:lpstr>6. File Hash Verification</vt:lpstr>
      <vt:lpstr>Week 2</vt:lpstr>
      <vt:lpstr>7. Automation - Instructions</vt:lpstr>
      <vt:lpstr>7. Automation - Evidence</vt:lpstr>
      <vt:lpstr>8. Logging RDP Attempts - Instructions</vt:lpstr>
      <vt:lpstr>8. Logging RDP Attempts - Evidence</vt:lpstr>
      <vt:lpstr>8. Logging RDP Attempts - Evidence</vt:lpstr>
      <vt:lpstr>8. Logging RDP Attempts - Evidence</vt:lpstr>
      <vt:lpstr>8. Logging RDP Attempts - Evidence</vt:lpstr>
      <vt:lpstr>9. Windows Update - Instructions and Evidence</vt:lpstr>
      <vt:lpstr>9. Windows Update - Instructions and Evidence</vt:lpstr>
      <vt:lpstr>10. Firewall Alert Response - Instructions and Evidence</vt:lpstr>
      <vt:lpstr>11. Status Report and Next Steps - Instructions</vt:lpstr>
      <vt:lpstr>12. Status Report and Next Steps - Instructions</vt:lpstr>
      <vt:lpstr>13. File Encryption</vt:lpstr>
      <vt:lpstr>Standout Suggestions</vt:lpstr>
      <vt:lpstr>Standout Suggestion 1</vt:lpstr>
      <vt:lpstr>Standout Suggestion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bassant hatem</cp:lastModifiedBy>
  <cp:revision>7</cp:revision>
  <dcterms:modified xsi:type="dcterms:W3CDTF">2024-09-10T20:11:39Z</dcterms:modified>
</cp:coreProperties>
</file>