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eg"/>
  <Override PartName="/ppt/media/image8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58" r:id="rId8"/>
    <p:sldId id="292" r:id="rId9"/>
    <p:sldId id="259" r:id="rId10"/>
    <p:sldId id="293" r:id="rId11"/>
    <p:sldId id="263" r:id="rId12"/>
    <p:sldId id="260" r:id="rId13"/>
    <p:sldId id="261" r:id="rId14"/>
    <p:sldId id="262" r:id="rId15"/>
    <p:sldId id="294" r:id="rId16"/>
    <p:sldId id="267" r:id="rId17"/>
    <p:sldId id="296" r:id="rId18"/>
    <p:sldId id="270" r:id="rId19"/>
    <p:sldId id="271" r:id="rId20"/>
    <p:sldId id="272" r:id="rId21"/>
    <p:sldId id="295" r:id="rId22"/>
    <p:sldId id="275" r:id="rId23"/>
    <p:sldId id="276" r:id="rId24"/>
    <p:sldId id="297" r:id="rId25"/>
    <p:sldId id="265" r:id="rId2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sef Ahmed" userId="b61cda60-9824-42ea-a624-079a359a3131" providerId="ADAL" clId="{DA2DEFD1-DAB1-4C6B-AC9F-E884C90F525D}"/>
    <pc:docChg chg="modSld sldOrd">
      <pc:chgData name="Youssef Ahmed" userId="b61cda60-9824-42ea-a624-079a359a3131" providerId="ADAL" clId="{DA2DEFD1-DAB1-4C6B-AC9F-E884C90F525D}" dt="2023-02-20T14:08:40.867" v="5"/>
      <pc:docMkLst>
        <pc:docMk/>
      </pc:docMkLst>
      <pc:sldChg chg="ord">
        <pc:chgData name="Youssef Ahmed" userId="b61cda60-9824-42ea-a624-079a359a3131" providerId="ADAL" clId="{DA2DEFD1-DAB1-4C6B-AC9F-E884C90F525D}" dt="2023-02-20T14:08:40.867" v="5"/>
        <pc:sldMkLst>
          <pc:docMk/>
          <pc:sldMk cId="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36849" y="247345"/>
            <a:ext cx="2670301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4" y="1600706"/>
            <a:ext cx="9139535" cy="525729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373225"/>
            <a:ext cx="9144000" cy="2678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7076" y="-133730"/>
            <a:ext cx="6960234" cy="16110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0915" y="1772792"/>
            <a:ext cx="7317105" cy="324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1F57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cern.ch/hypertext/WWW/TheProje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2145" y="3541598"/>
            <a:ext cx="56089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405" dirty="0">
                <a:solidFill>
                  <a:srgbClr val="2E1F57"/>
                </a:solidFill>
                <a:latin typeface="Palatino Linotype"/>
                <a:cs typeface="Palatino Linotype"/>
              </a:rPr>
              <a:t>Cascading</a:t>
            </a:r>
            <a:r>
              <a:rPr sz="5400" i="1" spc="-470" dirty="0">
                <a:solidFill>
                  <a:srgbClr val="2E1F57"/>
                </a:solidFill>
                <a:latin typeface="Palatino Linotype"/>
                <a:cs typeface="Palatino Linotype"/>
              </a:rPr>
              <a:t> </a:t>
            </a:r>
            <a:r>
              <a:rPr sz="5400" i="1" spc="-130" dirty="0">
                <a:solidFill>
                  <a:srgbClr val="2E1F57"/>
                </a:solidFill>
                <a:latin typeface="Palatino Linotype"/>
                <a:cs typeface="Palatino Linotype"/>
              </a:rPr>
              <a:t>Style</a:t>
            </a:r>
            <a:r>
              <a:rPr sz="5400" i="1" spc="-450" dirty="0">
                <a:solidFill>
                  <a:srgbClr val="2E1F57"/>
                </a:solidFill>
                <a:latin typeface="Palatino Linotype"/>
                <a:cs typeface="Palatino Linotype"/>
              </a:rPr>
              <a:t> </a:t>
            </a:r>
            <a:r>
              <a:rPr sz="5400" i="1" spc="-170" dirty="0">
                <a:solidFill>
                  <a:srgbClr val="2E1F57"/>
                </a:solidFill>
                <a:latin typeface="Palatino Linotype"/>
                <a:cs typeface="Palatino Linotype"/>
              </a:rPr>
              <a:t>Sheets</a:t>
            </a:r>
            <a:endParaRPr sz="54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20923" y="1959864"/>
            <a:ext cx="3735704" cy="1774189"/>
            <a:chOff x="2820923" y="1959864"/>
            <a:chExt cx="3735704" cy="17741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923" y="1959864"/>
              <a:ext cx="3735324" cy="17739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73398" y="2606294"/>
              <a:ext cx="2189480" cy="828040"/>
            </a:xfrm>
            <a:custGeom>
              <a:avLst/>
              <a:gdLst/>
              <a:ahLst/>
              <a:cxnLst/>
              <a:rect l="l" t="t" r="r" b="b"/>
              <a:pathLst>
                <a:path w="2189479" h="828039">
                  <a:moveTo>
                    <a:pt x="1695958" y="537844"/>
                  </a:moveTo>
                  <a:lnTo>
                    <a:pt x="1538859" y="553084"/>
                  </a:lnTo>
                  <a:lnTo>
                    <a:pt x="1547803" y="604231"/>
                  </a:lnTo>
                  <a:lnTo>
                    <a:pt x="1561985" y="650232"/>
                  </a:lnTo>
                  <a:lnTo>
                    <a:pt x="1581423" y="691133"/>
                  </a:lnTo>
                  <a:lnTo>
                    <a:pt x="1606032" y="726825"/>
                  </a:lnTo>
                  <a:lnTo>
                    <a:pt x="1635887" y="757427"/>
                  </a:lnTo>
                  <a:lnTo>
                    <a:pt x="1671229" y="782665"/>
                  </a:lnTo>
                  <a:lnTo>
                    <a:pt x="1712186" y="802294"/>
                  </a:lnTo>
                  <a:lnTo>
                    <a:pt x="1758764" y="816315"/>
                  </a:lnTo>
                  <a:lnTo>
                    <a:pt x="1810968" y="824727"/>
                  </a:lnTo>
                  <a:lnTo>
                    <a:pt x="1868804" y="827531"/>
                  </a:lnTo>
                  <a:lnTo>
                    <a:pt x="1918761" y="825700"/>
                  </a:lnTo>
                  <a:lnTo>
                    <a:pt x="1964420" y="820213"/>
                  </a:lnTo>
                  <a:lnTo>
                    <a:pt x="2005768" y="811083"/>
                  </a:lnTo>
                  <a:lnTo>
                    <a:pt x="2042795" y="798321"/>
                  </a:lnTo>
                  <a:lnTo>
                    <a:pt x="2104739" y="761412"/>
                  </a:lnTo>
                  <a:lnTo>
                    <a:pt x="2150872" y="709167"/>
                  </a:lnTo>
                  <a:lnTo>
                    <a:pt x="2160711" y="691133"/>
                  </a:lnTo>
                  <a:lnTo>
                    <a:pt x="1870455" y="691133"/>
                  </a:lnTo>
                  <a:lnTo>
                    <a:pt x="1835570" y="688804"/>
                  </a:lnTo>
                  <a:lnTo>
                    <a:pt x="1777087" y="670238"/>
                  </a:lnTo>
                  <a:lnTo>
                    <a:pt x="1733605" y="632856"/>
                  </a:lnTo>
                  <a:lnTo>
                    <a:pt x="1704840" y="574754"/>
                  </a:lnTo>
                  <a:lnTo>
                    <a:pt x="1695958" y="537844"/>
                  </a:lnTo>
                  <a:close/>
                </a:path>
                <a:path w="2189479" h="828039">
                  <a:moveTo>
                    <a:pt x="1859534" y="0"/>
                  </a:moveTo>
                  <a:lnTo>
                    <a:pt x="1815123" y="1738"/>
                  </a:lnTo>
                  <a:lnTo>
                    <a:pt x="1774094" y="6953"/>
                  </a:lnTo>
                  <a:lnTo>
                    <a:pt x="1736447" y="15644"/>
                  </a:lnTo>
                  <a:lnTo>
                    <a:pt x="1671510" y="43312"/>
                  </a:lnTo>
                  <a:lnTo>
                    <a:pt x="1621599" y="83837"/>
                  </a:lnTo>
                  <a:lnTo>
                    <a:pt x="1587190" y="135913"/>
                  </a:lnTo>
                  <a:lnTo>
                    <a:pt x="1569854" y="193063"/>
                  </a:lnTo>
                  <a:lnTo>
                    <a:pt x="1567688" y="223138"/>
                  </a:lnTo>
                  <a:lnTo>
                    <a:pt x="1572303" y="268765"/>
                  </a:lnTo>
                  <a:lnTo>
                    <a:pt x="1586134" y="310784"/>
                  </a:lnTo>
                  <a:lnTo>
                    <a:pt x="1609157" y="349208"/>
                  </a:lnTo>
                  <a:lnTo>
                    <a:pt x="1641348" y="384047"/>
                  </a:lnTo>
                  <a:lnTo>
                    <a:pt x="1672377" y="406570"/>
                  </a:lnTo>
                  <a:lnTo>
                    <a:pt x="1713087" y="427259"/>
                  </a:lnTo>
                  <a:lnTo>
                    <a:pt x="1763488" y="446091"/>
                  </a:lnTo>
                  <a:lnTo>
                    <a:pt x="1823592" y="463041"/>
                  </a:lnTo>
                  <a:lnTo>
                    <a:pt x="1906333" y="484362"/>
                  </a:lnTo>
                  <a:lnTo>
                    <a:pt x="1934142" y="492134"/>
                  </a:lnTo>
                  <a:lnTo>
                    <a:pt x="1972020" y="505706"/>
                  </a:lnTo>
                  <a:lnTo>
                    <a:pt x="2010917" y="532638"/>
                  </a:lnTo>
                  <a:lnTo>
                    <a:pt x="2027554" y="580897"/>
                  </a:lnTo>
                  <a:lnTo>
                    <a:pt x="2025080" y="602303"/>
                  </a:lnTo>
                  <a:lnTo>
                    <a:pt x="2005320" y="640923"/>
                  </a:lnTo>
                  <a:lnTo>
                    <a:pt x="1965860" y="672542"/>
                  </a:lnTo>
                  <a:lnTo>
                    <a:pt x="1907083" y="689064"/>
                  </a:lnTo>
                  <a:lnTo>
                    <a:pt x="1870455" y="691133"/>
                  </a:lnTo>
                  <a:lnTo>
                    <a:pt x="2160711" y="691133"/>
                  </a:lnTo>
                  <a:lnTo>
                    <a:pt x="2167540" y="678616"/>
                  </a:lnTo>
                  <a:lnTo>
                    <a:pt x="2179447" y="646969"/>
                  </a:lnTo>
                  <a:lnTo>
                    <a:pt x="2186590" y="614227"/>
                  </a:lnTo>
                  <a:lnTo>
                    <a:pt x="2188972" y="580389"/>
                  </a:lnTo>
                  <a:lnTo>
                    <a:pt x="2186991" y="544002"/>
                  </a:lnTo>
                  <a:lnTo>
                    <a:pt x="2171076" y="480323"/>
                  </a:lnTo>
                  <a:lnTo>
                    <a:pt x="2139640" y="428575"/>
                  </a:lnTo>
                  <a:lnTo>
                    <a:pt x="2095444" y="387947"/>
                  </a:lnTo>
                  <a:lnTo>
                    <a:pt x="2036673" y="356989"/>
                  </a:lnTo>
                  <a:lnTo>
                    <a:pt x="1996963" y="342487"/>
                  </a:lnTo>
                  <a:lnTo>
                    <a:pt x="1949563" y="328223"/>
                  </a:lnTo>
                  <a:lnTo>
                    <a:pt x="1841027" y="300432"/>
                  </a:lnTo>
                  <a:lnTo>
                    <a:pt x="1798478" y="286940"/>
                  </a:lnTo>
                  <a:lnTo>
                    <a:pt x="1746123" y="260730"/>
                  </a:lnTo>
                  <a:lnTo>
                    <a:pt x="1723620" y="225887"/>
                  </a:lnTo>
                  <a:lnTo>
                    <a:pt x="1722120" y="212216"/>
                  </a:lnTo>
                  <a:lnTo>
                    <a:pt x="1723717" y="197457"/>
                  </a:lnTo>
                  <a:lnTo>
                    <a:pt x="1747774" y="162559"/>
                  </a:lnTo>
                  <a:lnTo>
                    <a:pt x="1795208" y="140842"/>
                  </a:lnTo>
                  <a:lnTo>
                    <a:pt x="1857883" y="133603"/>
                  </a:lnTo>
                  <a:lnTo>
                    <a:pt x="2138608" y="133603"/>
                  </a:lnTo>
                  <a:lnTo>
                    <a:pt x="2119731" y="101778"/>
                  </a:lnTo>
                  <a:lnTo>
                    <a:pt x="2086228" y="66039"/>
                  </a:lnTo>
                  <a:lnTo>
                    <a:pt x="2052789" y="42249"/>
                  </a:lnTo>
                  <a:lnTo>
                    <a:pt x="2013418" y="23756"/>
                  </a:lnTo>
                  <a:lnTo>
                    <a:pt x="1968097" y="10554"/>
                  </a:lnTo>
                  <a:lnTo>
                    <a:pt x="1916808" y="2637"/>
                  </a:lnTo>
                  <a:lnTo>
                    <a:pt x="1859534" y="0"/>
                  </a:lnTo>
                  <a:close/>
                </a:path>
                <a:path w="2189479" h="828039">
                  <a:moveTo>
                    <a:pt x="2138608" y="133603"/>
                  </a:moveTo>
                  <a:lnTo>
                    <a:pt x="1857883" y="133603"/>
                  </a:lnTo>
                  <a:lnTo>
                    <a:pt x="1889861" y="135294"/>
                  </a:lnTo>
                  <a:lnTo>
                    <a:pt x="1917588" y="140366"/>
                  </a:lnTo>
                  <a:lnTo>
                    <a:pt x="1960245" y="160654"/>
                  </a:lnTo>
                  <a:lnTo>
                    <a:pt x="1988375" y="196310"/>
                  </a:lnTo>
                  <a:lnTo>
                    <a:pt x="2004695" y="249300"/>
                  </a:lnTo>
                  <a:lnTo>
                    <a:pt x="2166112" y="242188"/>
                  </a:lnTo>
                  <a:lnTo>
                    <a:pt x="2159684" y="189876"/>
                  </a:lnTo>
                  <a:lnTo>
                    <a:pt x="2144220" y="143065"/>
                  </a:lnTo>
                  <a:lnTo>
                    <a:pt x="2138608" y="133603"/>
                  </a:lnTo>
                  <a:close/>
                </a:path>
                <a:path w="2189479" h="828039">
                  <a:moveTo>
                    <a:pt x="950722" y="537844"/>
                  </a:moveTo>
                  <a:lnTo>
                    <a:pt x="793623" y="553084"/>
                  </a:lnTo>
                  <a:lnTo>
                    <a:pt x="802567" y="604231"/>
                  </a:lnTo>
                  <a:lnTo>
                    <a:pt x="816749" y="650232"/>
                  </a:lnTo>
                  <a:lnTo>
                    <a:pt x="836187" y="691133"/>
                  </a:lnTo>
                  <a:lnTo>
                    <a:pt x="860796" y="726825"/>
                  </a:lnTo>
                  <a:lnTo>
                    <a:pt x="890651" y="757427"/>
                  </a:lnTo>
                  <a:lnTo>
                    <a:pt x="925993" y="782665"/>
                  </a:lnTo>
                  <a:lnTo>
                    <a:pt x="966950" y="802294"/>
                  </a:lnTo>
                  <a:lnTo>
                    <a:pt x="1013528" y="816315"/>
                  </a:lnTo>
                  <a:lnTo>
                    <a:pt x="1065732" y="824727"/>
                  </a:lnTo>
                  <a:lnTo>
                    <a:pt x="1123568" y="827531"/>
                  </a:lnTo>
                  <a:lnTo>
                    <a:pt x="1173525" y="825700"/>
                  </a:lnTo>
                  <a:lnTo>
                    <a:pt x="1219184" y="820213"/>
                  </a:lnTo>
                  <a:lnTo>
                    <a:pt x="1260532" y="811083"/>
                  </a:lnTo>
                  <a:lnTo>
                    <a:pt x="1297559" y="798321"/>
                  </a:lnTo>
                  <a:lnTo>
                    <a:pt x="1359503" y="761412"/>
                  </a:lnTo>
                  <a:lnTo>
                    <a:pt x="1405636" y="709167"/>
                  </a:lnTo>
                  <a:lnTo>
                    <a:pt x="1415475" y="691133"/>
                  </a:lnTo>
                  <a:lnTo>
                    <a:pt x="1125220" y="691133"/>
                  </a:lnTo>
                  <a:lnTo>
                    <a:pt x="1090334" y="688804"/>
                  </a:lnTo>
                  <a:lnTo>
                    <a:pt x="1031851" y="670238"/>
                  </a:lnTo>
                  <a:lnTo>
                    <a:pt x="988369" y="632856"/>
                  </a:lnTo>
                  <a:lnTo>
                    <a:pt x="959604" y="574754"/>
                  </a:lnTo>
                  <a:lnTo>
                    <a:pt x="950722" y="537844"/>
                  </a:lnTo>
                  <a:close/>
                </a:path>
                <a:path w="2189479" h="828039">
                  <a:moveTo>
                    <a:pt x="1114298" y="0"/>
                  </a:moveTo>
                  <a:lnTo>
                    <a:pt x="1069887" y="1738"/>
                  </a:lnTo>
                  <a:lnTo>
                    <a:pt x="1028858" y="6953"/>
                  </a:lnTo>
                  <a:lnTo>
                    <a:pt x="991211" y="15644"/>
                  </a:lnTo>
                  <a:lnTo>
                    <a:pt x="926274" y="43312"/>
                  </a:lnTo>
                  <a:lnTo>
                    <a:pt x="876363" y="83837"/>
                  </a:lnTo>
                  <a:lnTo>
                    <a:pt x="841954" y="135913"/>
                  </a:lnTo>
                  <a:lnTo>
                    <a:pt x="824618" y="193063"/>
                  </a:lnTo>
                  <a:lnTo>
                    <a:pt x="822451" y="223138"/>
                  </a:lnTo>
                  <a:lnTo>
                    <a:pt x="827067" y="268765"/>
                  </a:lnTo>
                  <a:lnTo>
                    <a:pt x="840898" y="310784"/>
                  </a:lnTo>
                  <a:lnTo>
                    <a:pt x="863921" y="349208"/>
                  </a:lnTo>
                  <a:lnTo>
                    <a:pt x="896112" y="384047"/>
                  </a:lnTo>
                  <a:lnTo>
                    <a:pt x="927141" y="406570"/>
                  </a:lnTo>
                  <a:lnTo>
                    <a:pt x="967851" y="427259"/>
                  </a:lnTo>
                  <a:lnTo>
                    <a:pt x="1018252" y="446091"/>
                  </a:lnTo>
                  <a:lnTo>
                    <a:pt x="1078356" y="463041"/>
                  </a:lnTo>
                  <a:lnTo>
                    <a:pt x="1161097" y="484362"/>
                  </a:lnTo>
                  <a:lnTo>
                    <a:pt x="1188906" y="492134"/>
                  </a:lnTo>
                  <a:lnTo>
                    <a:pt x="1226784" y="505706"/>
                  </a:lnTo>
                  <a:lnTo>
                    <a:pt x="1265681" y="532638"/>
                  </a:lnTo>
                  <a:lnTo>
                    <a:pt x="1282318" y="580897"/>
                  </a:lnTo>
                  <a:lnTo>
                    <a:pt x="1279844" y="602303"/>
                  </a:lnTo>
                  <a:lnTo>
                    <a:pt x="1260084" y="640923"/>
                  </a:lnTo>
                  <a:lnTo>
                    <a:pt x="1220624" y="672542"/>
                  </a:lnTo>
                  <a:lnTo>
                    <a:pt x="1161847" y="689064"/>
                  </a:lnTo>
                  <a:lnTo>
                    <a:pt x="1125220" y="691133"/>
                  </a:lnTo>
                  <a:lnTo>
                    <a:pt x="1415475" y="691133"/>
                  </a:lnTo>
                  <a:lnTo>
                    <a:pt x="1422304" y="678616"/>
                  </a:lnTo>
                  <a:lnTo>
                    <a:pt x="1434211" y="646969"/>
                  </a:lnTo>
                  <a:lnTo>
                    <a:pt x="1441354" y="614227"/>
                  </a:lnTo>
                  <a:lnTo>
                    <a:pt x="1443736" y="580389"/>
                  </a:lnTo>
                  <a:lnTo>
                    <a:pt x="1441755" y="544002"/>
                  </a:lnTo>
                  <a:lnTo>
                    <a:pt x="1425840" y="480323"/>
                  </a:lnTo>
                  <a:lnTo>
                    <a:pt x="1394404" y="428575"/>
                  </a:lnTo>
                  <a:lnTo>
                    <a:pt x="1350208" y="387947"/>
                  </a:lnTo>
                  <a:lnTo>
                    <a:pt x="1291437" y="356989"/>
                  </a:lnTo>
                  <a:lnTo>
                    <a:pt x="1251727" y="342487"/>
                  </a:lnTo>
                  <a:lnTo>
                    <a:pt x="1204327" y="328223"/>
                  </a:lnTo>
                  <a:lnTo>
                    <a:pt x="1095791" y="300432"/>
                  </a:lnTo>
                  <a:lnTo>
                    <a:pt x="1053242" y="286940"/>
                  </a:lnTo>
                  <a:lnTo>
                    <a:pt x="1000887" y="260730"/>
                  </a:lnTo>
                  <a:lnTo>
                    <a:pt x="978384" y="225887"/>
                  </a:lnTo>
                  <a:lnTo>
                    <a:pt x="976884" y="212216"/>
                  </a:lnTo>
                  <a:lnTo>
                    <a:pt x="978481" y="197457"/>
                  </a:lnTo>
                  <a:lnTo>
                    <a:pt x="1002538" y="162559"/>
                  </a:lnTo>
                  <a:lnTo>
                    <a:pt x="1049972" y="140842"/>
                  </a:lnTo>
                  <a:lnTo>
                    <a:pt x="1112647" y="133603"/>
                  </a:lnTo>
                  <a:lnTo>
                    <a:pt x="1393372" y="133603"/>
                  </a:lnTo>
                  <a:lnTo>
                    <a:pt x="1374495" y="101778"/>
                  </a:lnTo>
                  <a:lnTo>
                    <a:pt x="1340992" y="66039"/>
                  </a:lnTo>
                  <a:lnTo>
                    <a:pt x="1307553" y="42249"/>
                  </a:lnTo>
                  <a:lnTo>
                    <a:pt x="1268182" y="23756"/>
                  </a:lnTo>
                  <a:lnTo>
                    <a:pt x="1222861" y="10554"/>
                  </a:lnTo>
                  <a:lnTo>
                    <a:pt x="1171572" y="2637"/>
                  </a:lnTo>
                  <a:lnTo>
                    <a:pt x="1114298" y="0"/>
                  </a:lnTo>
                  <a:close/>
                </a:path>
                <a:path w="2189479" h="828039">
                  <a:moveTo>
                    <a:pt x="1393372" y="133603"/>
                  </a:moveTo>
                  <a:lnTo>
                    <a:pt x="1112647" y="133603"/>
                  </a:lnTo>
                  <a:lnTo>
                    <a:pt x="1144625" y="135294"/>
                  </a:lnTo>
                  <a:lnTo>
                    <a:pt x="1172352" y="140366"/>
                  </a:lnTo>
                  <a:lnTo>
                    <a:pt x="1215009" y="160654"/>
                  </a:lnTo>
                  <a:lnTo>
                    <a:pt x="1243139" y="196310"/>
                  </a:lnTo>
                  <a:lnTo>
                    <a:pt x="1259459" y="249300"/>
                  </a:lnTo>
                  <a:lnTo>
                    <a:pt x="1420876" y="242188"/>
                  </a:lnTo>
                  <a:lnTo>
                    <a:pt x="1414448" y="189876"/>
                  </a:lnTo>
                  <a:lnTo>
                    <a:pt x="1398984" y="143065"/>
                  </a:lnTo>
                  <a:lnTo>
                    <a:pt x="1393372" y="133603"/>
                  </a:lnTo>
                  <a:close/>
                </a:path>
                <a:path w="2189479" h="828039">
                  <a:moveTo>
                    <a:pt x="374141" y="0"/>
                  </a:moveTo>
                  <a:lnTo>
                    <a:pt x="319943" y="3069"/>
                  </a:lnTo>
                  <a:lnTo>
                    <a:pt x="269357" y="12276"/>
                  </a:lnTo>
                  <a:lnTo>
                    <a:pt x="222377" y="27622"/>
                  </a:lnTo>
                  <a:lnTo>
                    <a:pt x="178994" y="49106"/>
                  </a:lnTo>
                  <a:lnTo>
                    <a:pt x="139203" y="76729"/>
                  </a:lnTo>
                  <a:lnTo>
                    <a:pt x="102997" y="110489"/>
                  </a:lnTo>
                  <a:lnTo>
                    <a:pt x="75657" y="143877"/>
                  </a:lnTo>
                  <a:lnTo>
                    <a:pt x="52530" y="180902"/>
                  </a:lnTo>
                  <a:lnTo>
                    <a:pt x="33613" y="221560"/>
                  </a:lnTo>
                  <a:lnTo>
                    <a:pt x="18904" y="265852"/>
                  </a:lnTo>
                  <a:lnTo>
                    <a:pt x="8400" y="313773"/>
                  </a:lnTo>
                  <a:lnTo>
                    <a:pt x="2099" y="365322"/>
                  </a:lnTo>
                  <a:lnTo>
                    <a:pt x="0" y="420496"/>
                  </a:lnTo>
                  <a:lnTo>
                    <a:pt x="2091" y="472802"/>
                  </a:lnTo>
                  <a:lnTo>
                    <a:pt x="8366" y="521842"/>
                  </a:lnTo>
                  <a:lnTo>
                    <a:pt x="18824" y="567617"/>
                  </a:lnTo>
                  <a:lnTo>
                    <a:pt x="33465" y="610126"/>
                  </a:lnTo>
                  <a:lnTo>
                    <a:pt x="52290" y="649369"/>
                  </a:lnTo>
                  <a:lnTo>
                    <a:pt x="75298" y="685346"/>
                  </a:lnTo>
                  <a:lnTo>
                    <a:pt x="102488" y="718057"/>
                  </a:lnTo>
                  <a:lnTo>
                    <a:pt x="138238" y="751343"/>
                  </a:lnTo>
                  <a:lnTo>
                    <a:pt x="177155" y="778561"/>
                  </a:lnTo>
                  <a:lnTo>
                    <a:pt x="219233" y="799718"/>
                  </a:lnTo>
                  <a:lnTo>
                    <a:pt x="264465" y="814822"/>
                  </a:lnTo>
                  <a:lnTo>
                    <a:pt x="312844" y="823879"/>
                  </a:lnTo>
                  <a:lnTo>
                    <a:pt x="364363" y="826896"/>
                  </a:lnTo>
                  <a:lnTo>
                    <a:pt x="414012" y="824352"/>
                  </a:lnTo>
                  <a:lnTo>
                    <a:pt x="460084" y="816724"/>
                  </a:lnTo>
                  <a:lnTo>
                    <a:pt x="502565" y="804018"/>
                  </a:lnTo>
                  <a:lnTo>
                    <a:pt x="541443" y="786240"/>
                  </a:lnTo>
                  <a:lnTo>
                    <a:pt x="576706" y="763396"/>
                  </a:lnTo>
                  <a:lnTo>
                    <a:pt x="608315" y="735262"/>
                  </a:lnTo>
                  <a:lnTo>
                    <a:pt x="636090" y="701758"/>
                  </a:lnTo>
                  <a:lnTo>
                    <a:pt x="643963" y="688975"/>
                  </a:lnTo>
                  <a:lnTo>
                    <a:pt x="362712" y="688975"/>
                  </a:lnTo>
                  <a:lnTo>
                    <a:pt x="321115" y="684950"/>
                  </a:lnTo>
                  <a:lnTo>
                    <a:pt x="283590" y="672877"/>
                  </a:lnTo>
                  <a:lnTo>
                    <a:pt x="250162" y="652756"/>
                  </a:lnTo>
                  <a:lnTo>
                    <a:pt x="220852" y="624585"/>
                  </a:lnTo>
                  <a:lnTo>
                    <a:pt x="185983" y="559114"/>
                  </a:lnTo>
                  <a:lnTo>
                    <a:pt x="175087" y="515909"/>
                  </a:lnTo>
                  <a:lnTo>
                    <a:pt x="168549" y="465724"/>
                  </a:lnTo>
                  <a:lnTo>
                    <a:pt x="166370" y="408558"/>
                  </a:lnTo>
                  <a:lnTo>
                    <a:pt x="169822" y="342052"/>
                  </a:lnTo>
                  <a:lnTo>
                    <a:pt x="180181" y="285416"/>
                  </a:lnTo>
                  <a:lnTo>
                    <a:pt x="197445" y="238662"/>
                  </a:lnTo>
                  <a:lnTo>
                    <a:pt x="221614" y="201802"/>
                  </a:lnTo>
                  <a:lnTo>
                    <a:pt x="251426" y="173892"/>
                  </a:lnTo>
                  <a:lnTo>
                    <a:pt x="285416" y="153971"/>
                  </a:lnTo>
                  <a:lnTo>
                    <a:pt x="323574" y="142027"/>
                  </a:lnTo>
                  <a:lnTo>
                    <a:pt x="365887" y="138048"/>
                  </a:lnTo>
                  <a:lnTo>
                    <a:pt x="652961" y="138048"/>
                  </a:lnTo>
                  <a:lnTo>
                    <a:pt x="638069" y="115171"/>
                  </a:lnTo>
                  <a:lnTo>
                    <a:pt x="612521" y="86740"/>
                  </a:lnTo>
                  <a:lnTo>
                    <a:pt x="573660" y="55530"/>
                  </a:lnTo>
                  <a:lnTo>
                    <a:pt x="530385" y="31245"/>
                  </a:lnTo>
                  <a:lnTo>
                    <a:pt x="482703" y="13890"/>
                  </a:lnTo>
                  <a:lnTo>
                    <a:pt x="430620" y="3473"/>
                  </a:lnTo>
                  <a:lnTo>
                    <a:pt x="374141" y="0"/>
                  </a:lnTo>
                  <a:close/>
                </a:path>
                <a:path w="2189479" h="828039">
                  <a:moveTo>
                    <a:pt x="540003" y="519302"/>
                  </a:moveTo>
                  <a:lnTo>
                    <a:pt x="528266" y="560282"/>
                  </a:lnTo>
                  <a:lnTo>
                    <a:pt x="513254" y="595391"/>
                  </a:lnTo>
                  <a:lnTo>
                    <a:pt x="473455" y="647953"/>
                  </a:lnTo>
                  <a:lnTo>
                    <a:pt x="422560" y="678703"/>
                  </a:lnTo>
                  <a:lnTo>
                    <a:pt x="362712" y="688975"/>
                  </a:lnTo>
                  <a:lnTo>
                    <a:pt x="643963" y="688975"/>
                  </a:lnTo>
                  <a:lnTo>
                    <a:pt x="660036" y="662877"/>
                  </a:lnTo>
                  <a:lnTo>
                    <a:pt x="680160" y="618612"/>
                  </a:lnTo>
                  <a:lnTo>
                    <a:pt x="696467" y="568959"/>
                  </a:lnTo>
                  <a:lnTo>
                    <a:pt x="540003" y="519302"/>
                  </a:lnTo>
                  <a:close/>
                </a:path>
                <a:path w="2189479" h="828039">
                  <a:moveTo>
                    <a:pt x="652961" y="138048"/>
                  </a:moveTo>
                  <a:lnTo>
                    <a:pt x="365887" y="138048"/>
                  </a:lnTo>
                  <a:lnTo>
                    <a:pt x="396869" y="140289"/>
                  </a:lnTo>
                  <a:lnTo>
                    <a:pt x="425434" y="147018"/>
                  </a:lnTo>
                  <a:lnTo>
                    <a:pt x="475361" y="173989"/>
                  </a:lnTo>
                  <a:lnTo>
                    <a:pt x="512619" y="216550"/>
                  </a:lnTo>
                  <a:lnTo>
                    <a:pt x="534542" y="272160"/>
                  </a:lnTo>
                  <a:lnTo>
                    <a:pt x="694309" y="234060"/>
                  </a:lnTo>
                  <a:lnTo>
                    <a:pt x="678975" y="188843"/>
                  </a:lnTo>
                  <a:lnTo>
                    <a:pt x="660225" y="149209"/>
                  </a:lnTo>
                  <a:lnTo>
                    <a:pt x="652961" y="138048"/>
                  </a:lnTo>
                  <a:close/>
                </a:path>
              </a:pathLst>
            </a:custGeom>
            <a:solidFill>
              <a:srgbClr val="BDA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3398" y="2606294"/>
              <a:ext cx="2189480" cy="828040"/>
            </a:xfrm>
            <a:custGeom>
              <a:avLst/>
              <a:gdLst/>
              <a:ahLst/>
              <a:cxnLst/>
              <a:rect l="l" t="t" r="r" b="b"/>
              <a:pathLst>
                <a:path w="2189479" h="828039">
                  <a:moveTo>
                    <a:pt x="1859534" y="0"/>
                  </a:moveTo>
                  <a:lnTo>
                    <a:pt x="1916808" y="2637"/>
                  </a:lnTo>
                  <a:lnTo>
                    <a:pt x="1968097" y="10554"/>
                  </a:lnTo>
                  <a:lnTo>
                    <a:pt x="2013418" y="23756"/>
                  </a:lnTo>
                  <a:lnTo>
                    <a:pt x="2052789" y="42249"/>
                  </a:lnTo>
                  <a:lnTo>
                    <a:pt x="2086228" y="66039"/>
                  </a:lnTo>
                  <a:lnTo>
                    <a:pt x="2119731" y="101778"/>
                  </a:lnTo>
                  <a:lnTo>
                    <a:pt x="2144220" y="143065"/>
                  </a:lnTo>
                  <a:lnTo>
                    <a:pt x="2159684" y="189876"/>
                  </a:lnTo>
                  <a:lnTo>
                    <a:pt x="2166112" y="242188"/>
                  </a:lnTo>
                  <a:lnTo>
                    <a:pt x="2004695" y="249300"/>
                  </a:lnTo>
                  <a:lnTo>
                    <a:pt x="1997999" y="220626"/>
                  </a:lnTo>
                  <a:lnTo>
                    <a:pt x="1988375" y="196310"/>
                  </a:lnTo>
                  <a:lnTo>
                    <a:pt x="1960245" y="160654"/>
                  </a:lnTo>
                  <a:lnTo>
                    <a:pt x="1917588" y="140366"/>
                  </a:lnTo>
                  <a:lnTo>
                    <a:pt x="1857883" y="133603"/>
                  </a:lnTo>
                  <a:lnTo>
                    <a:pt x="1824640" y="135413"/>
                  </a:lnTo>
                  <a:lnTo>
                    <a:pt x="1769586" y="149891"/>
                  </a:lnTo>
                  <a:lnTo>
                    <a:pt x="1736532" y="172604"/>
                  </a:lnTo>
                  <a:lnTo>
                    <a:pt x="1722120" y="212216"/>
                  </a:lnTo>
                  <a:lnTo>
                    <a:pt x="1723620" y="225887"/>
                  </a:lnTo>
                  <a:lnTo>
                    <a:pt x="1746123" y="260730"/>
                  </a:lnTo>
                  <a:lnTo>
                    <a:pt x="1798478" y="286940"/>
                  </a:lnTo>
                  <a:lnTo>
                    <a:pt x="1841027" y="300432"/>
                  </a:lnTo>
                  <a:lnTo>
                    <a:pt x="1894459" y="314197"/>
                  </a:lnTo>
                  <a:lnTo>
                    <a:pt x="1949563" y="328223"/>
                  </a:lnTo>
                  <a:lnTo>
                    <a:pt x="1996963" y="342487"/>
                  </a:lnTo>
                  <a:lnTo>
                    <a:pt x="2036673" y="356989"/>
                  </a:lnTo>
                  <a:lnTo>
                    <a:pt x="2095444" y="387947"/>
                  </a:lnTo>
                  <a:lnTo>
                    <a:pt x="2139640" y="428575"/>
                  </a:lnTo>
                  <a:lnTo>
                    <a:pt x="2171076" y="480323"/>
                  </a:lnTo>
                  <a:lnTo>
                    <a:pt x="2186991" y="544002"/>
                  </a:lnTo>
                  <a:lnTo>
                    <a:pt x="2188972" y="580389"/>
                  </a:lnTo>
                  <a:lnTo>
                    <a:pt x="2186590" y="614227"/>
                  </a:lnTo>
                  <a:lnTo>
                    <a:pt x="2167540" y="678616"/>
                  </a:lnTo>
                  <a:lnTo>
                    <a:pt x="2129770" y="737189"/>
                  </a:lnTo>
                  <a:lnTo>
                    <a:pt x="2075755" y="781802"/>
                  </a:lnTo>
                  <a:lnTo>
                    <a:pt x="2005768" y="811083"/>
                  </a:lnTo>
                  <a:lnTo>
                    <a:pt x="1964420" y="820213"/>
                  </a:lnTo>
                  <a:lnTo>
                    <a:pt x="1918761" y="825700"/>
                  </a:lnTo>
                  <a:lnTo>
                    <a:pt x="1868804" y="827531"/>
                  </a:lnTo>
                  <a:lnTo>
                    <a:pt x="1810968" y="824727"/>
                  </a:lnTo>
                  <a:lnTo>
                    <a:pt x="1758764" y="816315"/>
                  </a:lnTo>
                  <a:lnTo>
                    <a:pt x="1712186" y="802294"/>
                  </a:lnTo>
                  <a:lnTo>
                    <a:pt x="1671229" y="782665"/>
                  </a:lnTo>
                  <a:lnTo>
                    <a:pt x="1635887" y="757427"/>
                  </a:lnTo>
                  <a:lnTo>
                    <a:pt x="1606032" y="726825"/>
                  </a:lnTo>
                  <a:lnTo>
                    <a:pt x="1581396" y="691095"/>
                  </a:lnTo>
                  <a:lnTo>
                    <a:pt x="1561985" y="650232"/>
                  </a:lnTo>
                  <a:lnTo>
                    <a:pt x="1547803" y="604231"/>
                  </a:lnTo>
                  <a:lnTo>
                    <a:pt x="1538859" y="553084"/>
                  </a:lnTo>
                  <a:lnTo>
                    <a:pt x="1695958" y="537844"/>
                  </a:lnTo>
                  <a:lnTo>
                    <a:pt x="1704840" y="574754"/>
                  </a:lnTo>
                  <a:lnTo>
                    <a:pt x="1717389" y="606424"/>
                  </a:lnTo>
                  <a:lnTo>
                    <a:pt x="1753489" y="654050"/>
                  </a:lnTo>
                  <a:lnTo>
                    <a:pt x="1804447" y="681831"/>
                  </a:lnTo>
                  <a:lnTo>
                    <a:pt x="1870455" y="691133"/>
                  </a:lnTo>
                  <a:lnTo>
                    <a:pt x="1907083" y="689064"/>
                  </a:lnTo>
                  <a:lnTo>
                    <a:pt x="1965860" y="672542"/>
                  </a:lnTo>
                  <a:lnTo>
                    <a:pt x="2005320" y="640923"/>
                  </a:lnTo>
                  <a:lnTo>
                    <a:pt x="2025080" y="602303"/>
                  </a:lnTo>
                  <a:lnTo>
                    <a:pt x="2027554" y="580897"/>
                  </a:lnTo>
                  <a:lnTo>
                    <a:pt x="2026509" y="567249"/>
                  </a:lnTo>
                  <a:lnTo>
                    <a:pt x="2001063" y="523041"/>
                  </a:lnTo>
                  <a:lnTo>
                    <a:pt x="1952878" y="497966"/>
                  </a:lnTo>
                  <a:lnTo>
                    <a:pt x="1906333" y="484362"/>
                  </a:lnTo>
                  <a:lnTo>
                    <a:pt x="1869475" y="474660"/>
                  </a:lnTo>
                  <a:lnTo>
                    <a:pt x="1823592" y="463041"/>
                  </a:lnTo>
                  <a:lnTo>
                    <a:pt x="1763488" y="446091"/>
                  </a:lnTo>
                  <a:lnTo>
                    <a:pt x="1713087" y="427259"/>
                  </a:lnTo>
                  <a:lnTo>
                    <a:pt x="1672377" y="406570"/>
                  </a:lnTo>
                  <a:lnTo>
                    <a:pt x="1641348" y="384047"/>
                  </a:lnTo>
                  <a:lnTo>
                    <a:pt x="1609157" y="349208"/>
                  </a:lnTo>
                  <a:lnTo>
                    <a:pt x="1586134" y="310784"/>
                  </a:lnTo>
                  <a:lnTo>
                    <a:pt x="1572303" y="268765"/>
                  </a:lnTo>
                  <a:lnTo>
                    <a:pt x="1567688" y="223138"/>
                  </a:lnTo>
                  <a:lnTo>
                    <a:pt x="1569854" y="193063"/>
                  </a:lnTo>
                  <a:lnTo>
                    <a:pt x="1587190" y="135913"/>
                  </a:lnTo>
                  <a:lnTo>
                    <a:pt x="1621599" y="83837"/>
                  </a:lnTo>
                  <a:lnTo>
                    <a:pt x="1671510" y="43312"/>
                  </a:lnTo>
                  <a:lnTo>
                    <a:pt x="1736447" y="15644"/>
                  </a:lnTo>
                  <a:lnTo>
                    <a:pt x="1774094" y="6953"/>
                  </a:lnTo>
                  <a:lnTo>
                    <a:pt x="1815123" y="1738"/>
                  </a:lnTo>
                  <a:lnTo>
                    <a:pt x="1859534" y="0"/>
                  </a:lnTo>
                  <a:close/>
                </a:path>
                <a:path w="2189479" h="828039">
                  <a:moveTo>
                    <a:pt x="1114298" y="0"/>
                  </a:moveTo>
                  <a:lnTo>
                    <a:pt x="1171572" y="2637"/>
                  </a:lnTo>
                  <a:lnTo>
                    <a:pt x="1222861" y="10554"/>
                  </a:lnTo>
                  <a:lnTo>
                    <a:pt x="1268182" y="23756"/>
                  </a:lnTo>
                  <a:lnTo>
                    <a:pt x="1307553" y="42249"/>
                  </a:lnTo>
                  <a:lnTo>
                    <a:pt x="1340992" y="66039"/>
                  </a:lnTo>
                  <a:lnTo>
                    <a:pt x="1374495" y="101778"/>
                  </a:lnTo>
                  <a:lnTo>
                    <a:pt x="1398984" y="143065"/>
                  </a:lnTo>
                  <a:lnTo>
                    <a:pt x="1414448" y="189876"/>
                  </a:lnTo>
                  <a:lnTo>
                    <a:pt x="1420876" y="242188"/>
                  </a:lnTo>
                  <a:lnTo>
                    <a:pt x="1259459" y="249300"/>
                  </a:lnTo>
                  <a:lnTo>
                    <a:pt x="1252763" y="220626"/>
                  </a:lnTo>
                  <a:lnTo>
                    <a:pt x="1243139" y="196310"/>
                  </a:lnTo>
                  <a:lnTo>
                    <a:pt x="1215009" y="160654"/>
                  </a:lnTo>
                  <a:lnTo>
                    <a:pt x="1172352" y="140366"/>
                  </a:lnTo>
                  <a:lnTo>
                    <a:pt x="1112647" y="133603"/>
                  </a:lnTo>
                  <a:lnTo>
                    <a:pt x="1079404" y="135413"/>
                  </a:lnTo>
                  <a:lnTo>
                    <a:pt x="1024350" y="149891"/>
                  </a:lnTo>
                  <a:lnTo>
                    <a:pt x="991296" y="172604"/>
                  </a:lnTo>
                  <a:lnTo>
                    <a:pt x="976884" y="212216"/>
                  </a:lnTo>
                  <a:lnTo>
                    <a:pt x="978384" y="225887"/>
                  </a:lnTo>
                  <a:lnTo>
                    <a:pt x="1000887" y="260730"/>
                  </a:lnTo>
                  <a:lnTo>
                    <a:pt x="1053242" y="286940"/>
                  </a:lnTo>
                  <a:lnTo>
                    <a:pt x="1095791" y="300432"/>
                  </a:lnTo>
                  <a:lnTo>
                    <a:pt x="1149223" y="314197"/>
                  </a:lnTo>
                  <a:lnTo>
                    <a:pt x="1204327" y="328223"/>
                  </a:lnTo>
                  <a:lnTo>
                    <a:pt x="1251727" y="342487"/>
                  </a:lnTo>
                  <a:lnTo>
                    <a:pt x="1291437" y="356989"/>
                  </a:lnTo>
                  <a:lnTo>
                    <a:pt x="1350208" y="387947"/>
                  </a:lnTo>
                  <a:lnTo>
                    <a:pt x="1394404" y="428575"/>
                  </a:lnTo>
                  <a:lnTo>
                    <a:pt x="1425840" y="480323"/>
                  </a:lnTo>
                  <a:lnTo>
                    <a:pt x="1441755" y="544002"/>
                  </a:lnTo>
                  <a:lnTo>
                    <a:pt x="1443736" y="580389"/>
                  </a:lnTo>
                  <a:lnTo>
                    <a:pt x="1441354" y="614227"/>
                  </a:lnTo>
                  <a:lnTo>
                    <a:pt x="1422304" y="678616"/>
                  </a:lnTo>
                  <a:lnTo>
                    <a:pt x="1384534" y="737189"/>
                  </a:lnTo>
                  <a:lnTo>
                    <a:pt x="1330519" y="781802"/>
                  </a:lnTo>
                  <a:lnTo>
                    <a:pt x="1260532" y="811083"/>
                  </a:lnTo>
                  <a:lnTo>
                    <a:pt x="1219184" y="820213"/>
                  </a:lnTo>
                  <a:lnTo>
                    <a:pt x="1173525" y="825700"/>
                  </a:lnTo>
                  <a:lnTo>
                    <a:pt x="1123568" y="827531"/>
                  </a:lnTo>
                  <a:lnTo>
                    <a:pt x="1065732" y="824727"/>
                  </a:lnTo>
                  <a:lnTo>
                    <a:pt x="1013528" y="816315"/>
                  </a:lnTo>
                  <a:lnTo>
                    <a:pt x="966950" y="802294"/>
                  </a:lnTo>
                  <a:lnTo>
                    <a:pt x="925993" y="782665"/>
                  </a:lnTo>
                  <a:lnTo>
                    <a:pt x="890651" y="757427"/>
                  </a:lnTo>
                  <a:lnTo>
                    <a:pt x="860796" y="726825"/>
                  </a:lnTo>
                  <a:lnTo>
                    <a:pt x="836160" y="691095"/>
                  </a:lnTo>
                  <a:lnTo>
                    <a:pt x="816749" y="650232"/>
                  </a:lnTo>
                  <a:lnTo>
                    <a:pt x="802567" y="604231"/>
                  </a:lnTo>
                  <a:lnTo>
                    <a:pt x="793623" y="553084"/>
                  </a:lnTo>
                  <a:lnTo>
                    <a:pt x="950722" y="537844"/>
                  </a:lnTo>
                  <a:lnTo>
                    <a:pt x="959604" y="574754"/>
                  </a:lnTo>
                  <a:lnTo>
                    <a:pt x="972153" y="606424"/>
                  </a:lnTo>
                  <a:lnTo>
                    <a:pt x="1008252" y="654050"/>
                  </a:lnTo>
                  <a:lnTo>
                    <a:pt x="1059211" y="681831"/>
                  </a:lnTo>
                  <a:lnTo>
                    <a:pt x="1125220" y="691133"/>
                  </a:lnTo>
                  <a:lnTo>
                    <a:pt x="1161847" y="689064"/>
                  </a:lnTo>
                  <a:lnTo>
                    <a:pt x="1220624" y="672542"/>
                  </a:lnTo>
                  <a:lnTo>
                    <a:pt x="1260084" y="640923"/>
                  </a:lnTo>
                  <a:lnTo>
                    <a:pt x="1279844" y="602303"/>
                  </a:lnTo>
                  <a:lnTo>
                    <a:pt x="1282318" y="580897"/>
                  </a:lnTo>
                  <a:lnTo>
                    <a:pt x="1281273" y="567249"/>
                  </a:lnTo>
                  <a:lnTo>
                    <a:pt x="1255827" y="523041"/>
                  </a:lnTo>
                  <a:lnTo>
                    <a:pt x="1207642" y="497966"/>
                  </a:lnTo>
                  <a:lnTo>
                    <a:pt x="1161097" y="484362"/>
                  </a:lnTo>
                  <a:lnTo>
                    <a:pt x="1124239" y="474660"/>
                  </a:lnTo>
                  <a:lnTo>
                    <a:pt x="1078356" y="463041"/>
                  </a:lnTo>
                  <a:lnTo>
                    <a:pt x="1018252" y="446091"/>
                  </a:lnTo>
                  <a:lnTo>
                    <a:pt x="967851" y="427259"/>
                  </a:lnTo>
                  <a:lnTo>
                    <a:pt x="927141" y="406570"/>
                  </a:lnTo>
                  <a:lnTo>
                    <a:pt x="896112" y="384047"/>
                  </a:lnTo>
                  <a:lnTo>
                    <a:pt x="863921" y="349208"/>
                  </a:lnTo>
                  <a:lnTo>
                    <a:pt x="840898" y="310784"/>
                  </a:lnTo>
                  <a:lnTo>
                    <a:pt x="827067" y="268765"/>
                  </a:lnTo>
                  <a:lnTo>
                    <a:pt x="822451" y="223138"/>
                  </a:lnTo>
                  <a:lnTo>
                    <a:pt x="824618" y="193063"/>
                  </a:lnTo>
                  <a:lnTo>
                    <a:pt x="841954" y="135913"/>
                  </a:lnTo>
                  <a:lnTo>
                    <a:pt x="876363" y="83837"/>
                  </a:lnTo>
                  <a:lnTo>
                    <a:pt x="926274" y="43312"/>
                  </a:lnTo>
                  <a:lnTo>
                    <a:pt x="991211" y="15644"/>
                  </a:lnTo>
                  <a:lnTo>
                    <a:pt x="1028858" y="6953"/>
                  </a:lnTo>
                  <a:lnTo>
                    <a:pt x="1069887" y="1738"/>
                  </a:lnTo>
                  <a:lnTo>
                    <a:pt x="1114298" y="0"/>
                  </a:lnTo>
                  <a:close/>
                </a:path>
                <a:path w="2189479" h="828039">
                  <a:moveTo>
                    <a:pt x="374141" y="0"/>
                  </a:moveTo>
                  <a:lnTo>
                    <a:pt x="430620" y="3473"/>
                  </a:lnTo>
                  <a:lnTo>
                    <a:pt x="482703" y="13890"/>
                  </a:lnTo>
                  <a:lnTo>
                    <a:pt x="530385" y="31245"/>
                  </a:lnTo>
                  <a:lnTo>
                    <a:pt x="573660" y="55530"/>
                  </a:lnTo>
                  <a:lnTo>
                    <a:pt x="612521" y="86740"/>
                  </a:lnTo>
                  <a:lnTo>
                    <a:pt x="638069" y="115171"/>
                  </a:lnTo>
                  <a:lnTo>
                    <a:pt x="660225" y="149209"/>
                  </a:lnTo>
                  <a:lnTo>
                    <a:pt x="678975" y="188843"/>
                  </a:lnTo>
                  <a:lnTo>
                    <a:pt x="694309" y="234060"/>
                  </a:lnTo>
                  <a:lnTo>
                    <a:pt x="534542" y="272160"/>
                  </a:lnTo>
                  <a:lnTo>
                    <a:pt x="525492" y="242730"/>
                  </a:lnTo>
                  <a:lnTo>
                    <a:pt x="512619" y="216550"/>
                  </a:lnTo>
                  <a:lnTo>
                    <a:pt x="475361" y="173989"/>
                  </a:lnTo>
                  <a:lnTo>
                    <a:pt x="425434" y="147018"/>
                  </a:lnTo>
                  <a:lnTo>
                    <a:pt x="365887" y="138048"/>
                  </a:lnTo>
                  <a:lnTo>
                    <a:pt x="323574" y="142027"/>
                  </a:lnTo>
                  <a:lnTo>
                    <a:pt x="285416" y="153971"/>
                  </a:lnTo>
                  <a:lnTo>
                    <a:pt x="251426" y="173892"/>
                  </a:lnTo>
                  <a:lnTo>
                    <a:pt x="221614" y="201802"/>
                  </a:lnTo>
                  <a:lnTo>
                    <a:pt x="197445" y="238662"/>
                  </a:lnTo>
                  <a:lnTo>
                    <a:pt x="180181" y="285416"/>
                  </a:lnTo>
                  <a:lnTo>
                    <a:pt x="169822" y="342052"/>
                  </a:lnTo>
                  <a:lnTo>
                    <a:pt x="166370" y="408558"/>
                  </a:lnTo>
                  <a:lnTo>
                    <a:pt x="168549" y="465724"/>
                  </a:lnTo>
                  <a:lnTo>
                    <a:pt x="175087" y="515909"/>
                  </a:lnTo>
                  <a:lnTo>
                    <a:pt x="185983" y="559114"/>
                  </a:lnTo>
                  <a:lnTo>
                    <a:pt x="201239" y="595340"/>
                  </a:lnTo>
                  <a:lnTo>
                    <a:pt x="250162" y="652756"/>
                  </a:lnTo>
                  <a:lnTo>
                    <a:pt x="283590" y="672877"/>
                  </a:lnTo>
                  <a:lnTo>
                    <a:pt x="321115" y="684950"/>
                  </a:lnTo>
                  <a:lnTo>
                    <a:pt x="362712" y="688975"/>
                  </a:lnTo>
                  <a:lnTo>
                    <a:pt x="393767" y="686405"/>
                  </a:lnTo>
                  <a:lnTo>
                    <a:pt x="449115" y="665882"/>
                  </a:lnTo>
                  <a:lnTo>
                    <a:pt x="494980" y="624619"/>
                  </a:lnTo>
                  <a:lnTo>
                    <a:pt x="528266" y="560282"/>
                  </a:lnTo>
                  <a:lnTo>
                    <a:pt x="540003" y="519302"/>
                  </a:lnTo>
                  <a:lnTo>
                    <a:pt x="696467" y="568959"/>
                  </a:lnTo>
                  <a:lnTo>
                    <a:pt x="680160" y="618612"/>
                  </a:lnTo>
                  <a:lnTo>
                    <a:pt x="660036" y="662877"/>
                  </a:lnTo>
                  <a:lnTo>
                    <a:pt x="636090" y="701758"/>
                  </a:lnTo>
                  <a:lnTo>
                    <a:pt x="608315" y="735262"/>
                  </a:lnTo>
                  <a:lnTo>
                    <a:pt x="576706" y="763396"/>
                  </a:lnTo>
                  <a:lnTo>
                    <a:pt x="541443" y="786240"/>
                  </a:lnTo>
                  <a:lnTo>
                    <a:pt x="502565" y="804018"/>
                  </a:lnTo>
                  <a:lnTo>
                    <a:pt x="460084" y="816724"/>
                  </a:lnTo>
                  <a:lnTo>
                    <a:pt x="414012" y="824352"/>
                  </a:lnTo>
                  <a:lnTo>
                    <a:pt x="364363" y="826896"/>
                  </a:lnTo>
                  <a:lnTo>
                    <a:pt x="312844" y="823879"/>
                  </a:lnTo>
                  <a:lnTo>
                    <a:pt x="264465" y="814822"/>
                  </a:lnTo>
                  <a:lnTo>
                    <a:pt x="219233" y="799718"/>
                  </a:lnTo>
                  <a:lnTo>
                    <a:pt x="177155" y="778561"/>
                  </a:lnTo>
                  <a:lnTo>
                    <a:pt x="138238" y="751343"/>
                  </a:lnTo>
                  <a:lnTo>
                    <a:pt x="102488" y="718057"/>
                  </a:lnTo>
                  <a:lnTo>
                    <a:pt x="75298" y="685346"/>
                  </a:lnTo>
                  <a:lnTo>
                    <a:pt x="52290" y="649369"/>
                  </a:lnTo>
                  <a:lnTo>
                    <a:pt x="33465" y="610126"/>
                  </a:lnTo>
                  <a:lnTo>
                    <a:pt x="18824" y="567617"/>
                  </a:lnTo>
                  <a:lnTo>
                    <a:pt x="8366" y="521842"/>
                  </a:lnTo>
                  <a:lnTo>
                    <a:pt x="2091" y="472802"/>
                  </a:lnTo>
                  <a:lnTo>
                    <a:pt x="0" y="420496"/>
                  </a:lnTo>
                  <a:lnTo>
                    <a:pt x="2099" y="365322"/>
                  </a:lnTo>
                  <a:lnTo>
                    <a:pt x="8400" y="313773"/>
                  </a:lnTo>
                  <a:lnTo>
                    <a:pt x="18904" y="265852"/>
                  </a:lnTo>
                  <a:lnTo>
                    <a:pt x="33613" y="221560"/>
                  </a:lnTo>
                  <a:lnTo>
                    <a:pt x="52530" y="180902"/>
                  </a:lnTo>
                  <a:lnTo>
                    <a:pt x="75657" y="143877"/>
                  </a:lnTo>
                  <a:lnTo>
                    <a:pt x="102997" y="110489"/>
                  </a:lnTo>
                  <a:lnTo>
                    <a:pt x="139203" y="76729"/>
                  </a:lnTo>
                  <a:lnTo>
                    <a:pt x="178994" y="49106"/>
                  </a:lnTo>
                  <a:lnTo>
                    <a:pt x="222377" y="27622"/>
                  </a:lnTo>
                  <a:lnTo>
                    <a:pt x="269357" y="12276"/>
                  </a:lnTo>
                  <a:lnTo>
                    <a:pt x="319943" y="3069"/>
                  </a:lnTo>
                  <a:lnTo>
                    <a:pt x="374141" y="0"/>
                  </a:lnTo>
                  <a:close/>
                </a:path>
              </a:pathLst>
            </a:custGeom>
            <a:ln w="12192">
              <a:solidFill>
                <a:srgbClr val="280E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-76200"/>
            <a:ext cx="43434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 algn="ctr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Selectors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7084060" cy="46923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97155">
              <a:lnSpc>
                <a:spcPts val="3030"/>
              </a:lnSpc>
              <a:spcBef>
                <a:spcPts val="470"/>
              </a:spcBef>
              <a:buClr>
                <a:srgbClr val="B9ABE2"/>
              </a:buClr>
              <a:tabLst>
                <a:tab pos="355600" algn="l"/>
              </a:tabLst>
            </a:pPr>
            <a:endParaRPr sz="2800" dirty="0">
              <a:latin typeface="Candara"/>
              <a:cs typeface="Candara"/>
            </a:endParaRPr>
          </a:p>
          <a:p>
            <a:pPr marL="355600" marR="55244" indent="-342900">
              <a:lnSpc>
                <a:spcPts val="3020"/>
              </a:lnSpc>
              <a:spcBef>
                <a:spcPts val="240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5600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</a:rPr>
              <a:t>CSS selectors are used to "find" (or select) the HTML elements you want to style.</a:t>
            </a:r>
          </a:p>
          <a:p>
            <a:pPr marL="698500" marR="5080" lvl="1" indent="-337185">
              <a:spcBef>
                <a:spcPts val="30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Element selector</a:t>
            </a:r>
          </a:p>
          <a:p>
            <a:pPr marL="698500" marR="5080" lvl="1" indent="-337185">
              <a:spcBef>
                <a:spcPts val="30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Universal selector</a:t>
            </a:r>
          </a:p>
          <a:p>
            <a:pPr marL="698500" marR="5080" lvl="1" indent="-337185">
              <a:spcBef>
                <a:spcPts val="30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Class selector</a:t>
            </a:r>
          </a:p>
          <a:p>
            <a:pPr marL="698500" marR="5080" lvl="1" indent="-337185">
              <a:spcBef>
                <a:spcPts val="30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ID selector</a:t>
            </a:r>
            <a:endParaRPr lang="en-US" sz="24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0293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539616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8885" algn="l"/>
              </a:tabLst>
            </a:pPr>
            <a:r>
              <a:rPr lang="en-US" spc="-25" dirty="0"/>
              <a:t>Element Selectors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6982"/>
            <a:ext cx="4961890" cy="430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CSS</a:t>
            </a:r>
            <a:r>
              <a:rPr sz="24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styles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elements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of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HTML.</a:t>
            </a:r>
            <a:endParaRPr sz="2400" dirty="0">
              <a:latin typeface="Candara"/>
              <a:cs typeface="Candara"/>
            </a:endParaRPr>
          </a:p>
          <a:p>
            <a:pPr marL="354965" indent="-342265">
              <a:lnSpc>
                <a:spcPts val="2590"/>
              </a:lnSpc>
              <a:spcBef>
                <a:spcPts val="182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For</a:t>
            </a:r>
            <a:r>
              <a:rPr sz="24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example,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to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turn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all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paragraphs’</a:t>
            </a:r>
            <a:endParaRPr sz="2400" dirty="0">
              <a:latin typeface="Candara"/>
              <a:cs typeface="Candara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text green, </a:t>
            </a:r>
            <a:r>
              <a:rPr sz="2400" spc="-25" dirty="0">
                <a:solidFill>
                  <a:srgbClr val="2E1F57"/>
                </a:solidFill>
                <a:latin typeface="Candara"/>
                <a:cs typeface="Candara"/>
              </a:rPr>
              <a:t>do:</a:t>
            </a:r>
            <a:endParaRPr sz="2400" dirty="0">
              <a:latin typeface="Candara"/>
              <a:cs typeface="Candara"/>
            </a:endParaRPr>
          </a:p>
          <a:p>
            <a:pPr marL="361315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p </a:t>
            </a:r>
            <a:r>
              <a:rPr sz="2000" spc="-50" dirty="0">
                <a:solidFill>
                  <a:srgbClr val="2E1F57"/>
                </a:solidFill>
                <a:latin typeface="MS Mincho"/>
                <a:cs typeface="MS Mincho"/>
              </a:rPr>
              <a:t>{</a:t>
            </a:r>
            <a:endParaRPr sz="2000" dirty="0">
              <a:latin typeface="MS Mincho"/>
              <a:cs typeface="MS Mincho"/>
            </a:endParaRPr>
          </a:p>
          <a:p>
            <a:pPr marL="6985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color</a:t>
            </a:r>
            <a:r>
              <a:rPr sz="2000" spc="-1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: </a:t>
            </a:r>
            <a:r>
              <a:rPr sz="2000" spc="-10" dirty="0">
                <a:solidFill>
                  <a:srgbClr val="2E1F57"/>
                </a:solidFill>
                <a:latin typeface="MS Mincho"/>
                <a:cs typeface="MS Mincho"/>
              </a:rPr>
              <a:t>green;</a:t>
            </a:r>
            <a:endParaRPr sz="2000" dirty="0">
              <a:latin typeface="MS Mincho"/>
              <a:cs typeface="MS Mincho"/>
            </a:endParaRPr>
          </a:p>
          <a:p>
            <a:pPr marL="361315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20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75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MS Mincho"/>
              <a:cs typeface="MS Mincho"/>
            </a:endParaRPr>
          </a:p>
          <a:p>
            <a:pPr marL="354965" marR="5080" indent="-342265">
              <a:lnSpc>
                <a:spcPct val="79500"/>
              </a:lnSpc>
              <a:buClr>
                <a:srgbClr val="B9ABE2"/>
              </a:buClr>
              <a:buFont typeface="Candara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E1F57"/>
                </a:solidFill>
                <a:latin typeface="Candara"/>
                <a:cs typeface="Candara"/>
              </a:rPr>
              <a:t>Note:</a:t>
            </a:r>
            <a:r>
              <a:rPr sz="2400" b="1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selectors</a:t>
            </a:r>
            <a:r>
              <a:rPr sz="24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are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generally</a:t>
            </a:r>
            <a:r>
              <a:rPr sz="24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25" dirty="0">
                <a:solidFill>
                  <a:srgbClr val="2E1F57"/>
                </a:solidFill>
                <a:latin typeface="Candara"/>
                <a:cs typeface="Candara"/>
              </a:rPr>
              <a:t>an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HTML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element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without </a:t>
            </a:r>
            <a:r>
              <a:rPr sz="2400" i="1" dirty="0">
                <a:solidFill>
                  <a:srgbClr val="2E1F57"/>
                </a:solidFill>
                <a:latin typeface="Meiryo"/>
                <a:cs typeface="Meiryo"/>
              </a:rPr>
              <a:t>“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&lt;</a:t>
            </a:r>
            <a:r>
              <a:rPr sz="2400" i="1" dirty="0">
                <a:solidFill>
                  <a:srgbClr val="2E1F57"/>
                </a:solidFill>
                <a:latin typeface="Meiryo"/>
                <a:cs typeface="Meiryo"/>
              </a:rPr>
              <a:t>“</a:t>
            </a:r>
            <a:r>
              <a:rPr sz="2400" i="1" spc="-300" dirty="0">
                <a:solidFill>
                  <a:srgbClr val="2E1F57"/>
                </a:solidFill>
                <a:latin typeface="Meiryo"/>
                <a:cs typeface="Meiryo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and</a:t>
            </a:r>
            <a:r>
              <a:rPr sz="24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i="1" spc="-20" dirty="0">
                <a:solidFill>
                  <a:srgbClr val="2E1F57"/>
                </a:solidFill>
                <a:latin typeface="Meiryo"/>
                <a:cs typeface="Meiryo"/>
              </a:rPr>
              <a:t>“</a:t>
            </a:r>
            <a:r>
              <a:rPr sz="2400" spc="-20" dirty="0">
                <a:solidFill>
                  <a:srgbClr val="2E1F57"/>
                </a:solidFill>
                <a:latin typeface="Candara"/>
                <a:cs typeface="Candara"/>
              </a:rPr>
              <a:t>&gt;</a:t>
            </a:r>
            <a:r>
              <a:rPr sz="2400" i="1" spc="-20" dirty="0">
                <a:solidFill>
                  <a:srgbClr val="2E1F57"/>
                </a:solidFill>
                <a:latin typeface="Meiryo"/>
                <a:cs typeface="Meiryo"/>
              </a:rPr>
              <a:t>”</a:t>
            </a:r>
            <a:r>
              <a:rPr sz="2400" spc="-20" dirty="0">
                <a:solidFill>
                  <a:srgbClr val="2E1F57"/>
                </a:solidFill>
                <a:latin typeface="Candara"/>
                <a:cs typeface="Candara"/>
              </a:rPr>
              <a:t>.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So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i="1" spc="-10" dirty="0">
                <a:solidFill>
                  <a:srgbClr val="2E1F57"/>
                </a:solidFill>
                <a:latin typeface="Meiryo"/>
                <a:cs typeface="Meiryo"/>
              </a:rPr>
              <a:t>“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&lt;p&gt;</a:t>
            </a:r>
            <a:r>
              <a:rPr sz="2400" i="1" spc="-10" dirty="0">
                <a:solidFill>
                  <a:srgbClr val="2E1F57"/>
                </a:solidFill>
                <a:latin typeface="Meiryo"/>
                <a:cs typeface="Meiryo"/>
              </a:rPr>
              <a:t>”</a:t>
            </a:r>
            <a:r>
              <a:rPr sz="2400" i="1" spc="-285" dirty="0">
                <a:solidFill>
                  <a:srgbClr val="2E1F57"/>
                </a:solidFill>
                <a:latin typeface="Meiryo"/>
                <a:cs typeface="Meiryo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becomes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i="1" dirty="0">
                <a:solidFill>
                  <a:srgbClr val="2E1F57"/>
                </a:solidFill>
                <a:latin typeface="Meiryo"/>
                <a:cs typeface="Meiryo"/>
              </a:rPr>
              <a:t>“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p</a:t>
            </a:r>
            <a:r>
              <a:rPr sz="2400" i="1" dirty="0">
                <a:solidFill>
                  <a:srgbClr val="2E1F57"/>
                </a:solidFill>
                <a:latin typeface="Meiryo"/>
                <a:cs typeface="Meiryo"/>
              </a:rPr>
              <a:t>”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,</a:t>
            </a:r>
            <a:r>
              <a:rPr sz="2400" spc="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25" dirty="0">
                <a:solidFill>
                  <a:srgbClr val="2E1F57"/>
                </a:solidFill>
                <a:latin typeface="Candara"/>
                <a:cs typeface="Candara"/>
              </a:rPr>
              <a:t>and </a:t>
            </a:r>
            <a:r>
              <a:rPr sz="2400" i="1" spc="-10" dirty="0">
                <a:solidFill>
                  <a:srgbClr val="2E1F57"/>
                </a:solidFill>
                <a:latin typeface="Meiryo"/>
                <a:cs typeface="Meiryo"/>
              </a:rPr>
              <a:t>“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&lt;body&gt;</a:t>
            </a:r>
            <a:r>
              <a:rPr sz="2400" i="1" spc="-10" dirty="0">
                <a:solidFill>
                  <a:srgbClr val="2E1F57"/>
                </a:solidFill>
                <a:latin typeface="Meiryo"/>
                <a:cs typeface="Meiryo"/>
              </a:rPr>
              <a:t>”</a:t>
            </a:r>
            <a:r>
              <a:rPr sz="2400" i="1" spc="-305" dirty="0">
                <a:solidFill>
                  <a:srgbClr val="2E1F57"/>
                </a:solidFill>
                <a:latin typeface="Meiryo"/>
                <a:cs typeface="Meiryo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becomes</a:t>
            </a:r>
            <a:r>
              <a:rPr sz="2400" spc="2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i="1" dirty="0">
                <a:solidFill>
                  <a:srgbClr val="2E1F57"/>
                </a:solidFill>
                <a:latin typeface="Meiryo"/>
                <a:cs typeface="Meiryo"/>
              </a:rPr>
              <a:t>“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body</a:t>
            </a:r>
            <a:r>
              <a:rPr sz="2400" i="1" dirty="0">
                <a:solidFill>
                  <a:srgbClr val="2E1F57"/>
                </a:solidFill>
                <a:latin typeface="Meiryo"/>
                <a:cs typeface="Meiryo"/>
              </a:rPr>
              <a:t>”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,</a:t>
            </a:r>
            <a:r>
              <a:rPr sz="2400" spc="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25" dirty="0">
                <a:solidFill>
                  <a:srgbClr val="2E1F57"/>
                </a:solidFill>
                <a:latin typeface="Candara"/>
                <a:cs typeface="Candara"/>
              </a:rPr>
              <a:t>and </a:t>
            </a:r>
            <a:r>
              <a:rPr sz="2400" i="1" spc="-10" dirty="0">
                <a:solidFill>
                  <a:srgbClr val="2E1F57"/>
                </a:solidFill>
                <a:latin typeface="Meiryo"/>
                <a:cs typeface="Meiryo"/>
              </a:rPr>
              <a:t>“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&lt;</a:t>
            </a:r>
            <a:r>
              <a:rPr lang="en-US" sz="2400" spc="-10" dirty="0">
                <a:solidFill>
                  <a:srgbClr val="2E1F57"/>
                </a:solidFill>
                <a:latin typeface="Candara"/>
                <a:cs typeface="Candara"/>
              </a:rPr>
              <a:t>h1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&gt;</a:t>
            </a:r>
            <a:r>
              <a:rPr sz="2400" i="1" spc="-10" dirty="0">
                <a:solidFill>
                  <a:srgbClr val="2E1F57"/>
                </a:solidFill>
                <a:latin typeface="Meiryo"/>
                <a:cs typeface="Meiryo"/>
              </a:rPr>
              <a:t>”</a:t>
            </a:r>
            <a:r>
              <a:rPr sz="2400" i="1" spc="-190" dirty="0">
                <a:solidFill>
                  <a:srgbClr val="2E1F57"/>
                </a:solidFill>
                <a:latin typeface="Meiryo"/>
                <a:cs typeface="Meiryo"/>
              </a:rPr>
              <a:t> 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becomes </a:t>
            </a:r>
            <a:r>
              <a:rPr sz="2400" i="1" spc="-10" dirty="0">
                <a:solidFill>
                  <a:srgbClr val="2E1F57"/>
                </a:solidFill>
                <a:latin typeface="Meiryo"/>
                <a:cs typeface="Meiryo"/>
              </a:rPr>
              <a:t>“</a:t>
            </a:r>
            <a:r>
              <a:rPr lang="en-US" sz="2400" i="1" spc="-10" dirty="0">
                <a:solidFill>
                  <a:srgbClr val="2E1F57"/>
                </a:solidFill>
                <a:latin typeface="Candara"/>
                <a:cs typeface="Meiryo"/>
              </a:rPr>
              <a:t>h1</a:t>
            </a:r>
            <a:r>
              <a:rPr sz="2400" i="1" spc="-10" dirty="0">
                <a:solidFill>
                  <a:srgbClr val="2E1F57"/>
                </a:solidFill>
                <a:latin typeface="Meiryo"/>
                <a:cs typeface="Meiryo"/>
              </a:rPr>
              <a:t>”</a:t>
            </a:r>
            <a:endParaRPr sz="2400" dirty="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2345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616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MS Mincho"/>
                <a:cs typeface="MS Mincho"/>
              </a:rPr>
              <a:t>body</a:t>
            </a:r>
            <a:r>
              <a:rPr sz="4000" spc="-75" dirty="0">
                <a:latin typeface="MS Mincho"/>
                <a:cs typeface="MS Mincho"/>
              </a:rPr>
              <a:t> </a:t>
            </a:r>
            <a:r>
              <a:rPr sz="4000" spc="-50" dirty="0">
                <a:latin typeface="MS Mincho"/>
                <a:cs typeface="MS Mincho"/>
              </a:rPr>
              <a:t>{</a:t>
            </a:r>
            <a:endParaRPr sz="4000">
              <a:latin typeface="MS Mincho"/>
              <a:cs typeface="MS Mincho"/>
            </a:endParaRPr>
          </a:p>
          <a:p>
            <a:pPr marL="698500">
              <a:lnSpc>
                <a:spcPct val="100000"/>
              </a:lnSpc>
              <a:spcBef>
                <a:spcPts val="120"/>
              </a:spcBef>
            </a:pPr>
            <a:r>
              <a:rPr sz="4000" dirty="0">
                <a:latin typeface="MS Mincho"/>
                <a:cs typeface="MS Mincho"/>
              </a:rPr>
              <a:t>background:</a:t>
            </a:r>
            <a:r>
              <a:rPr sz="4000" spc="-204" dirty="0">
                <a:latin typeface="MS Mincho"/>
                <a:cs typeface="MS Mincho"/>
              </a:rPr>
              <a:t> </a:t>
            </a:r>
            <a:r>
              <a:rPr sz="4000" spc="-10" dirty="0">
                <a:latin typeface="MS Mincho"/>
                <a:cs typeface="MS Mincho"/>
              </a:rPr>
              <a:t>green;</a:t>
            </a:r>
            <a:endParaRPr sz="4000">
              <a:latin typeface="MS Mincho"/>
              <a:cs typeface="MS Mincho"/>
            </a:endParaRPr>
          </a:p>
          <a:p>
            <a:pPr marL="361950">
              <a:lnSpc>
                <a:spcPct val="100000"/>
              </a:lnSpc>
              <a:spcBef>
                <a:spcPts val="120"/>
              </a:spcBef>
            </a:pPr>
            <a:r>
              <a:rPr sz="4000" spc="-5" dirty="0">
                <a:latin typeface="MS Mincho"/>
                <a:cs typeface="MS Mincho"/>
              </a:rPr>
              <a:t>}</a:t>
            </a:r>
            <a:endParaRPr sz="4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687" y="3226765"/>
            <a:ext cx="72580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6515" marR="5080" indent="-131445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2E1F57"/>
                </a:solidFill>
                <a:latin typeface="Candara"/>
                <a:cs typeface="Candara"/>
              </a:rPr>
              <a:t>How</a:t>
            </a:r>
            <a:r>
              <a:rPr sz="4000" spc="-7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4000" dirty="0">
                <a:solidFill>
                  <a:srgbClr val="2E1F57"/>
                </a:solidFill>
                <a:latin typeface="Candara"/>
                <a:cs typeface="Candara"/>
              </a:rPr>
              <a:t>would</a:t>
            </a:r>
            <a:r>
              <a:rPr sz="4000" spc="-7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4000" dirty="0">
                <a:solidFill>
                  <a:srgbClr val="2E1F57"/>
                </a:solidFill>
                <a:latin typeface="Candara"/>
                <a:cs typeface="Candara"/>
              </a:rPr>
              <a:t>I</a:t>
            </a:r>
            <a:r>
              <a:rPr sz="4000" spc="-7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4000" dirty="0">
                <a:solidFill>
                  <a:srgbClr val="2E1F57"/>
                </a:solidFill>
                <a:latin typeface="Candara"/>
                <a:cs typeface="Candara"/>
              </a:rPr>
              <a:t>turn</a:t>
            </a:r>
            <a:r>
              <a:rPr sz="4000" spc="-8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40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4000" spc="-7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4000" spc="-10" dirty="0">
                <a:solidFill>
                  <a:srgbClr val="2E1F57"/>
                </a:solidFill>
                <a:latin typeface="Candara"/>
                <a:cs typeface="Candara"/>
              </a:rPr>
              <a:t>background </a:t>
            </a:r>
            <a:r>
              <a:rPr sz="4000" dirty="0">
                <a:solidFill>
                  <a:srgbClr val="2E1F57"/>
                </a:solidFill>
                <a:latin typeface="Candara"/>
                <a:cs typeface="Candara"/>
              </a:rPr>
              <a:t>of</a:t>
            </a:r>
            <a:r>
              <a:rPr sz="4000" spc="-10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4000" dirty="0">
                <a:solidFill>
                  <a:srgbClr val="2E1F57"/>
                </a:solidFill>
                <a:latin typeface="Candara"/>
                <a:cs typeface="Candara"/>
              </a:rPr>
              <a:t>all</a:t>
            </a:r>
            <a:r>
              <a:rPr sz="4000" spc="-10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4000" dirty="0">
                <a:solidFill>
                  <a:srgbClr val="2E1F57"/>
                </a:solidFill>
                <a:latin typeface="Candara"/>
                <a:cs typeface="Candara"/>
              </a:rPr>
              <a:t>paragraphs</a:t>
            </a:r>
            <a:r>
              <a:rPr sz="4000" spc="-8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4000" spc="-20" dirty="0">
                <a:solidFill>
                  <a:srgbClr val="2E1F57"/>
                </a:solidFill>
                <a:latin typeface="Candara"/>
                <a:cs typeface="Candara"/>
              </a:rPr>
              <a:t>red?</a:t>
            </a:r>
            <a:endParaRPr sz="40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780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Answer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569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MS Mincho"/>
                <a:cs typeface="MS Mincho"/>
              </a:rPr>
              <a:t>p</a:t>
            </a:r>
            <a:r>
              <a:rPr sz="4000" spc="-10" dirty="0">
                <a:latin typeface="MS Mincho"/>
                <a:cs typeface="MS Mincho"/>
              </a:rPr>
              <a:t> </a:t>
            </a:r>
            <a:r>
              <a:rPr sz="4000" spc="-50" dirty="0">
                <a:latin typeface="MS Mincho"/>
                <a:cs typeface="MS Mincho"/>
              </a:rPr>
              <a:t>{</a:t>
            </a:r>
            <a:endParaRPr sz="4000">
              <a:latin typeface="MS Mincho"/>
              <a:cs typeface="MS Mincho"/>
            </a:endParaRPr>
          </a:p>
          <a:p>
            <a:pPr marL="698500">
              <a:lnSpc>
                <a:spcPct val="100000"/>
              </a:lnSpc>
              <a:spcBef>
                <a:spcPts val="120"/>
              </a:spcBef>
            </a:pPr>
            <a:r>
              <a:rPr sz="4000" dirty="0">
                <a:latin typeface="MS Mincho"/>
                <a:cs typeface="MS Mincho"/>
              </a:rPr>
              <a:t>background:</a:t>
            </a:r>
            <a:r>
              <a:rPr sz="4000" spc="-200" dirty="0">
                <a:latin typeface="MS Mincho"/>
                <a:cs typeface="MS Mincho"/>
              </a:rPr>
              <a:t> </a:t>
            </a:r>
            <a:r>
              <a:rPr sz="4000" spc="-20" dirty="0">
                <a:latin typeface="MS Mincho"/>
                <a:cs typeface="MS Mincho"/>
              </a:rPr>
              <a:t>red;</a:t>
            </a:r>
            <a:endParaRPr sz="4000">
              <a:latin typeface="MS Mincho"/>
              <a:cs typeface="MS Mincho"/>
            </a:endParaRPr>
          </a:p>
          <a:p>
            <a:pPr marL="361950">
              <a:lnSpc>
                <a:spcPct val="100000"/>
              </a:lnSpc>
              <a:spcBef>
                <a:spcPts val="120"/>
              </a:spcBef>
            </a:pPr>
            <a:r>
              <a:rPr sz="4000" spc="-5" dirty="0">
                <a:latin typeface="MS Mincho"/>
                <a:cs typeface="MS Mincho"/>
              </a:rPr>
              <a:t>}</a:t>
            </a:r>
            <a:endParaRPr sz="4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304800"/>
            <a:ext cx="5562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238885" algn="l"/>
              </a:tabLst>
            </a:pPr>
            <a:r>
              <a:rPr lang="en-US" spc="-25" dirty="0"/>
              <a:t>Universal Selectors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514600"/>
            <a:ext cx="6931660" cy="363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590"/>
              </a:lnSpc>
              <a:spcBef>
                <a:spcPts val="182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</a:rPr>
              <a:t>The universal selector (*) selects all HTML elements on the page.</a:t>
            </a:r>
          </a:p>
          <a:p>
            <a:pPr marL="354965" indent="-342265">
              <a:lnSpc>
                <a:spcPts val="2590"/>
              </a:lnSpc>
              <a:spcBef>
                <a:spcPts val="182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</a:rPr>
              <a:t>The CSS rule below will affect every HTML element on the page</a:t>
            </a:r>
          </a:p>
          <a:p>
            <a:pPr marL="354965" indent="-342265">
              <a:lnSpc>
                <a:spcPts val="2590"/>
              </a:lnSpc>
              <a:spcBef>
                <a:spcPts val="182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2E1F57"/>
                </a:solidFill>
                <a:latin typeface="MS Mincho"/>
                <a:cs typeface="MS Mincho"/>
              </a:rPr>
              <a:t>*</a:t>
            </a: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000" spc="-50" dirty="0">
                <a:solidFill>
                  <a:srgbClr val="2E1F57"/>
                </a:solidFill>
                <a:latin typeface="MS Mincho"/>
                <a:cs typeface="MS Mincho"/>
              </a:rPr>
              <a:t>{</a:t>
            </a:r>
            <a:endParaRPr sz="2000" dirty="0">
              <a:latin typeface="MS Mincho"/>
              <a:cs typeface="MS Mincho"/>
            </a:endParaRPr>
          </a:p>
          <a:p>
            <a:pPr marL="6985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color</a:t>
            </a:r>
            <a:r>
              <a:rPr sz="2000" spc="-1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: </a:t>
            </a:r>
            <a:r>
              <a:rPr sz="2000" spc="-10" dirty="0">
                <a:solidFill>
                  <a:srgbClr val="2E1F57"/>
                </a:solidFill>
                <a:latin typeface="MS Mincho"/>
                <a:cs typeface="MS Mincho"/>
              </a:rPr>
              <a:t>green;</a:t>
            </a:r>
            <a:endParaRPr sz="2000" dirty="0">
              <a:latin typeface="MS Mincho"/>
              <a:cs typeface="MS Mincho"/>
            </a:endParaRPr>
          </a:p>
          <a:p>
            <a:pPr marL="361315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20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75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MS Mincho"/>
              <a:cs typeface="MS Mincho"/>
            </a:endParaRPr>
          </a:p>
          <a:p>
            <a:pPr marL="12700" marR="5080">
              <a:lnSpc>
                <a:spcPct val="79500"/>
              </a:lnSpc>
              <a:buClr>
                <a:srgbClr val="B9ABE2"/>
              </a:buClr>
              <a:tabLst>
                <a:tab pos="354965" algn="l"/>
                <a:tab pos="355600" algn="l"/>
              </a:tabLst>
            </a:pPr>
            <a:endParaRPr sz="2400" dirty="0">
              <a:latin typeface="Meiryo"/>
              <a:cs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02503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Selecting</a:t>
            </a:r>
            <a:r>
              <a:rPr spc="-5" dirty="0"/>
              <a:t> </a:t>
            </a:r>
            <a:r>
              <a:rPr dirty="0"/>
              <a:t>in</a:t>
            </a:r>
            <a:r>
              <a:rPr spc="-25" dirty="0"/>
              <a:t> 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129"/>
            <a:ext cx="4579620" cy="45288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marR="104775" indent="-342265">
              <a:lnSpc>
                <a:spcPts val="2310"/>
              </a:lnSpc>
              <a:spcBef>
                <a:spcPts val="650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An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important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part</a:t>
            </a:r>
            <a:r>
              <a:rPr sz="24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in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styling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25" dirty="0">
                <a:solidFill>
                  <a:srgbClr val="2E1F57"/>
                </a:solidFill>
                <a:latin typeface="Candara"/>
                <a:cs typeface="Candara"/>
              </a:rPr>
              <a:t>is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learning</a:t>
            </a:r>
            <a:r>
              <a:rPr sz="24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how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to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select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elements</a:t>
            </a:r>
            <a:endParaRPr sz="2400" dirty="0">
              <a:latin typeface="Candara"/>
              <a:cs typeface="Candara"/>
            </a:endParaRPr>
          </a:p>
          <a:p>
            <a:pPr marL="698500" lvl="1" indent="-337820">
              <a:lnSpc>
                <a:spcPct val="100000"/>
              </a:lnSpc>
              <a:spcBef>
                <a:spcPts val="1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For</a:t>
            </a:r>
            <a:r>
              <a:rPr sz="20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solidFill>
                  <a:srgbClr val="2E1F57"/>
                </a:solidFill>
                <a:latin typeface="Candara"/>
                <a:cs typeface="Candara"/>
              </a:rPr>
              <a:t>example</a:t>
            </a:r>
            <a:endParaRPr sz="2000" dirty="0">
              <a:latin typeface="Candara"/>
              <a:cs typeface="Candara"/>
            </a:endParaRPr>
          </a:p>
          <a:p>
            <a:pPr marL="698500">
              <a:lnSpc>
                <a:spcPct val="100000"/>
              </a:lnSpc>
              <a:spcBef>
                <a:spcPts val="310"/>
              </a:spcBef>
            </a:pPr>
            <a:r>
              <a:rPr sz="1800" spc="-25" dirty="0">
                <a:solidFill>
                  <a:srgbClr val="2E1F57"/>
                </a:solidFill>
                <a:latin typeface="MS Mincho"/>
                <a:cs typeface="MS Mincho"/>
              </a:rPr>
              <a:t>p{</a:t>
            </a:r>
            <a:endParaRPr sz="1800" dirty="0">
              <a:latin typeface="MS Mincho"/>
              <a:cs typeface="MS Mincho"/>
            </a:endParaRPr>
          </a:p>
          <a:p>
            <a:pPr marL="104775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2E1F57"/>
                </a:solidFill>
                <a:latin typeface="MS Mincho"/>
                <a:cs typeface="MS Mincho"/>
              </a:rPr>
              <a:t>color : </a:t>
            </a:r>
            <a:r>
              <a:rPr sz="1800" spc="-10" dirty="0">
                <a:solidFill>
                  <a:srgbClr val="2E1F57"/>
                </a:solidFill>
                <a:latin typeface="MS Mincho"/>
                <a:cs typeface="MS Mincho"/>
              </a:rPr>
              <a:t>green;</a:t>
            </a:r>
            <a:endParaRPr sz="1800" dirty="0">
              <a:latin typeface="MS Mincho"/>
              <a:cs typeface="MS Mincho"/>
            </a:endParaRPr>
          </a:p>
          <a:p>
            <a:pPr marL="698500">
              <a:lnSpc>
                <a:spcPts val="2120"/>
              </a:lnSpc>
              <a:spcBef>
                <a:spcPts val="170"/>
              </a:spcBef>
            </a:pPr>
            <a:r>
              <a:rPr sz="1800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1800" dirty="0">
              <a:latin typeface="MS Mincho"/>
              <a:cs typeface="MS Mincho"/>
            </a:endParaRPr>
          </a:p>
          <a:p>
            <a:pPr marL="698500" lvl="1" indent="-337820">
              <a:lnSpc>
                <a:spcPts val="2150"/>
              </a:lnSpc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In</a:t>
            </a:r>
            <a:r>
              <a:rPr sz="20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this</a:t>
            </a:r>
            <a:r>
              <a:rPr sz="20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case,</a:t>
            </a:r>
            <a:r>
              <a:rPr sz="20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i="1" spc="-10" dirty="0">
                <a:solidFill>
                  <a:srgbClr val="2E1F57"/>
                </a:solidFill>
                <a:latin typeface="Meiryo"/>
                <a:cs typeface="Meiryo"/>
              </a:rPr>
              <a:t>“</a:t>
            </a:r>
            <a:r>
              <a:rPr sz="2000" spc="-10" dirty="0">
                <a:solidFill>
                  <a:srgbClr val="2E1F57"/>
                </a:solidFill>
                <a:latin typeface="Candara"/>
                <a:cs typeface="Candara"/>
              </a:rPr>
              <a:t>p</a:t>
            </a:r>
            <a:r>
              <a:rPr sz="2000" i="1" spc="-10" dirty="0">
                <a:solidFill>
                  <a:srgbClr val="2E1F57"/>
                </a:solidFill>
                <a:latin typeface="Meiryo"/>
                <a:cs typeface="Meiryo"/>
              </a:rPr>
              <a:t>”</a:t>
            </a:r>
            <a:r>
              <a:rPr sz="2000" i="1" spc="-250" dirty="0">
                <a:solidFill>
                  <a:srgbClr val="2E1F57"/>
                </a:solidFill>
                <a:latin typeface="Meiryo"/>
                <a:cs typeface="Meiryo"/>
              </a:rPr>
              <a:t> </a:t>
            </a: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is</a:t>
            </a:r>
            <a:r>
              <a:rPr sz="20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called</a:t>
            </a:r>
            <a:r>
              <a:rPr sz="20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a</a:t>
            </a:r>
            <a:r>
              <a:rPr sz="20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solidFill>
                  <a:srgbClr val="2E1F57"/>
                </a:solidFill>
                <a:latin typeface="Candara"/>
                <a:cs typeface="Candara"/>
              </a:rPr>
              <a:t>selector,</a:t>
            </a:r>
            <a:endParaRPr sz="2000" dirty="0">
              <a:latin typeface="Candara"/>
              <a:cs typeface="Candara"/>
            </a:endParaRPr>
          </a:p>
          <a:p>
            <a:pPr marL="698500">
              <a:lnSpc>
                <a:spcPts val="2190"/>
              </a:lnSpc>
            </a:pP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it</a:t>
            </a:r>
            <a:r>
              <a:rPr sz="2000" spc="-3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selects</a:t>
            </a:r>
            <a:r>
              <a:rPr sz="20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20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thing</a:t>
            </a:r>
            <a:r>
              <a:rPr sz="20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20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2E1F57"/>
                </a:solidFill>
                <a:latin typeface="Candara"/>
                <a:cs typeface="Candara"/>
              </a:rPr>
              <a:t>want to</a:t>
            </a:r>
            <a:r>
              <a:rPr sz="2000" spc="-2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solidFill>
                  <a:srgbClr val="2E1F57"/>
                </a:solidFill>
                <a:latin typeface="Candara"/>
                <a:cs typeface="Candara"/>
              </a:rPr>
              <a:t>style</a:t>
            </a:r>
            <a:endParaRPr sz="2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</a:pPr>
            <a:endParaRPr sz="1950" dirty="0">
              <a:latin typeface="Candara"/>
              <a:cs typeface="Candara"/>
            </a:endParaRPr>
          </a:p>
          <a:p>
            <a:pPr marL="354965" marR="477520" indent="-342265">
              <a:lnSpc>
                <a:spcPct val="80100"/>
              </a:lnSpc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We</a:t>
            </a:r>
            <a:r>
              <a:rPr sz="2400" spc="-2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learned</a:t>
            </a:r>
            <a:r>
              <a:rPr sz="24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how</a:t>
            </a:r>
            <a:r>
              <a:rPr sz="2400" spc="-2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to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select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25" dirty="0">
                <a:solidFill>
                  <a:srgbClr val="2E1F57"/>
                </a:solidFill>
                <a:latin typeface="Candara"/>
                <a:cs typeface="Candara"/>
              </a:rPr>
              <a:t>all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paragraphs,</a:t>
            </a:r>
            <a:r>
              <a:rPr sz="2400" spc="-3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but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suppose </a:t>
            </a:r>
            <a:r>
              <a:rPr sz="2400" spc="-25" dirty="0">
                <a:solidFill>
                  <a:srgbClr val="2E1F57"/>
                </a:solidFill>
                <a:latin typeface="Candara"/>
                <a:cs typeface="Candara"/>
              </a:rPr>
              <a:t>you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want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to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select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only</a:t>
            </a:r>
            <a:r>
              <a:rPr sz="24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some?</a:t>
            </a:r>
            <a:endParaRPr sz="2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B9ABE2"/>
              </a:buClr>
              <a:buFont typeface="Candara"/>
              <a:buChar char="•"/>
            </a:pPr>
            <a:endParaRPr sz="1950" dirty="0">
              <a:latin typeface="Candara"/>
              <a:cs typeface="Candara"/>
            </a:endParaRPr>
          </a:p>
          <a:p>
            <a:pPr marL="354965" marR="246379" indent="-342265">
              <a:lnSpc>
                <a:spcPts val="2300"/>
              </a:lnSpc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2400" dirty="0">
                <a:solidFill>
                  <a:srgbClr val="2E1F57"/>
                </a:solidFill>
                <a:latin typeface="Arial"/>
                <a:cs typeface="Arial"/>
              </a:rPr>
              <a:t>’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ll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need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to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learn</a:t>
            </a:r>
            <a:r>
              <a:rPr sz="24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how</a:t>
            </a:r>
            <a:r>
              <a:rPr sz="24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to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25" dirty="0">
                <a:solidFill>
                  <a:srgbClr val="2E1F57"/>
                </a:solidFill>
                <a:latin typeface="Candara"/>
                <a:cs typeface="Candara"/>
              </a:rPr>
              <a:t>use 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class</a:t>
            </a:r>
            <a:r>
              <a:rPr lang="en-US" sz="2400" spc="-10" dirty="0">
                <a:solidFill>
                  <a:srgbClr val="2E1F57"/>
                </a:solidFill>
                <a:latin typeface="Candara"/>
                <a:cs typeface="Candara"/>
              </a:rPr>
              <a:t>es and id</a:t>
            </a:r>
            <a:endParaRPr sz="2400" dirty="0">
              <a:latin typeface="Candara"/>
              <a:cs typeface="Candar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1447800"/>
            <a:ext cx="38227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304800"/>
            <a:ext cx="5562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238885" algn="l"/>
              </a:tabLst>
            </a:pPr>
            <a:r>
              <a:rPr lang="en-US" spc="-25" dirty="0"/>
              <a:t>Class Selectors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2057400"/>
            <a:ext cx="4495800" cy="4635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590"/>
              </a:lnSpc>
              <a:spcBef>
                <a:spcPts val="182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</a:rPr>
              <a:t>The class selector selects HTML elements with a specific class attribute.</a:t>
            </a:r>
          </a:p>
          <a:p>
            <a:pPr marL="354965" indent="-342265">
              <a:lnSpc>
                <a:spcPts val="2590"/>
              </a:lnSpc>
              <a:spcBef>
                <a:spcPts val="182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</a:rPr>
              <a:t>To select elements with a specific class, write a period (.) character, followed by the class name.</a:t>
            </a:r>
          </a:p>
          <a:p>
            <a:pPr marL="354965" indent="-342265">
              <a:lnSpc>
                <a:spcPts val="2590"/>
              </a:lnSpc>
              <a:spcBef>
                <a:spcPts val="182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2E1F57"/>
                </a:solidFill>
                <a:latin typeface="MS Mincho"/>
                <a:cs typeface="MS Mincho"/>
              </a:rPr>
              <a:t> .center</a:t>
            </a:r>
            <a:r>
              <a:rPr lang="en-US" sz="2000" spc="-50" dirty="0">
                <a:solidFill>
                  <a:srgbClr val="2E1F57"/>
                </a:solidFill>
                <a:latin typeface="MS Mincho"/>
                <a:cs typeface="MS Mincho"/>
              </a:rPr>
              <a:t>{</a:t>
            </a:r>
            <a:endParaRPr lang="en-US" sz="2000" dirty="0">
              <a:latin typeface="MS Mincho"/>
              <a:cs typeface="MS Mincho"/>
            </a:endParaRPr>
          </a:p>
          <a:p>
            <a:pPr marL="698500">
              <a:lnSpc>
                <a:spcPct val="100000"/>
              </a:lnSpc>
              <a:spcBef>
                <a:spcPts val="120"/>
              </a:spcBef>
            </a:pPr>
            <a:r>
              <a:rPr lang="en-US" sz="2000" dirty="0">
                <a:solidFill>
                  <a:srgbClr val="2E1F57"/>
                </a:solidFill>
                <a:latin typeface="MS Mincho"/>
                <a:cs typeface="MS Mincho"/>
              </a:rPr>
              <a:t>color</a:t>
            </a:r>
            <a:r>
              <a:rPr lang="en-US" sz="2000" spc="-1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lang="en-US" sz="2000" dirty="0">
                <a:solidFill>
                  <a:srgbClr val="2E1F57"/>
                </a:solidFill>
                <a:latin typeface="MS Mincho"/>
                <a:cs typeface="MS Mincho"/>
              </a:rPr>
              <a:t>: </a:t>
            </a:r>
            <a:r>
              <a:rPr lang="en-US" sz="2000" spc="-10" dirty="0">
                <a:solidFill>
                  <a:srgbClr val="2E1F57"/>
                </a:solidFill>
                <a:latin typeface="MS Mincho"/>
                <a:cs typeface="MS Mincho"/>
              </a:rPr>
              <a:t>red;</a:t>
            </a:r>
            <a:endParaRPr lang="en-US" sz="2000" dirty="0">
              <a:latin typeface="MS Mincho"/>
              <a:cs typeface="MS Mincho"/>
            </a:endParaRPr>
          </a:p>
          <a:p>
            <a:pPr marL="361315">
              <a:lnSpc>
                <a:spcPct val="100000"/>
              </a:lnSpc>
              <a:spcBef>
                <a:spcPts val="120"/>
              </a:spcBef>
            </a:pPr>
            <a:r>
              <a:rPr lang="en-US" sz="2000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lang="en-US" sz="20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75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750" dirty="0">
              <a:latin typeface="MS Mincho"/>
              <a:cs typeface="MS Mincho"/>
            </a:endParaRPr>
          </a:p>
          <a:p>
            <a:pPr marL="12700" marR="5080">
              <a:lnSpc>
                <a:spcPct val="79500"/>
              </a:lnSpc>
              <a:buClr>
                <a:srgbClr val="B9ABE2"/>
              </a:buClr>
              <a:tabLst>
                <a:tab pos="354965" algn="l"/>
                <a:tab pos="355600" algn="l"/>
              </a:tabLst>
            </a:pPr>
            <a:endParaRPr lang="en-US" sz="2400" dirty="0">
              <a:latin typeface="Meiryo"/>
              <a:cs typeface="Meiry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C35F2-7344-4392-B6E1-E1F492054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67" y="2667000"/>
            <a:ext cx="4378070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5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657225">
              <a:lnSpc>
                <a:spcPct val="100000"/>
              </a:lnSpc>
              <a:spcBef>
                <a:spcPts val="100"/>
              </a:spcBef>
            </a:pPr>
            <a:r>
              <a:rPr dirty="0"/>
              <a:t>Classes</a:t>
            </a:r>
            <a:r>
              <a:rPr spc="-5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915" y="1664588"/>
            <a:ext cx="7327900" cy="41255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marR="5080" indent="-343535">
              <a:lnSpc>
                <a:spcPct val="70000"/>
              </a:lnSpc>
              <a:spcBef>
                <a:spcPts val="1100"/>
              </a:spcBef>
              <a:buClr>
                <a:srgbClr val="B9ABE2"/>
              </a:buClr>
              <a:buFont typeface="MS Mincho"/>
              <a:buChar char="•"/>
              <a:tabLst>
                <a:tab pos="356235" algn="l"/>
              </a:tabLst>
            </a:pP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Different</a:t>
            </a:r>
            <a:r>
              <a:rPr sz="2800" spc="-7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types</a:t>
            </a:r>
            <a:r>
              <a:rPr sz="2800" spc="-5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can</a:t>
            </a:r>
            <a:r>
              <a:rPr sz="2800" spc="-5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have</a:t>
            </a:r>
            <a:r>
              <a:rPr sz="2800" spc="-4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2800" spc="-5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same</a:t>
            </a:r>
            <a:r>
              <a:rPr sz="2800" spc="-5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class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2E1F57"/>
                </a:solidFill>
                <a:latin typeface="Candara"/>
                <a:cs typeface="Candara"/>
              </a:rPr>
              <a:t>name.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If</a:t>
            </a:r>
            <a:r>
              <a:rPr sz="2800" spc="-6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2800" spc="-5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name</a:t>
            </a:r>
            <a:r>
              <a:rPr sz="2800" spc="-5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an</a:t>
            </a:r>
            <a:r>
              <a:rPr sz="2800" spc="-4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h1</a:t>
            </a:r>
            <a:r>
              <a:rPr sz="2800" spc="-5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element</a:t>
            </a:r>
            <a:r>
              <a:rPr sz="2800" spc="-5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class</a:t>
            </a:r>
            <a:r>
              <a:rPr sz="28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hugsKitty,</a:t>
            </a:r>
            <a:r>
              <a:rPr sz="2800" spc="-5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spc="-25" dirty="0">
                <a:solidFill>
                  <a:srgbClr val="2E1F57"/>
                </a:solidFill>
                <a:latin typeface="Candara"/>
                <a:cs typeface="Candara"/>
              </a:rPr>
              <a:t>and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want</a:t>
            </a:r>
            <a:r>
              <a:rPr sz="28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both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p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and</a:t>
            </a:r>
            <a:r>
              <a:rPr sz="2800" spc="-2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h1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to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have</a:t>
            </a:r>
            <a:r>
              <a:rPr sz="28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2800" spc="-3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spc="-20" dirty="0">
                <a:solidFill>
                  <a:srgbClr val="2E1F57"/>
                </a:solidFill>
                <a:latin typeface="Candara"/>
                <a:cs typeface="Candara"/>
              </a:rPr>
              <a:t>same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elements</a:t>
            </a:r>
            <a:r>
              <a:rPr sz="2800" spc="-9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then</a:t>
            </a:r>
            <a:r>
              <a:rPr sz="2800" spc="-6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do</a:t>
            </a:r>
            <a:r>
              <a:rPr sz="2800" spc="-6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2E1F57"/>
                </a:solidFill>
                <a:latin typeface="Candara"/>
                <a:cs typeface="Candara"/>
              </a:rPr>
              <a:t>this:</a:t>
            </a:r>
            <a:endParaRPr sz="28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Candara"/>
              <a:cs typeface="Candara"/>
            </a:endParaRPr>
          </a:p>
          <a:p>
            <a:pPr marL="698500" marR="3950970" indent="-337185">
              <a:lnSpc>
                <a:spcPts val="2950"/>
              </a:lnSpc>
            </a:pPr>
            <a:r>
              <a:rPr sz="2800" spc="-10" dirty="0">
                <a:solidFill>
                  <a:srgbClr val="2E1F57"/>
                </a:solidFill>
                <a:latin typeface="MS Mincho"/>
                <a:cs typeface="MS Mincho"/>
              </a:rPr>
              <a:t>.hugsKitty{</a:t>
            </a:r>
            <a:r>
              <a:rPr sz="2800" spc="70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800" dirty="0">
                <a:solidFill>
                  <a:srgbClr val="2E1F57"/>
                </a:solidFill>
                <a:latin typeface="MS Mincho"/>
                <a:cs typeface="MS Mincho"/>
              </a:rPr>
              <a:t>color</a:t>
            </a:r>
            <a:r>
              <a:rPr sz="2800" spc="-3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800" dirty="0">
                <a:solidFill>
                  <a:srgbClr val="2E1F57"/>
                </a:solidFill>
                <a:latin typeface="MS Mincho"/>
                <a:cs typeface="MS Mincho"/>
              </a:rPr>
              <a:t>:</a:t>
            </a:r>
            <a:r>
              <a:rPr sz="2800" spc="-4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800" spc="-10" dirty="0">
                <a:solidFill>
                  <a:srgbClr val="2E1F57"/>
                </a:solidFill>
                <a:latin typeface="MS Mincho"/>
                <a:cs typeface="MS Mincho"/>
              </a:rPr>
              <a:t>maroon;</a:t>
            </a:r>
            <a:endParaRPr sz="2800" dirty="0">
              <a:latin typeface="MS Mincho"/>
              <a:cs typeface="MS Mincho"/>
            </a:endParaRPr>
          </a:p>
          <a:p>
            <a:pPr marL="361950">
              <a:lnSpc>
                <a:spcPts val="2925"/>
              </a:lnSpc>
            </a:pPr>
            <a:r>
              <a:rPr sz="2800" spc="-5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28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MS Mincho"/>
              <a:cs typeface="MS Mincho"/>
            </a:endParaRPr>
          </a:p>
          <a:p>
            <a:pPr marL="698500" marR="149860" indent="-337185">
              <a:lnSpc>
                <a:spcPct val="72100"/>
              </a:lnSpc>
            </a:pP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(Just</a:t>
            </a:r>
            <a:r>
              <a:rPr sz="2800" spc="-8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don</a:t>
            </a:r>
            <a:r>
              <a:rPr sz="2800" i="1" dirty="0">
                <a:solidFill>
                  <a:srgbClr val="2E1F57"/>
                </a:solidFill>
                <a:latin typeface="Meiryo"/>
                <a:cs typeface="Meiryo"/>
              </a:rPr>
              <a:t>’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</a:t>
            </a:r>
            <a:r>
              <a:rPr sz="2800" spc="-4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specify</a:t>
            </a:r>
            <a:r>
              <a:rPr sz="2800" spc="-6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element</a:t>
            </a:r>
            <a:r>
              <a:rPr sz="2800" spc="-6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type</a:t>
            </a:r>
            <a:r>
              <a:rPr sz="2800" spc="-6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but</a:t>
            </a:r>
            <a:r>
              <a:rPr sz="2800" spc="-6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keep</a:t>
            </a:r>
            <a:r>
              <a:rPr sz="2800" spc="-7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spc="-25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dot</a:t>
            </a:r>
            <a:r>
              <a:rPr sz="2800" spc="-4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in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front</a:t>
            </a:r>
            <a:r>
              <a:rPr sz="28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of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2800" spc="-3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class</a:t>
            </a:r>
            <a:r>
              <a:rPr sz="28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2E1F57"/>
                </a:solidFill>
                <a:latin typeface="Candara"/>
                <a:cs typeface="Candara"/>
              </a:rPr>
              <a:t>name)</a:t>
            </a:r>
            <a:endParaRPr sz="28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940" y="-457200"/>
            <a:ext cx="4956428" cy="1613339"/>
          </a:xfrm>
          <a:prstGeom prst="rect">
            <a:avLst/>
          </a:prstGeom>
        </p:spPr>
        <p:txBody>
          <a:bodyPr vert="horz" wrap="square" lIns="0" tIns="774776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514600"/>
            <a:ext cx="3810000" cy="1905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2514600"/>
            <a:ext cx="4114800" cy="182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00148" y="216115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3228" y="2161159"/>
            <a:ext cx="967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20" dirty="0"/>
              <a:t>CSS?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667000"/>
            <a:ext cx="6550660" cy="276614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97155" indent="-342900">
              <a:lnSpc>
                <a:spcPts val="3030"/>
              </a:lnSpc>
              <a:spcBef>
                <a:spcPts val="470"/>
              </a:spcBef>
              <a:buClr>
                <a:srgbClr val="B9ABE2"/>
              </a:buClr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Stands</a:t>
            </a:r>
            <a:r>
              <a:rPr sz="2800" spc="-10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for</a:t>
            </a:r>
            <a:r>
              <a:rPr sz="2800" spc="-9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Cascading</a:t>
            </a:r>
            <a:r>
              <a:rPr sz="2800" spc="-8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2E1F57"/>
                </a:solidFill>
                <a:latin typeface="Candara"/>
                <a:cs typeface="Candara"/>
              </a:rPr>
              <a:t>Style Sheets</a:t>
            </a:r>
            <a:endParaRPr lang="ar-EG" sz="2800" spc="-1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355600" marR="97155" indent="-342900">
              <a:lnSpc>
                <a:spcPts val="3030"/>
              </a:lnSpc>
              <a:spcBef>
                <a:spcPts val="470"/>
              </a:spcBef>
              <a:buClr>
                <a:srgbClr val="B9ABE2"/>
              </a:buClr>
              <a:buChar char="•"/>
              <a:tabLst>
                <a:tab pos="355600" algn="l"/>
              </a:tabLst>
            </a:pPr>
            <a:endParaRPr sz="2800" dirty="0">
              <a:latin typeface="Candara"/>
              <a:cs typeface="Candara"/>
            </a:endParaRPr>
          </a:p>
          <a:p>
            <a:pPr marL="355600" marR="55244" indent="-342900">
              <a:lnSpc>
                <a:spcPts val="3020"/>
              </a:lnSpc>
              <a:spcBef>
                <a:spcPts val="240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2E1F57"/>
                </a:solidFill>
                <a:latin typeface="Candara"/>
                <a:cs typeface="Candara"/>
              </a:rPr>
              <a:t>Responsible</a:t>
            </a:r>
            <a:r>
              <a:rPr sz="2800" spc="-6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for</a:t>
            </a:r>
            <a:r>
              <a:rPr sz="2800" spc="-5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styling</a:t>
            </a:r>
            <a:r>
              <a:rPr sz="2800" spc="-5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spc="-25" dirty="0">
                <a:solidFill>
                  <a:srgbClr val="2E1F57"/>
                </a:solidFill>
                <a:latin typeface="Candara"/>
                <a:cs typeface="Candara"/>
              </a:rPr>
              <a:t>the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look</a:t>
            </a:r>
            <a:r>
              <a:rPr sz="2800" spc="-5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of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your</a:t>
            </a:r>
            <a:r>
              <a:rPr sz="2800" spc="-6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2E1F57"/>
                </a:solidFill>
                <a:latin typeface="Candara"/>
                <a:cs typeface="Candara"/>
              </a:rPr>
              <a:t>website</a:t>
            </a:r>
            <a:endParaRPr lang="ar-EG" sz="2800" dirty="0">
              <a:latin typeface="Candara"/>
              <a:cs typeface="Candara"/>
            </a:endParaRPr>
          </a:p>
          <a:p>
            <a:pPr marL="698500" marR="5080" lvl="1" indent="-337185">
              <a:lnSpc>
                <a:spcPts val="2590"/>
              </a:lnSpc>
              <a:spcBef>
                <a:spcPts val="2400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can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use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CSS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to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add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color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and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stuff!</a:t>
            </a:r>
            <a:endParaRPr sz="2400" dirty="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2301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Practice!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915" y="1488414"/>
            <a:ext cx="7207884" cy="4566378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60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Create</a:t>
            </a:r>
            <a:r>
              <a:rPr sz="26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2</a:t>
            </a:r>
            <a:r>
              <a:rPr sz="26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classes</a:t>
            </a:r>
            <a:r>
              <a:rPr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named</a:t>
            </a:r>
            <a:r>
              <a:rPr sz="2600" spc="-6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blueFont</a:t>
            </a:r>
            <a:r>
              <a:rPr sz="26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and</a:t>
            </a:r>
            <a:r>
              <a:rPr sz="2600" spc="-10" dirty="0">
                <a:solidFill>
                  <a:srgbClr val="2E1F57"/>
                </a:solidFill>
                <a:latin typeface="Candara"/>
                <a:cs typeface="Candara"/>
              </a:rPr>
              <a:t> purpleFont</a:t>
            </a:r>
            <a:endParaRPr sz="26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B9ABE2"/>
              </a:buClr>
              <a:buFont typeface="Candara"/>
              <a:buChar char="•"/>
            </a:pPr>
            <a:endParaRPr sz="1950" dirty="0">
              <a:latin typeface="Candara"/>
              <a:cs typeface="Candara"/>
            </a:endParaRPr>
          </a:p>
          <a:p>
            <a:pPr marL="355600" marR="1280795" indent="-343535">
              <a:lnSpc>
                <a:spcPct val="70000"/>
              </a:lnSpc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blueFont</a:t>
            </a:r>
            <a:r>
              <a:rPr sz="2600" spc="-2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should</a:t>
            </a:r>
            <a:r>
              <a:rPr sz="26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make</a:t>
            </a:r>
            <a:r>
              <a:rPr sz="26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26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text</a:t>
            </a:r>
            <a:r>
              <a:rPr sz="2600" spc="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blue</a:t>
            </a:r>
            <a:r>
              <a:rPr sz="26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spc="-25" dirty="0">
                <a:solidFill>
                  <a:srgbClr val="2E1F57"/>
                </a:solidFill>
                <a:latin typeface="Candara"/>
                <a:cs typeface="Candara"/>
              </a:rPr>
              <a:t>and </a:t>
            </a:r>
            <a:r>
              <a:rPr lang="en-US" sz="2600" spc="-25" dirty="0" err="1">
                <a:solidFill>
                  <a:srgbClr val="2E1F57"/>
                </a:solidFill>
                <a:latin typeface="Candara"/>
                <a:cs typeface="Candara"/>
              </a:rPr>
              <a:t>red</a:t>
            </a:r>
            <a:r>
              <a:rPr sz="2600" dirty="0" err="1">
                <a:solidFill>
                  <a:srgbClr val="2E1F57"/>
                </a:solidFill>
                <a:latin typeface="Candara"/>
                <a:cs typeface="Candara"/>
              </a:rPr>
              <a:t>Font</a:t>
            </a:r>
            <a:r>
              <a:rPr sz="2600" spc="-2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should</a:t>
            </a:r>
            <a:r>
              <a:rPr sz="26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make</a:t>
            </a:r>
            <a:r>
              <a:rPr sz="26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26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text</a:t>
            </a:r>
            <a:r>
              <a:rPr sz="2600" spc="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lang="en-US" sz="2600" spc="-10" dirty="0">
                <a:solidFill>
                  <a:srgbClr val="2E1F57"/>
                </a:solidFill>
                <a:latin typeface="Candara"/>
                <a:cs typeface="Candara"/>
              </a:rPr>
              <a:t>red</a:t>
            </a:r>
            <a:endParaRPr sz="2600" dirty="0">
              <a:latin typeface="Candara"/>
              <a:cs typeface="Candara"/>
            </a:endParaRPr>
          </a:p>
          <a:p>
            <a:pPr marL="355600" indent="-343535">
              <a:lnSpc>
                <a:spcPct val="100000"/>
              </a:lnSpc>
              <a:spcBef>
                <a:spcPts val="1470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Apply</a:t>
            </a:r>
            <a:r>
              <a:rPr sz="26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these classes to</a:t>
            </a:r>
            <a:r>
              <a:rPr sz="26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sections</a:t>
            </a:r>
            <a:r>
              <a:rPr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of</a:t>
            </a:r>
            <a:r>
              <a:rPr sz="26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your html</a:t>
            </a:r>
            <a:r>
              <a:rPr sz="2600" spc="-20" dirty="0">
                <a:solidFill>
                  <a:srgbClr val="2E1F57"/>
                </a:solidFill>
                <a:latin typeface="Candara"/>
                <a:cs typeface="Candara"/>
              </a:rPr>
              <a:t> code</a:t>
            </a:r>
            <a:endParaRPr sz="2600" dirty="0">
              <a:latin typeface="Candara"/>
              <a:cs typeface="Candara"/>
            </a:endParaRPr>
          </a:p>
          <a:p>
            <a:pPr marL="355600" indent="-343535">
              <a:lnSpc>
                <a:spcPts val="3070"/>
              </a:lnSpc>
              <a:spcBef>
                <a:spcPts val="1460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sz="2600" spc="-10" dirty="0">
                <a:solidFill>
                  <a:srgbClr val="2E1F57"/>
                </a:solidFill>
                <a:latin typeface="Candara"/>
                <a:cs typeface="Candara"/>
              </a:rPr>
              <a:t>Answer</a:t>
            </a:r>
            <a:endParaRPr sz="2600" dirty="0">
              <a:latin typeface="Candara"/>
              <a:cs typeface="Candara"/>
            </a:endParaRPr>
          </a:p>
          <a:p>
            <a:pPr marL="361950">
              <a:lnSpc>
                <a:spcPts val="2495"/>
              </a:lnSpc>
            </a:pPr>
            <a:r>
              <a:rPr sz="2200" spc="-10" dirty="0">
                <a:solidFill>
                  <a:srgbClr val="2E1F57"/>
                </a:solidFill>
                <a:latin typeface="MS Mincho"/>
                <a:cs typeface="MS Mincho"/>
              </a:rPr>
              <a:t>.blueFont{</a:t>
            </a:r>
            <a:endParaRPr sz="2200" dirty="0">
              <a:latin typeface="MS Mincho"/>
              <a:cs typeface="MS Mincho"/>
            </a:endParaRPr>
          </a:p>
          <a:p>
            <a:pPr marL="698500">
              <a:lnSpc>
                <a:spcPts val="2450"/>
              </a:lnSpc>
            </a:pPr>
            <a:r>
              <a:rPr sz="2200" dirty="0">
                <a:solidFill>
                  <a:srgbClr val="2E1F57"/>
                </a:solidFill>
                <a:latin typeface="MS Mincho"/>
                <a:cs typeface="MS Mincho"/>
              </a:rPr>
              <a:t>color</a:t>
            </a:r>
            <a:r>
              <a:rPr sz="2200" spc="-3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200" dirty="0">
                <a:solidFill>
                  <a:srgbClr val="2E1F57"/>
                </a:solidFill>
                <a:latin typeface="MS Mincho"/>
                <a:cs typeface="MS Mincho"/>
              </a:rPr>
              <a:t>:</a:t>
            </a:r>
            <a:r>
              <a:rPr sz="2200" spc="-4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200" spc="-20" dirty="0">
                <a:solidFill>
                  <a:srgbClr val="2E1F57"/>
                </a:solidFill>
                <a:latin typeface="MS Mincho"/>
                <a:cs typeface="MS Mincho"/>
              </a:rPr>
              <a:t>blue;</a:t>
            </a:r>
            <a:endParaRPr sz="2200" dirty="0">
              <a:latin typeface="MS Mincho"/>
              <a:cs typeface="MS Mincho"/>
            </a:endParaRPr>
          </a:p>
          <a:p>
            <a:pPr marL="361950">
              <a:lnSpc>
                <a:spcPts val="2450"/>
              </a:lnSpc>
            </a:pPr>
            <a:r>
              <a:rPr sz="2200" spc="-5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2200" dirty="0">
              <a:latin typeface="MS Mincho"/>
              <a:cs typeface="MS Mincho"/>
            </a:endParaRPr>
          </a:p>
          <a:p>
            <a:pPr marL="698500" marR="4403725" indent="-337185">
              <a:lnSpc>
                <a:spcPts val="2450"/>
              </a:lnSpc>
              <a:spcBef>
                <a:spcPts val="145"/>
              </a:spcBef>
            </a:pPr>
            <a:r>
              <a:rPr sz="2200" spc="-10" dirty="0">
                <a:solidFill>
                  <a:srgbClr val="2E1F57"/>
                </a:solidFill>
                <a:latin typeface="MS Mincho"/>
                <a:cs typeface="MS Mincho"/>
              </a:rPr>
              <a:t>.</a:t>
            </a:r>
            <a:r>
              <a:rPr lang="en-US" sz="2200" spc="-10" dirty="0" err="1">
                <a:solidFill>
                  <a:srgbClr val="2E1F57"/>
                </a:solidFill>
                <a:latin typeface="MS Mincho"/>
                <a:cs typeface="MS Mincho"/>
              </a:rPr>
              <a:t>red</a:t>
            </a:r>
            <a:r>
              <a:rPr sz="2200" spc="-10" dirty="0" err="1">
                <a:solidFill>
                  <a:srgbClr val="2E1F57"/>
                </a:solidFill>
                <a:latin typeface="MS Mincho"/>
                <a:cs typeface="MS Mincho"/>
              </a:rPr>
              <a:t>Font</a:t>
            </a:r>
            <a:r>
              <a:rPr sz="2200" spc="-10" dirty="0">
                <a:solidFill>
                  <a:srgbClr val="2E1F57"/>
                </a:solidFill>
                <a:latin typeface="MS Mincho"/>
                <a:cs typeface="MS Mincho"/>
              </a:rPr>
              <a:t>{</a:t>
            </a:r>
            <a:endParaRPr lang="en-US" sz="2200" spc="-10" dirty="0">
              <a:solidFill>
                <a:srgbClr val="2E1F57"/>
              </a:solidFill>
              <a:latin typeface="MS Mincho"/>
              <a:cs typeface="MS Mincho"/>
            </a:endParaRPr>
          </a:p>
          <a:p>
            <a:pPr marL="698500" marR="4403725" indent="-337185">
              <a:lnSpc>
                <a:spcPts val="2450"/>
              </a:lnSpc>
              <a:spcBef>
                <a:spcPts val="145"/>
              </a:spcBef>
            </a:pPr>
            <a:r>
              <a:rPr sz="2200" spc="-1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200" dirty="0">
                <a:solidFill>
                  <a:srgbClr val="2E1F57"/>
                </a:solidFill>
                <a:latin typeface="MS Mincho"/>
                <a:cs typeface="MS Mincho"/>
              </a:rPr>
              <a:t>color</a:t>
            </a:r>
            <a:r>
              <a:rPr sz="2200" spc="-25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200" dirty="0">
                <a:solidFill>
                  <a:srgbClr val="2E1F57"/>
                </a:solidFill>
                <a:latin typeface="MS Mincho"/>
                <a:cs typeface="MS Mincho"/>
              </a:rPr>
              <a:t>:</a:t>
            </a:r>
            <a:r>
              <a:rPr sz="2200" spc="-35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lang="en-US" sz="2200" spc="-10" dirty="0">
                <a:solidFill>
                  <a:srgbClr val="2E1F57"/>
                </a:solidFill>
                <a:latin typeface="MS Mincho"/>
                <a:cs typeface="MS Mincho"/>
              </a:rPr>
              <a:t>red</a:t>
            </a:r>
            <a:r>
              <a:rPr sz="2200" spc="-10" dirty="0">
                <a:solidFill>
                  <a:srgbClr val="2E1F57"/>
                </a:solidFill>
                <a:latin typeface="MS Mincho"/>
                <a:cs typeface="MS Mincho"/>
              </a:rPr>
              <a:t>;</a:t>
            </a:r>
            <a:endParaRPr sz="2200" dirty="0">
              <a:latin typeface="MS Mincho"/>
              <a:cs typeface="MS Mincho"/>
            </a:endParaRPr>
          </a:p>
          <a:p>
            <a:pPr marL="361950">
              <a:lnSpc>
                <a:spcPts val="2395"/>
              </a:lnSpc>
            </a:pPr>
            <a:r>
              <a:rPr sz="2200" spc="-5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2200" dirty="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350" y="286135"/>
            <a:ext cx="35433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238885" algn="l"/>
              </a:tabLst>
            </a:pPr>
            <a:r>
              <a:rPr lang="en-US" spc="-25" dirty="0"/>
              <a:t>ID Selectors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90500" y="1905000"/>
            <a:ext cx="5181600" cy="553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590"/>
              </a:lnSpc>
              <a:spcBef>
                <a:spcPts val="182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</a:rPr>
              <a:t>The id selector uses the id attribute of an HTML element to select a specific element.</a:t>
            </a:r>
          </a:p>
          <a:p>
            <a:pPr marL="354965" indent="-342265">
              <a:lnSpc>
                <a:spcPts val="2590"/>
              </a:lnSpc>
              <a:spcBef>
                <a:spcPts val="182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</a:rPr>
              <a:t>The id of an element is unique within a page, so the id selector is used to select one unique element!</a:t>
            </a:r>
          </a:p>
          <a:p>
            <a:pPr marL="354965" indent="-342265">
              <a:lnSpc>
                <a:spcPts val="2590"/>
              </a:lnSpc>
              <a:spcBef>
                <a:spcPts val="182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</a:rPr>
              <a:t>To select an element with a specific id, write a hash (#) character, followed by the id of the element.</a:t>
            </a:r>
          </a:p>
          <a:p>
            <a:pPr marL="354965" indent="-342265">
              <a:lnSpc>
                <a:spcPts val="2590"/>
              </a:lnSpc>
              <a:spcBef>
                <a:spcPts val="182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2E1F57"/>
                </a:solidFill>
                <a:latin typeface="MS Mincho"/>
                <a:cs typeface="MS Mincho"/>
              </a:rPr>
              <a:t>#para1</a:t>
            </a: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000" spc="-50" dirty="0">
                <a:solidFill>
                  <a:srgbClr val="2E1F57"/>
                </a:solidFill>
                <a:latin typeface="MS Mincho"/>
                <a:cs typeface="MS Mincho"/>
              </a:rPr>
              <a:t>{</a:t>
            </a:r>
            <a:endParaRPr sz="2000" dirty="0">
              <a:latin typeface="MS Mincho"/>
              <a:cs typeface="MS Mincho"/>
            </a:endParaRPr>
          </a:p>
          <a:p>
            <a:pPr marL="6985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color</a:t>
            </a:r>
            <a:r>
              <a:rPr sz="2000" spc="-1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: </a:t>
            </a:r>
            <a:r>
              <a:rPr sz="2000" spc="-10" dirty="0">
                <a:solidFill>
                  <a:srgbClr val="2E1F57"/>
                </a:solidFill>
                <a:latin typeface="MS Mincho"/>
                <a:cs typeface="MS Mincho"/>
              </a:rPr>
              <a:t>green;</a:t>
            </a:r>
            <a:endParaRPr sz="2000" dirty="0">
              <a:latin typeface="MS Mincho"/>
              <a:cs typeface="MS Mincho"/>
            </a:endParaRPr>
          </a:p>
          <a:p>
            <a:pPr marL="361315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20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175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MS Mincho"/>
              <a:cs typeface="MS Mincho"/>
            </a:endParaRPr>
          </a:p>
          <a:p>
            <a:pPr marL="12700" marR="5080">
              <a:lnSpc>
                <a:spcPct val="79500"/>
              </a:lnSpc>
              <a:buClr>
                <a:srgbClr val="B9ABE2"/>
              </a:buClr>
              <a:tabLst>
                <a:tab pos="354965" algn="l"/>
                <a:tab pos="355600" algn="l"/>
              </a:tabLst>
            </a:pPr>
            <a:endParaRPr sz="2400" dirty="0">
              <a:latin typeface="Meiryo"/>
              <a:cs typeface="Meiry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E7E4C-0A8E-4D3A-9FD1-17A67322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62200"/>
            <a:ext cx="3543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9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076" y="-133730"/>
            <a:ext cx="6960234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1677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 </a:t>
            </a:r>
            <a:r>
              <a:rPr spc="-25" dirty="0"/>
              <a:t>IDs</a:t>
            </a:r>
            <a:r>
              <a:rPr lang="en-US" spc="-25" dirty="0"/>
              <a:t> (continued)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70915" y="1772792"/>
            <a:ext cx="324167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E1F57"/>
                </a:solidFill>
                <a:latin typeface="Candara"/>
                <a:cs typeface="Candara"/>
              </a:rPr>
              <a:t>Syntax:</a:t>
            </a:r>
            <a:endParaRPr sz="2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800" spc="-10" dirty="0">
                <a:solidFill>
                  <a:srgbClr val="2E1F57"/>
                </a:solidFill>
                <a:latin typeface="Candara"/>
                <a:cs typeface="Candara"/>
              </a:rPr>
              <a:t>#id_name{</a:t>
            </a:r>
            <a:endParaRPr sz="2800">
              <a:latin typeface="Candara"/>
              <a:cs typeface="Candara"/>
            </a:endParaRPr>
          </a:p>
          <a:p>
            <a:pPr marL="927100">
              <a:lnSpc>
                <a:spcPct val="100000"/>
              </a:lnSpc>
              <a:spcBef>
                <a:spcPts val="2405"/>
              </a:spcBef>
            </a:pPr>
            <a:r>
              <a:rPr sz="2800" spc="-10" dirty="0">
                <a:solidFill>
                  <a:srgbClr val="2E1F57"/>
                </a:solidFill>
                <a:latin typeface="Candara"/>
                <a:cs typeface="Candara"/>
              </a:rPr>
              <a:t>property:value;</a:t>
            </a:r>
            <a:endParaRPr sz="2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800" spc="-5" dirty="0">
                <a:solidFill>
                  <a:srgbClr val="2E1F57"/>
                </a:solidFill>
                <a:latin typeface="Candara"/>
                <a:cs typeface="Candara"/>
              </a:rPr>
              <a:t>}</a:t>
            </a:r>
            <a:endParaRPr sz="2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800" spc="-10" dirty="0">
                <a:solidFill>
                  <a:srgbClr val="2E1F57"/>
                </a:solidFill>
                <a:latin typeface="Candara"/>
                <a:cs typeface="Candara"/>
              </a:rPr>
              <a:t>Example:</a:t>
            </a:r>
            <a:endParaRPr sz="2800">
              <a:latin typeface="Candara"/>
              <a:cs typeface="Candar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257800"/>
            <a:ext cx="5507101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23171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915" y="1734693"/>
            <a:ext cx="7015480" cy="40517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3535">
              <a:lnSpc>
                <a:spcPts val="2810"/>
              </a:lnSpc>
              <a:spcBef>
                <a:spcPts val="45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sz="2600" spc="-10" dirty="0">
                <a:solidFill>
                  <a:srgbClr val="2E1F57"/>
                </a:solidFill>
                <a:latin typeface="Candara"/>
                <a:cs typeface="Candara"/>
              </a:rPr>
              <a:t>Transform</a:t>
            </a:r>
            <a:r>
              <a:rPr sz="2600" spc="-7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blueFont</a:t>
            </a:r>
            <a:r>
              <a:rPr sz="26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and</a:t>
            </a:r>
            <a:r>
              <a:rPr sz="26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lang="en-US" sz="2600" spc="-5" dirty="0" err="1">
                <a:solidFill>
                  <a:srgbClr val="2E1F57"/>
                </a:solidFill>
                <a:latin typeface="Candara"/>
                <a:cs typeface="Candara"/>
              </a:rPr>
              <a:t>red</a:t>
            </a:r>
            <a:r>
              <a:rPr sz="2600" dirty="0" err="1">
                <a:solidFill>
                  <a:srgbClr val="2E1F57"/>
                </a:solidFill>
                <a:latin typeface="Candara"/>
                <a:cs typeface="Candara"/>
              </a:rPr>
              <a:t>Font</a:t>
            </a:r>
            <a:r>
              <a:rPr sz="26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classes</a:t>
            </a:r>
            <a:r>
              <a:rPr sz="2600" spc="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spc="-20" dirty="0">
                <a:solidFill>
                  <a:srgbClr val="2E1F57"/>
                </a:solidFill>
                <a:latin typeface="Candara"/>
                <a:cs typeface="Candara"/>
              </a:rPr>
              <a:t>into </a:t>
            </a:r>
            <a:r>
              <a:rPr sz="2600" spc="-25" dirty="0">
                <a:solidFill>
                  <a:srgbClr val="2E1F57"/>
                </a:solidFill>
                <a:latin typeface="Candara"/>
                <a:cs typeface="Candara"/>
              </a:rPr>
              <a:t>IDs</a:t>
            </a:r>
            <a:endParaRPr sz="2600" dirty="0">
              <a:latin typeface="Candara"/>
              <a:cs typeface="Candara"/>
            </a:endParaRPr>
          </a:p>
          <a:p>
            <a:pPr marL="355600" indent="-343535">
              <a:lnSpc>
                <a:spcPct val="100000"/>
              </a:lnSpc>
              <a:spcBef>
                <a:spcPts val="204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Apply</a:t>
            </a:r>
            <a:r>
              <a:rPr sz="26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them</a:t>
            </a:r>
            <a:r>
              <a:rPr sz="26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dirty="0">
                <a:solidFill>
                  <a:srgbClr val="2E1F57"/>
                </a:solidFill>
                <a:latin typeface="Candara"/>
                <a:cs typeface="Candara"/>
              </a:rPr>
              <a:t>to your</a:t>
            </a:r>
            <a:r>
              <a:rPr sz="26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600" spc="-20" dirty="0">
                <a:solidFill>
                  <a:srgbClr val="2E1F57"/>
                </a:solidFill>
                <a:latin typeface="Candara"/>
                <a:cs typeface="Candara"/>
              </a:rPr>
              <a:t>HTML</a:t>
            </a:r>
            <a:endParaRPr sz="2600" dirty="0">
              <a:latin typeface="Candara"/>
              <a:cs typeface="Candara"/>
            </a:endParaRPr>
          </a:p>
          <a:p>
            <a:pPr marL="355600" indent="-343535">
              <a:lnSpc>
                <a:spcPct val="100000"/>
              </a:lnSpc>
              <a:spcBef>
                <a:spcPts val="2090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sz="2600" spc="-10" dirty="0">
                <a:solidFill>
                  <a:srgbClr val="2E1F57"/>
                </a:solidFill>
                <a:latin typeface="Candara"/>
                <a:cs typeface="Candara"/>
              </a:rPr>
              <a:t>Answer</a:t>
            </a:r>
            <a:endParaRPr sz="2600" dirty="0">
              <a:latin typeface="Candara"/>
              <a:cs typeface="Candara"/>
            </a:endParaRPr>
          </a:p>
          <a:p>
            <a:pPr marL="698500" marR="4490085" indent="-337185">
              <a:lnSpc>
                <a:spcPts val="2450"/>
              </a:lnSpc>
              <a:spcBef>
                <a:spcPts val="280"/>
              </a:spcBef>
            </a:pPr>
            <a:r>
              <a:rPr sz="2200" spc="-10" dirty="0">
                <a:solidFill>
                  <a:srgbClr val="2E1F57"/>
                </a:solidFill>
                <a:latin typeface="MS Mincho"/>
                <a:cs typeface="MS Mincho"/>
              </a:rPr>
              <a:t>#blueFont{ </a:t>
            </a:r>
            <a:r>
              <a:rPr sz="2200" dirty="0">
                <a:solidFill>
                  <a:srgbClr val="2E1F57"/>
                </a:solidFill>
                <a:latin typeface="MS Mincho"/>
                <a:cs typeface="MS Mincho"/>
              </a:rPr>
              <a:t>color</a:t>
            </a:r>
            <a:r>
              <a:rPr sz="2200" spc="-25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200" dirty="0">
                <a:solidFill>
                  <a:srgbClr val="2E1F57"/>
                </a:solidFill>
                <a:latin typeface="MS Mincho"/>
                <a:cs typeface="MS Mincho"/>
              </a:rPr>
              <a:t>:</a:t>
            </a:r>
            <a:r>
              <a:rPr sz="2200" spc="-3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200" spc="-10" dirty="0">
                <a:solidFill>
                  <a:srgbClr val="2E1F57"/>
                </a:solidFill>
                <a:latin typeface="MS Mincho"/>
                <a:cs typeface="MS Mincho"/>
              </a:rPr>
              <a:t>blue;</a:t>
            </a:r>
            <a:endParaRPr sz="2200" dirty="0">
              <a:latin typeface="MS Mincho"/>
              <a:cs typeface="MS Mincho"/>
            </a:endParaRPr>
          </a:p>
          <a:p>
            <a:pPr marL="361950">
              <a:lnSpc>
                <a:spcPts val="2300"/>
              </a:lnSpc>
            </a:pPr>
            <a:r>
              <a:rPr sz="2200" spc="-5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2200" dirty="0">
              <a:latin typeface="MS Mincho"/>
              <a:cs typeface="MS Mincho"/>
            </a:endParaRPr>
          </a:p>
          <a:p>
            <a:pPr marL="698500" marR="4209415" indent="-337185">
              <a:lnSpc>
                <a:spcPts val="2450"/>
              </a:lnSpc>
              <a:spcBef>
                <a:spcPts val="145"/>
              </a:spcBef>
            </a:pPr>
            <a:r>
              <a:rPr sz="2200" spc="-10" dirty="0">
                <a:solidFill>
                  <a:srgbClr val="2E1F57"/>
                </a:solidFill>
                <a:latin typeface="MS Mincho"/>
                <a:cs typeface="MS Mincho"/>
              </a:rPr>
              <a:t>#</a:t>
            </a:r>
            <a:r>
              <a:rPr lang="en-US" sz="2200" spc="-10" dirty="0" err="1">
                <a:solidFill>
                  <a:srgbClr val="2E1F57"/>
                </a:solidFill>
                <a:latin typeface="MS Mincho"/>
                <a:cs typeface="MS Mincho"/>
              </a:rPr>
              <a:t>red</a:t>
            </a:r>
            <a:r>
              <a:rPr sz="2200" spc="-10" dirty="0" err="1">
                <a:solidFill>
                  <a:srgbClr val="2E1F57"/>
                </a:solidFill>
                <a:latin typeface="MS Mincho"/>
                <a:cs typeface="MS Mincho"/>
              </a:rPr>
              <a:t>Font</a:t>
            </a:r>
            <a:r>
              <a:rPr sz="2200" spc="-10" dirty="0">
                <a:solidFill>
                  <a:srgbClr val="2E1F57"/>
                </a:solidFill>
                <a:latin typeface="MS Mincho"/>
                <a:cs typeface="MS Mincho"/>
              </a:rPr>
              <a:t>{</a:t>
            </a:r>
            <a:endParaRPr lang="en-US" sz="2200" spc="-10" dirty="0">
              <a:solidFill>
                <a:srgbClr val="2E1F57"/>
              </a:solidFill>
              <a:latin typeface="MS Mincho"/>
              <a:cs typeface="MS Mincho"/>
            </a:endParaRPr>
          </a:p>
          <a:p>
            <a:pPr marL="698500" marR="4209415" indent="-337185">
              <a:lnSpc>
                <a:spcPts val="2450"/>
              </a:lnSpc>
              <a:spcBef>
                <a:spcPts val="145"/>
              </a:spcBef>
            </a:pPr>
            <a:r>
              <a:rPr sz="2200" spc="-1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lang="en-US" sz="2200" spc="-1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200" dirty="0">
                <a:solidFill>
                  <a:srgbClr val="2E1F57"/>
                </a:solidFill>
                <a:latin typeface="MS Mincho"/>
                <a:cs typeface="MS Mincho"/>
              </a:rPr>
              <a:t>color</a:t>
            </a:r>
            <a:r>
              <a:rPr sz="2200" spc="-25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2200" dirty="0">
                <a:solidFill>
                  <a:srgbClr val="2E1F57"/>
                </a:solidFill>
                <a:latin typeface="MS Mincho"/>
                <a:cs typeface="MS Mincho"/>
              </a:rPr>
              <a:t>:</a:t>
            </a:r>
            <a:r>
              <a:rPr sz="2200" spc="-30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lang="en-US" sz="2200" spc="-10" dirty="0">
                <a:solidFill>
                  <a:srgbClr val="2E1F57"/>
                </a:solidFill>
                <a:latin typeface="MS Mincho"/>
                <a:cs typeface="MS Mincho"/>
              </a:rPr>
              <a:t>red</a:t>
            </a:r>
            <a:r>
              <a:rPr sz="2200" spc="-10" dirty="0">
                <a:solidFill>
                  <a:srgbClr val="2E1F57"/>
                </a:solidFill>
                <a:latin typeface="MS Mincho"/>
                <a:cs typeface="MS Mincho"/>
              </a:rPr>
              <a:t>;</a:t>
            </a:r>
            <a:endParaRPr sz="2200" dirty="0">
              <a:latin typeface="MS Mincho"/>
              <a:cs typeface="MS Mincho"/>
            </a:endParaRPr>
          </a:p>
          <a:p>
            <a:pPr marL="361950">
              <a:lnSpc>
                <a:spcPts val="2395"/>
              </a:lnSpc>
            </a:pPr>
            <a:r>
              <a:rPr sz="2200" spc="-5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2200" dirty="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86135"/>
            <a:ext cx="69316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238885" algn="l"/>
              </a:tabLst>
            </a:pPr>
            <a:r>
              <a:rPr lang="en-US" spc="-25" dirty="0"/>
              <a:t>Overview in Selectors 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68728-15E6-4D67-B5C4-C04CD9158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1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0867" y="247345"/>
            <a:ext cx="4933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0210" algn="l"/>
              </a:tabLst>
            </a:pPr>
            <a:r>
              <a:rPr dirty="0"/>
              <a:t>More</a:t>
            </a:r>
            <a:r>
              <a:rPr spc="-25" dirty="0"/>
              <a:t> CSS</a:t>
            </a:r>
            <a:r>
              <a:rPr dirty="0"/>
              <a:t>	</a:t>
            </a:r>
            <a:r>
              <a:rPr spc="-1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465"/>
            <a:ext cx="4780915" cy="43637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marR="222885" indent="-342265">
              <a:lnSpc>
                <a:spcPct val="80100"/>
              </a:lnSpc>
              <a:spcBef>
                <a:spcPts val="530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1800" spc="-5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can</a:t>
            </a:r>
            <a:r>
              <a:rPr sz="18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put</a:t>
            </a:r>
            <a:r>
              <a:rPr sz="18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in</a:t>
            </a:r>
            <a:r>
              <a:rPr sz="18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instructions</a:t>
            </a:r>
            <a:r>
              <a:rPr sz="1800" spc="-4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for</a:t>
            </a:r>
            <a:r>
              <a:rPr sz="1800" spc="-10" dirty="0">
                <a:solidFill>
                  <a:srgbClr val="2E1F57"/>
                </a:solidFill>
                <a:latin typeface="Candara"/>
                <a:cs typeface="Candara"/>
              </a:rPr>
              <a:t> multiple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elements</a:t>
            </a:r>
            <a:r>
              <a:rPr sz="18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by</a:t>
            </a:r>
            <a:r>
              <a:rPr sz="18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simply</a:t>
            </a:r>
            <a:r>
              <a:rPr sz="18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adding</a:t>
            </a:r>
            <a:r>
              <a:rPr sz="18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another</a:t>
            </a:r>
            <a:r>
              <a:rPr sz="18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block</a:t>
            </a:r>
            <a:r>
              <a:rPr sz="18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spc="-25" dirty="0">
                <a:solidFill>
                  <a:srgbClr val="2E1F57"/>
                </a:solidFill>
                <a:latin typeface="Candara"/>
                <a:cs typeface="Candara"/>
              </a:rPr>
              <a:t>of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code</a:t>
            </a:r>
            <a:r>
              <a:rPr sz="1800" spc="-5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for</a:t>
            </a:r>
            <a:r>
              <a:rPr sz="1800" spc="-3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18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second</a:t>
            </a:r>
            <a:r>
              <a:rPr sz="1800" spc="-2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element</a:t>
            </a:r>
            <a:r>
              <a:rPr sz="18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under</a:t>
            </a:r>
            <a:r>
              <a:rPr sz="18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18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2E1F57"/>
                </a:solidFill>
                <a:latin typeface="Candara"/>
                <a:cs typeface="Candara"/>
              </a:rPr>
              <a:t>first</a:t>
            </a:r>
            <a:endParaRPr sz="1800">
              <a:latin typeface="Candara"/>
              <a:cs typeface="Candara"/>
            </a:endParaRPr>
          </a:p>
          <a:p>
            <a:pPr marL="361315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2E1F57"/>
                </a:solidFill>
                <a:latin typeface="MS Mincho"/>
                <a:cs typeface="MS Mincho"/>
              </a:rPr>
              <a:t>h1{</a:t>
            </a:r>
            <a:endParaRPr sz="1800">
              <a:latin typeface="MS Mincho"/>
              <a:cs typeface="MS Mincho"/>
            </a:endParaRPr>
          </a:p>
          <a:p>
            <a:pPr marL="6985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2E1F57"/>
                </a:solidFill>
                <a:latin typeface="MS Mincho"/>
                <a:cs typeface="MS Mincho"/>
              </a:rPr>
              <a:t>color: </a:t>
            </a:r>
            <a:r>
              <a:rPr sz="1800" spc="-10" dirty="0">
                <a:solidFill>
                  <a:srgbClr val="2E1F57"/>
                </a:solidFill>
                <a:latin typeface="MS Mincho"/>
                <a:cs typeface="MS Mincho"/>
              </a:rPr>
              <a:t>green;</a:t>
            </a:r>
            <a:endParaRPr sz="1800">
              <a:latin typeface="MS Mincho"/>
              <a:cs typeface="MS Mincho"/>
            </a:endParaRPr>
          </a:p>
          <a:p>
            <a:pPr marL="698500">
              <a:lnSpc>
                <a:spcPct val="100000"/>
              </a:lnSpc>
              <a:spcBef>
                <a:spcPts val="170"/>
              </a:spcBef>
            </a:pPr>
            <a:r>
              <a:rPr sz="1800" spc="-10" dirty="0">
                <a:solidFill>
                  <a:srgbClr val="2E1F57"/>
                </a:solidFill>
                <a:latin typeface="MS Mincho"/>
                <a:cs typeface="MS Mincho"/>
              </a:rPr>
              <a:t>background-</a:t>
            </a:r>
            <a:r>
              <a:rPr sz="1800" dirty="0">
                <a:solidFill>
                  <a:srgbClr val="2E1F57"/>
                </a:solidFill>
                <a:latin typeface="MS Mincho"/>
                <a:cs typeface="MS Mincho"/>
              </a:rPr>
              <a:t>color:</a:t>
            </a:r>
            <a:r>
              <a:rPr sz="1800" spc="95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1800" spc="-10" dirty="0">
                <a:solidFill>
                  <a:srgbClr val="2E1F57"/>
                </a:solidFill>
                <a:latin typeface="MS Mincho"/>
                <a:cs typeface="MS Mincho"/>
              </a:rPr>
              <a:t>yellow;</a:t>
            </a:r>
            <a:endParaRPr sz="1800">
              <a:latin typeface="MS Mincho"/>
              <a:cs typeface="MS Mincho"/>
            </a:endParaRPr>
          </a:p>
          <a:p>
            <a:pPr marL="361315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1800">
              <a:latin typeface="MS Mincho"/>
              <a:cs typeface="MS Mincho"/>
            </a:endParaRPr>
          </a:p>
          <a:p>
            <a:pPr marL="361315">
              <a:lnSpc>
                <a:spcPct val="100000"/>
              </a:lnSpc>
              <a:spcBef>
                <a:spcPts val="170"/>
              </a:spcBef>
            </a:pPr>
            <a:r>
              <a:rPr sz="1800" spc="-25" dirty="0">
                <a:solidFill>
                  <a:srgbClr val="2E1F57"/>
                </a:solidFill>
                <a:latin typeface="MS Mincho"/>
                <a:cs typeface="MS Mincho"/>
              </a:rPr>
              <a:t>h2{</a:t>
            </a:r>
            <a:endParaRPr sz="1800">
              <a:latin typeface="MS Mincho"/>
              <a:cs typeface="MS Mincho"/>
            </a:endParaRPr>
          </a:p>
          <a:p>
            <a:pPr marL="69850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solidFill>
                  <a:srgbClr val="2E1F57"/>
                </a:solidFill>
                <a:latin typeface="MS Mincho"/>
                <a:cs typeface="MS Mincho"/>
              </a:rPr>
              <a:t>color: </a:t>
            </a:r>
            <a:r>
              <a:rPr sz="1800" spc="-10" dirty="0">
                <a:solidFill>
                  <a:srgbClr val="2E1F57"/>
                </a:solidFill>
                <a:latin typeface="MS Mincho"/>
                <a:cs typeface="MS Mincho"/>
              </a:rPr>
              <a:t>green;</a:t>
            </a:r>
            <a:endParaRPr sz="1800">
              <a:latin typeface="MS Mincho"/>
              <a:cs typeface="MS Mincho"/>
            </a:endParaRPr>
          </a:p>
          <a:p>
            <a:pPr marL="698500">
              <a:lnSpc>
                <a:spcPct val="100000"/>
              </a:lnSpc>
              <a:spcBef>
                <a:spcPts val="170"/>
              </a:spcBef>
            </a:pPr>
            <a:r>
              <a:rPr sz="1800" spc="-10" dirty="0">
                <a:solidFill>
                  <a:srgbClr val="2E1F57"/>
                </a:solidFill>
                <a:latin typeface="MS Mincho"/>
                <a:cs typeface="MS Mincho"/>
              </a:rPr>
              <a:t>background-</a:t>
            </a:r>
            <a:r>
              <a:rPr sz="1800" dirty="0">
                <a:solidFill>
                  <a:srgbClr val="2E1F57"/>
                </a:solidFill>
                <a:latin typeface="MS Mincho"/>
                <a:cs typeface="MS Mincho"/>
              </a:rPr>
              <a:t>color:</a:t>
            </a:r>
            <a:r>
              <a:rPr sz="1800" spc="95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1800" spc="-10" dirty="0">
                <a:solidFill>
                  <a:srgbClr val="2E1F57"/>
                </a:solidFill>
                <a:latin typeface="MS Mincho"/>
                <a:cs typeface="MS Mincho"/>
              </a:rPr>
              <a:t>yellow;</a:t>
            </a:r>
            <a:endParaRPr sz="1800">
              <a:latin typeface="MS Mincho"/>
              <a:cs typeface="MS Mincho"/>
            </a:endParaRPr>
          </a:p>
          <a:p>
            <a:pPr marL="361315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1800">
              <a:latin typeface="MS Mincho"/>
              <a:cs typeface="MS Mincho"/>
            </a:endParaRPr>
          </a:p>
          <a:p>
            <a:pPr>
              <a:lnSpc>
                <a:spcPct val="100000"/>
              </a:lnSpc>
            </a:pPr>
            <a:endParaRPr sz="180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MS Mincho"/>
              <a:cs typeface="MS Mincho"/>
            </a:endParaRPr>
          </a:p>
          <a:p>
            <a:pPr marL="354965" marR="5080" indent="-342265">
              <a:lnSpc>
                <a:spcPct val="80000"/>
              </a:lnSpc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1800" spc="-4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can</a:t>
            </a:r>
            <a:r>
              <a:rPr sz="18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style</a:t>
            </a:r>
            <a:r>
              <a:rPr sz="18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more</a:t>
            </a:r>
            <a:r>
              <a:rPr sz="18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than</a:t>
            </a:r>
            <a:r>
              <a:rPr sz="18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2</a:t>
            </a:r>
            <a:r>
              <a:rPr sz="18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elements</a:t>
            </a:r>
            <a:r>
              <a:rPr sz="18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and</a:t>
            </a:r>
            <a:r>
              <a:rPr sz="18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spc="-25" dirty="0">
                <a:solidFill>
                  <a:srgbClr val="2E1F57"/>
                </a:solidFill>
                <a:latin typeface="Candara"/>
                <a:cs typeface="Candara"/>
              </a:rPr>
              <a:t>add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more</a:t>
            </a:r>
            <a:r>
              <a:rPr sz="1800" spc="-2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than 2 attributes</a:t>
            </a:r>
            <a:r>
              <a:rPr sz="18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-</a:t>
            </a:r>
            <a:r>
              <a:rPr sz="18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18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can have as </a:t>
            </a:r>
            <a:r>
              <a:rPr sz="1800" spc="-20" dirty="0">
                <a:solidFill>
                  <a:srgbClr val="2E1F57"/>
                </a:solidFill>
                <a:latin typeface="Candara"/>
                <a:cs typeface="Candara"/>
              </a:rPr>
              <a:t>many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or</a:t>
            </a:r>
            <a:r>
              <a:rPr sz="1800" spc="-3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as</a:t>
            </a:r>
            <a:r>
              <a:rPr sz="18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2E1F57"/>
                </a:solidFill>
                <a:latin typeface="Candara"/>
                <a:cs typeface="Candara"/>
              </a:rPr>
              <a:t>few as you</a:t>
            </a:r>
            <a:r>
              <a:rPr sz="1800" spc="-10" dirty="0">
                <a:solidFill>
                  <a:srgbClr val="2E1F57"/>
                </a:solidFill>
                <a:latin typeface="Candara"/>
                <a:cs typeface="Candara"/>
              </a:rPr>
              <a:t> want!</a:t>
            </a:r>
            <a:endParaRPr sz="18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19200" y="0"/>
            <a:ext cx="10210800" cy="1136285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>
              <a:lnSpc>
                <a:spcPct val="100000"/>
              </a:lnSpc>
              <a:spcBef>
                <a:spcPts val="100"/>
              </a:spcBef>
            </a:pPr>
            <a:r>
              <a:rPr lang="en-US" sz="4800" spc="-10" dirty="0"/>
              <a:t>How were the pages before </a:t>
            </a:r>
            <a:r>
              <a:rPr lang="en-US" sz="4800" spc="-10" dirty="0" err="1"/>
              <a:t>css</a:t>
            </a:r>
            <a:r>
              <a:rPr sz="4800" spc="-10" dirty="0"/>
              <a:t> </a:t>
            </a:r>
            <a:r>
              <a:rPr sz="4800" spc="-20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0ACAA2-C111-4336-9E99-330877F05E71}"/>
              </a:ext>
            </a:extLst>
          </p:cNvPr>
          <p:cNvSpPr/>
          <p:nvPr/>
        </p:nvSpPr>
        <p:spPr>
          <a:xfrm>
            <a:off x="914400" y="2362200"/>
            <a:ext cx="7620000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97155" indent="-342900">
              <a:spcBef>
                <a:spcPts val="47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5600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Pages before </a:t>
            </a:r>
            <a:r>
              <a:rPr lang="en-US" sz="2800" spc="-10" dirty="0" err="1">
                <a:solidFill>
                  <a:srgbClr val="2E1F57"/>
                </a:solidFill>
                <a:latin typeface="Candara"/>
                <a:cs typeface="Candara"/>
              </a:rPr>
              <a:t>css</a:t>
            </a: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 were simple page                 (no style pages)</a:t>
            </a:r>
          </a:p>
          <a:p>
            <a:pPr marL="355600" marR="97155" indent="-342900">
              <a:spcBef>
                <a:spcPts val="47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5600" algn="l"/>
              </a:tabLst>
            </a:pPr>
            <a:endParaRPr lang="en-US" sz="2800" dirty="0">
              <a:latin typeface="Candara"/>
              <a:cs typeface="Candara"/>
            </a:endParaRPr>
          </a:p>
          <a:p>
            <a:pPr marL="355600" marR="55244" indent="-342900">
              <a:lnSpc>
                <a:spcPts val="3020"/>
              </a:lnSpc>
              <a:spcBef>
                <a:spcPts val="240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5600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Example for simple pages (without </a:t>
            </a:r>
            <a:r>
              <a:rPr lang="en-US" sz="2800" spc="-10" dirty="0" err="1">
                <a:solidFill>
                  <a:srgbClr val="2E1F57"/>
                </a:solidFill>
                <a:latin typeface="Candara"/>
                <a:cs typeface="Candara"/>
              </a:rPr>
              <a:t>css</a:t>
            </a: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)</a:t>
            </a:r>
            <a:endParaRPr lang="en-US" sz="2800" dirty="0">
              <a:latin typeface="Candara"/>
              <a:cs typeface="Candara"/>
            </a:endParaRPr>
          </a:p>
          <a:p>
            <a:pPr marL="698500" marR="5080" lvl="1" indent="-337185">
              <a:lnSpc>
                <a:spcPts val="2590"/>
              </a:lnSpc>
              <a:spcBef>
                <a:spcPts val="1200"/>
              </a:spcBef>
              <a:spcAft>
                <a:spcPts val="1200"/>
              </a:spcAft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ndara"/>
                <a:cs typeface="Canda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http://info.cern.ch/hypertext/WWW/TheProject.html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andara"/>
              <a:cs typeface="Candara"/>
            </a:endParaRPr>
          </a:p>
          <a:p>
            <a:pPr marL="698500" marR="5080" lvl="1" indent="-337185">
              <a:lnSpc>
                <a:spcPts val="2590"/>
              </a:lnSpc>
              <a:spcBef>
                <a:spcPts val="1200"/>
              </a:spcBef>
              <a:spcAft>
                <a:spcPts val="1200"/>
              </a:spcAft>
              <a:buChar char="•"/>
              <a:tabLst>
                <a:tab pos="698500" algn="l"/>
                <a:tab pos="699135" algn="l"/>
              </a:tabLst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andara"/>
              <a:cs typeface="Candara"/>
            </a:endParaRPr>
          </a:p>
          <a:p>
            <a:pPr marL="698500" marR="5080" lvl="1" indent="-337185">
              <a:lnSpc>
                <a:spcPts val="2590"/>
              </a:lnSpc>
              <a:spcBef>
                <a:spcPts val="1200"/>
              </a:spcBef>
              <a:spcAft>
                <a:spcPts val="1200"/>
              </a:spcAft>
              <a:buChar char="•"/>
              <a:tabLst>
                <a:tab pos="698500" algn="l"/>
                <a:tab pos="699135" algn="l"/>
              </a:tabLst>
            </a:pPr>
            <a:endParaRPr lang="en-US" sz="24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64782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-152400"/>
            <a:ext cx="6960234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How to write </a:t>
            </a:r>
            <a:r>
              <a:rPr lang="en-US" spc="-20" dirty="0" err="1"/>
              <a:t>css</a:t>
            </a:r>
            <a:r>
              <a:rPr lang="en-US" spc="-20" dirty="0"/>
              <a:t>?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7084060" cy="43272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97155">
              <a:lnSpc>
                <a:spcPts val="3030"/>
              </a:lnSpc>
              <a:spcBef>
                <a:spcPts val="470"/>
              </a:spcBef>
              <a:buClr>
                <a:srgbClr val="B9ABE2"/>
              </a:buClr>
              <a:tabLst>
                <a:tab pos="355600" algn="l"/>
              </a:tabLst>
            </a:pPr>
            <a:endParaRPr sz="2800" dirty="0">
              <a:latin typeface="Candara"/>
              <a:cs typeface="Candara"/>
            </a:endParaRPr>
          </a:p>
          <a:p>
            <a:pPr marL="355600" marR="55244" indent="-342900">
              <a:lnSpc>
                <a:spcPts val="3020"/>
              </a:lnSpc>
              <a:spcBef>
                <a:spcPts val="240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5600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  <a:cs typeface="Candara"/>
              </a:rPr>
              <a:t>There are there way of inserting style sheet </a:t>
            </a:r>
          </a:p>
          <a:p>
            <a:pPr marL="698500" marR="5080" lvl="1" indent="-337185">
              <a:lnSpc>
                <a:spcPct val="200000"/>
              </a:lnSpc>
              <a:spcBef>
                <a:spcPts val="24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In-line </a:t>
            </a:r>
            <a:r>
              <a:rPr lang="en-US" sz="2400" dirty="0" err="1">
                <a:solidFill>
                  <a:srgbClr val="2E1F57"/>
                </a:solidFill>
                <a:latin typeface="Candara"/>
                <a:cs typeface="Candara"/>
              </a:rPr>
              <a:t>css</a:t>
            </a:r>
            <a:endParaRPr lang="en-US" sz="240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698500" marR="5080" lvl="1" indent="-337185">
              <a:lnSpc>
                <a:spcPct val="200000"/>
              </a:lnSpc>
              <a:spcBef>
                <a:spcPts val="24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Internal </a:t>
            </a:r>
            <a:r>
              <a:rPr lang="en-US" sz="2400" dirty="0" err="1">
                <a:solidFill>
                  <a:srgbClr val="2E1F57"/>
                </a:solidFill>
                <a:latin typeface="Candara"/>
                <a:cs typeface="Candara"/>
              </a:rPr>
              <a:t>css</a:t>
            </a:r>
            <a:endParaRPr lang="en-US" sz="2400" dirty="0">
              <a:solidFill>
                <a:srgbClr val="2E1F57"/>
              </a:solidFill>
              <a:latin typeface="Candara"/>
              <a:cs typeface="Candara"/>
            </a:endParaRPr>
          </a:p>
          <a:p>
            <a:pPr marL="698500" marR="5080" lvl="1" indent="-337185">
              <a:lnSpc>
                <a:spcPct val="200000"/>
              </a:lnSpc>
              <a:spcBef>
                <a:spcPts val="240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External </a:t>
            </a:r>
            <a:r>
              <a:rPr lang="en-US" sz="2400" dirty="0" err="1">
                <a:solidFill>
                  <a:srgbClr val="2E1F57"/>
                </a:solidFill>
                <a:latin typeface="Candara"/>
                <a:cs typeface="Candara"/>
              </a:rPr>
              <a:t>css</a:t>
            </a:r>
            <a:endParaRPr lang="en-US" sz="24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38029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-26709"/>
            <a:ext cx="44958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In-line </a:t>
            </a:r>
            <a:r>
              <a:rPr lang="en-US" spc="-20" dirty="0" err="1"/>
              <a:t>css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990600"/>
            <a:ext cx="7924800" cy="31380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97155">
              <a:lnSpc>
                <a:spcPts val="3030"/>
              </a:lnSpc>
              <a:spcBef>
                <a:spcPts val="470"/>
              </a:spcBef>
              <a:buClr>
                <a:srgbClr val="B9ABE2"/>
              </a:buClr>
              <a:tabLst>
                <a:tab pos="355600" algn="l"/>
              </a:tabLst>
            </a:pPr>
            <a:endParaRPr sz="2800" dirty="0">
              <a:latin typeface="Candara"/>
              <a:cs typeface="Candara"/>
            </a:endParaRPr>
          </a:p>
          <a:p>
            <a:pPr marL="355600" marR="55244" indent="-342900">
              <a:lnSpc>
                <a:spcPts val="3020"/>
              </a:lnSpc>
              <a:spcBef>
                <a:spcPts val="240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5600" algn="l"/>
              </a:tabLst>
            </a:pPr>
            <a:r>
              <a:rPr lang="en-US" sz="240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lang="en-US" sz="2800" spc="-10" dirty="0">
                <a:solidFill>
                  <a:srgbClr val="2E1F57"/>
                </a:solidFill>
                <a:latin typeface="Candara"/>
              </a:rPr>
              <a:t>An inline style may be used to apply a unique style for a single element.</a:t>
            </a:r>
          </a:p>
          <a:p>
            <a:pPr marL="355600" marR="55244" indent="-342900">
              <a:lnSpc>
                <a:spcPts val="3020"/>
              </a:lnSpc>
              <a:spcBef>
                <a:spcPts val="240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5600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</a:rPr>
              <a:t>To use inline styles, add the style attribute to the relevant element. The style attribute can contain any CSS property.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97F514-57DA-435A-B664-34B34525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4495800"/>
            <a:ext cx="5105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-76200"/>
            <a:ext cx="5029200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Internal </a:t>
            </a:r>
            <a:r>
              <a:rPr lang="en-US" spc="-20" dirty="0" err="1"/>
              <a:t>css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871857"/>
            <a:ext cx="7467600" cy="333809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97155">
              <a:lnSpc>
                <a:spcPts val="3030"/>
              </a:lnSpc>
              <a:spcBef>
                <a:spcPts val="470"/>
              </a:spcBef>
              <a:buClr>
                <a:srgbClr val="B9ABE2"/>
              </a:buClr>
              <a:tabLst>
                <a:tab pos="355600" algn="l"/>
              </a:tabLst>
            </a:pPr>
            <a:endParaRPr sz="2800" dirty="0">
              <a:latin typeface="Candara"/>
              <a:cs typeface="Candara"/>
            </a:endParaRPr>
          </a:p>
          <a:p>
            <a:pPr marL="355600" marR="55244" indent="-342900">
              <a:lnSpc>
                <a:spcPts val="3020"/>
              </a:lnSpc>
              <a:spcBef>
                <a:spcPts val="2400"/>
              </a:spcBef>
              <a:spcAft>
                <a:spcPts val="1200"/>
              </a:spcAft>
              <a:buClr>
                <a:srgbClr val="B9ABE2"/>
              </a:buClr>
              <a:buChar char="•"/>
              <a:tabLst>
                <a:tab pos="355600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</a:rPr>
              <a:t>An internal style sheet may be used if one single HTML page has a unique style.</a:t>
            </a:r>
          </a:p>
          <a:p>
            <a:pPr marL="355600" marR="55244" indent="-342900">
              <a:lnSpc>
                <a:spcPts val="3020"/>
              </a:lnSpc>
              <a:spcBef>
                <a:spcPts val="2400"/>
              </a:spcBef>
              <a:spcAft>
                <a:spcPts val="1200"/>
              </a:spcAft>
              <a:buClr>
                <a:srgbClr val="B9ABE2"/>
              </a:buClr>
              <a:buFontTx/>
              <a:buChar char="•"/>
              <a:tabLst>
                <a:tab pos="355600" algn="l"/>
              </a:tabLst>
            </a:pPr>
            <a:r>
              <a:rPr lang="en-US" sz="2800" spc="-10" dirty="0">
                <a:solidFill>
                  <a:srgbClr val="2E1F57"/>
                </a:solidFill>
                <a:latin typeface="Candara"/>
              </a:rPr>
              <a:t>The internal style is defined inside the &lt;style&gt; element, inside the head section.</a:t>
            </a:r>
          </a:p>
          <a:p>
            <a:r>
              <a:rPr lang="en-US" sz="2800" spc="-10" dirty="0">
                <a:solidFill>
                  <a:srgbClr val="2E1F57"/>
                </a:solidFill>
                <a:latin typeface="Candara"/>
              </a:rPr>
              <a:t>   </a:t>
            </a:r>
            <a:endParaRPr lang="en-US" sz="2800" spc="-10" dirty="0">
              <a:solidFill>
                <a:srgbClr val="2E1F57"/>
              </a:solidFill>
              <a:latin typeface="Candara"/>
              <a:cs typeface="Candar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A43F3-29DD-4024-9087-FBF98E78A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33800"/>
            <a:ext cx="6705600" cy="30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3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005" y="228600"/>
            <a:ext cx="3975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6730" algn="l"/>
              </a:tabLst>
            </a:pPr>
            <a:r>
              <a:rPr lang="en-US" spc="-5" dirty="0"/>
              <a:t>External </a:t>
            </a:r>
            <a:r>
              <a:rPr spc="-25" dirty="0"/>
              <a:t>CSS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2144546"/>
            <a:ext cx="7399020" cy="25689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405"/>
              </a:spcBef>
              <a:buClr>
                <a:srgbClr val="B9ABE2"/>
              </a:buClr>
              <a:buChar char="•"/>
              <a:tabLst>
                <a:tab pos="356235" algn="l"/>
              </a:tabLst>
            </a:pP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Go</a:t>
            </a:r>
            <a:r>
              <a:rPr sz="2800" spc="-4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to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your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main</a:t>
            </a:r>
            <a:r>
              <a:rPr sz="2800" spc="-4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.html</a:t>
            </a:r>
            <a:r>
              <a:rPr sz="2800" spc="-6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file</a:t>
            </a:r>
            <a:r>
              <a:rPr sz="2800" spc="-3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and</a:t>
            </a:r>
            <a:r>
              <a:rPr sz="2800" spc="-4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add</a:t>
            </a:r>
            <a:r>
              <a:rPr sz="2800" spc="-3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this</a:t>
            </a:r>
            <a:r>
              <a:rPr sz="28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spc="-20" dirty="0">
                <a:solidFill>
                  <a:srgbClr val="2E1F57"/>
                </a:solidFill>
                <a:latin typeface="Candara"/>
                <a:cs typeface="Candara"/>
              </a:rPr>
              <a:t>line</a:t>
            </a:r>
            <a:endParaRPr sz="2800" dirty="0">
              <a:latin typeface="Candara"/>
              <a:cs typeface="Candara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inside</a:t>
            </a:r>
            <a:r>
              <a:rPr sz="2800" spc="-6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2800" spc="-7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&lt;head&gt;</a:t>
            </a:r>
            <a:r>
              <a:rPr sz="2800" spc="-6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…</a:t>
            </a:r>
            <a:r>
              <a:rPr sz="2800" spc="-4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&lt;/head&gt;</a:t>
            </a:r>
            <a:r>
              <a:rPr sz="2800" spc="-6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tags,</a:t>
            </a:r>
            <a:r>
              <a:rPr sz="2800" spc="-6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2E1F57"/>
                </a:solidFill>
                <a:latin typeface="Candara"/>
                <a:cs typeface="Candara"/>
              </a:rPr>
              <a:t>after</a:t>
            </a:r>
            <a:r>
              <a:rPr sz="2800" spc="-6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800" spc="-25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endParaRPr sz="2800" dirty="0">
              <a:latin typeface="Candara"/>
              <a:cs typeface="Candara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solidFill>
                  <a:srgbClr val="2E1F57"/>
                </a:solidFill>
                <a:latin typeface="Candara"/>
                <a:cs typeface="Candara"/>
              </a:rPr>
              <a:t>&lt;title&gt;…&lt;/title&gt;:</a:t>
            </a:r>
            <a:endParaRPr sz="2800" dirty="0">
              <a:latin typeface="Candara"/>
              <a:cs typeface="Candara"/>
            </a:endParaRPr>
          </a:p>
          <a:p>
            <a:pPr marL="12700" marR="75565">
              <a:lnSpc>
                <a:spcPct val="183300"/>
              </a:lnSpc>
              <a:spcBef>
                <a:spcPts val="30"/>
              </a:spcBef>
            </a:pP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&lt;link</a:t>
            </a:r>
            <a:r>
              <a:rPr sz="24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rel="stylesheet" type="text/css"</a:t>
            </a:r>
            <a:r>
              <a:rPr sz="2400" spc="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href="styles.css"\&gt;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Your</a:t>
            </a:r>
            <a:r>
              <a:rPr sz="24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page</a:t>
            </a:r>
            <a:r>
              <a:rPr sz="2400" spc="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should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something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look</a:t>
            </a:r>
            <a:r>
              <a:rPr sz="24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2E1F57"/>
                </a:solidFill>
                <a:latin typeface="Candara"/>
                <a:cs typeface="Candara"/>
              </a:rPr>
              <a:t>like</a:t>
            </a:r>
            <a:r>
              <a:rPr sz="24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solidFill>
                  <a:srgbClr val="2E1F57"/>
                </a:solidFill>
                <a:latin typeface="Candara"/>
                <a:cs typeface="Candara"/>
              </a:rPr>
              <a:t>this:</a:t>
            </a:r>
            <a:endParaRPr sz="2400" dirty="0">
              <a:latin typeface="Candara"/>
              <a:cs typeface="Candar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105400"/>
            <a:ext cx="64770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18854"/>
            <a:ext cx="10458254" cy="1228618"/>
          </a:xfrm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2589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Overview in add style sheet </a:t>
            </a:r>
            <a:endParaRPr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B260F8-62B9-4FF2-8219-4454F518B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76" rIns="0" bIns="0" rtlCol="0">
            <a:spAutoFit/>
          </a:bodyPr>
          <a:lstStyle/>
          <a:p>
            <a:pPr marL="1678305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30" dirty="0"/>
              <a:t> </a:t>
            </a:r>
            <a:r>
              <a:rPr spc="-10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4658360" cy="388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FORMAT:</a:t>
            </a:r>
            <a:endParaRPr lang="en-US" sz="15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550" dirty="0">
              <a:latin typeface="Candara"/>
              <a:cs typeface="Candara"/>
            </a:endParaRPr>
          </a:p>
          <a:p>
            <a:pPr marL="355600">
              <a:lnSpc>
                <a:spcPct val="100000"/>
              </a:lnSpc>
            </a:pPr>
            <a:r>
              <a:rPr sz="1500" dirty="0">
                <a:solidFill>
                  <a:srgbClr val="2E1F57"/>
                </a:solidFill>
                <a:latin typeface="MS Mincho"/>
                <a:cs typeface="MS Mincho"/>
              </a:rPr>
              <a:t>selector</a:t>
            </a:r>
            <a:r>
              <a:rPr sz="1500" spc="-45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1500" spc="-50" dirty="0">
                <a:solidFill>
                  <a:srgbClr val="2E1F57"/>
                </a:solidFill>
                <a:latin typeface="MS Mincho"/>
                <a:cs typeface="MS Mincho"/>
              </a:rPr>
              <a:t>{</a:t>
            </a:r>
            <a:endParaRPr lang="en-US" sz="15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</a:pPr>
            <a:endParaRPr lang="en-US" sz="1450" dirty="0">
              <a:latin typeface="MS Mincho"/>
              <a:cs typeface="MS Mincho"/>
            </a:endParaRPr>
          </a:p>
          <a:p>
            <a:pPr marL="927100">
              <a:lnSpc>
                <a:spcPct val="100000"/>
              </a:lnSpc>
            </a:pPr>
            <a:r>
              <a:rPr sz="1500" dirty="0">
                <a:solidFill>
                  <a:srgbClr val="2E1F57"/>
                </a:solidFill>
                <a:latin typeface="MS Mincho"/>
                <a:cs typeface="MS Mincho"/>
              </a:rPr>
              <a:t>property:</a:t>
            </a:r>
            <a:r>
              <a:rPr sz="1500" spc="-45" dirty="0">
                <a:solidFill>
                  <a:srgbClr val="2E1F57"/>
                </a:solidFill>
                <a:latin typeface="MS Mincho"/>
                <a:cs typeface="MS Mincho"/>
              </a:rPr>
              <a:t> </a:t>
            </a:r>
            <a:r>
              <a:rPr sz="1500" spc="-10" dirty="0">
                <a:solidFill>
                  <a:srgbClr val="2E1F57"/>
                </a:solidFill>
                <a:latin typeface="MS Mincho"/>
                <a:cs typeface="MS Mincho"/>
              </a:rPr>
              <a:t>value;</a:t>
            </a:r>
            <a:endParaRPr lang="en-US" sz="15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450" dirty="0">
              <a:latin typeface="MS Mincho"/>
              <a:cs typeface="MS Mincho"/>
            </a:endParaRPr>
          </a:p>
          <a:p>
            <a:pPr marL="355600">
              <a:lnSpc>
                <a:spcPct val="100000"/>
              </a:lnSpc>
            </a:pPr>
            <a:r>
              <a:rPr sz="1500" dirty="0">
                <a:solidFill>
                  <a:srgbClr val="2E1F57"/>
                </a:solidFill>
                <a:latin typeface="MS Mincho"/>
                <a:cs typeface="MS Mincho"/>
              </a:rPr>
              <a:t>}</a:t>
            </a:r>
            <a:endParaRPr sz="1500" dirty="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buClr>
                <a:srgbClr val="B9ABE2"/>
              </a:buClr>
              <a:buFont typeface="Candara"/>
              <a:buChar char="•"/>
              <a:tabLst>
                <a:tab pos="354965" algn="l"/>
                <a:tab pos="355600" algn="l"/>
              </a:tabLst>
            </a:pPr>
            <a:r>
              <a:rPr sz="1500" b="1" dirty="0">
                <a:solidFill>
                  <a:srgbClr val="2E1F57"/>
                </a:solidFill>
                <a:latin typeface="Candara"/>
                <a:cs typeface="Candara"/>
              </a:rPr>
              <a:t>selector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:</a:t>
            </a:r>
            <a:r>
              <a:rPr sz="1500" spc="-5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what</a:t>
            </a:r>
            <a:r>
              <a:rPr sz="15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15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want</a:t>
            </a:r>
            <a:r>
              <a:rPr sz="15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styled</a:t>
            </a:r>
            <a:r>
              <a:rPr sz="15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(e.g.</a:t>
            </a:r>
            <a:r>
              <a:rPr sz="15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body)</a:t>
            </a:r>
            <a:endParaRPr sz="15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9ABE2"/>
              </a:buClr>
              <a:buFont typeface="Candara"/>
              <a:buChar char="•"/>
            </a:pPr>
            <a:endParaRPr sz="15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Clr>
                <a:srgbClr val="B9ABE2"/>
              </a:buClr>
              <a:buFont typeface="Candara"/>
              <a:buChar char="•"/>
              <a:tabLst>
                <a:tab pos="354965" algn="l"/>
                <a:tab pos="355600" algn="l"/>
              </a:tabLst>
            </a:pPr>
            <a:r>
              <a:rPr sz="1500" b="1" dirty="0">
                <a:solidFill>
                  <a:srgbClr val="2E1F57"/>
                </a:solidFill>
                <a:latin typeface="Candara"/>
                <a:cs typeface="Candara"/>
              </a:rPr>
              <a:t>property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:</a:t>
            </a:r>
            <a:r>
              <a:rPr sz="1500" spc="-5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what</a:t>
            </a:r>
            <a:r>
              <a:rPr sz="15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15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want</a:t>
            </a: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changed</a:t>
            </a:r>
            <a:r>
              <a:rPr sz="15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(e.g.</a:t>
            </a: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 background)</a:t>
            </a:r>
            <a:endParaRPr sz="15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9ABE2"/>
              </a:buClr>
              <a:buFont typeface="Candara"/>
              <a:buChar char="•"/>
            </a:pPr>
            <a:endParaRPr sz="1500" dirty="0">
              <a:latin typeface="Candara"/>
              <a:cs typeface="Candara"/>
            </a:endParaRPr>
          </a:p>
          <a:p>
            <a:pPr marL="354965" indent="-342265">
              <a:lnSpc>
                <a:spcPct val="100000"/>
              </a:lnSpc>
              <a:buClr>
                <a:srgbClr val="B9ABE2"/>
              </a:buClr>
              <a:buFont typeface="Candara"/>
              <a:buChar char="•"/>
              <a:tabLst>
                <a:tab pos="354965" algn="l"/>
                <a:tab pos="355600" algn="l"/>
              </a:tabLst>
            </a:pPr>
            <a:r>
              <a:rPr sz="1500" b="1" dirty="0">
                <a:solidFill>
                  <a:srgbClr val="2E1F57"/>
                </a:solidFill>
                <a:latin typeface="Candara"/>
                <a:cs typeface="Candara"/>
              </a:rPr>
              <a:t>value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:</a:t>
            </a:r>
            <a:r>
              <a:rPr sz="1500" spc="28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new</a:t>
            </a: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value</a:t>
            </a:r>
            <a:r>
              <a:rPr sz="15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of</a:t>
            </a:r>
            <a:r>
              <a:rPr sz="15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that</a:t>
            </a: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property</a:t>
            </a:r>
            <a:r>
              <a:rPr sz="1500" spc="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(e.g.</a:t>
            </a:r>
            <a:r>
              <a:rPr sz="15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green)</a:t>
            </a:r>
            <a:endParaRPr sz="15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B9ABE2"/>
              </a:buClr>
              <a:buFont typeface="Candara"/>
              <a:buChar char="•"/>
            </a:pPr>
            <a:endParaRPr sz="1950" dirty="0">
              <a:latin typeface="Candara"/>
              <a:cs typeface="Candara"/>
            </a:endParaRPr>
          </a:p>
          <a:p>
            <a:pPr marL="354965" marR="5080" indent="-342265">
              <a:lnSpc>
                <a:spcPct val="70000"/>
              </a:lnSpc>
              <a:spcBef>
                <a:spcPts val="5"/>
              </a:spcBef>
              <a:buClr>
                <a:srgbClr val="B9ABE2"/>
              </a:buClr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So</a:t>
            </a:r>
            <a:r>
              <a:rPr sz="1500" spc="-3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15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have</a:t>
            </a:r>
            <a:r>
              <a:rPr sz="1500" spc="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the thing</a:t>
            </a:r>
            <a:r>
              <a:rPr sz="15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you</a:t>
            </a:r>
            <a:r>
              <a:rPr sz="15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want</a:t>
            </a:r>
            <a:r>
              <a:rPr sz="15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to</a:t>
            </a:r>
            <a:r>
              <a:rPr sz="15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style</a:t>
            </a: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followed</a:t>
            </a:r>
            <a:r>
              <a:rPr sz="15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by</a:t>
            </a:r>
            <a:r>
              <a:rPr sz="15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spc="-50" dirty="0">
                <a:solidFill>
                  <a:srgbClr val="2E1F57"/>
                </a:solidFill>
                <a:latin typeface="Candara"/>
                <a:cs typeface="Candara"/>
              </a:rPr>
              <a:t>a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list</a:t>
            </a:r>
            <a:r>
              <a:rPr sz="1500" spc="-4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of</a:t>
            </a:r>
            <a:r>
              <a:rPr sz="15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properties</a:t>
            </a:r>
            <a:r>
              <a:rPr sz="1500" spc="2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and</a:t>
            </a: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the</a:t>
            </a: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value</a:t>
            </a:r>
            <a:r>
              <a:rPr sz="15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for</a:t>
            </a:r>
            <a:r>
              <a:rPr sz="1500" spc="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dirty="0">
                <a:solidFill>
                  <a:srgbClr val="2E1F57"/>
                </a:solidFill>
                <a:latin typeface="Candara"/>
                <a:cs typeface="Candara"/>
              </a:rPr>
              <a:t>that</a:t>
            </a:r>
            <a:r>
              <a:rPr sz="1500" spc="-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500" spc="-10" dirty="0">
                <a:solidFill>
                  <a:srgbClr val="2E1F57"/>
                </a:solidFill>
                <a:latin typeface="Candara"/>
                <a:cs typeface="Candara"/>
              </a:rPr>
              <a:t>property</a:t>
            </a:r>
            <a:endParaRPr sz="1500" dirty="0">
              <a:latin typeface="Candara"/>
              <a:cs typeface="Candara"/>
            </a:endParaRPr>
          </a:p>
          <a:p>
            <a:pPr marL="698500" lvl="1" indent="-337820">
              <a:lnSpc>
                <a:spcPct val="100000"/>
              </a:lnSpc>
              <a:spcBef>
                <a:spcPts val="125"/>
              </a:spcBef>
              <a:buChar char="•"/>
              <a:tabLst>
                <a:tab pos="698500" algn="l"/>
                <a:tab pos="699135" algn="l"/>
              </a:tabLst>
            </a:pPr>
            <a:r>
              <a:rPr sz="1300" dirty="0">
                <a:solidFill>
                  <a:srgbClr val="2E1F57"/>
                </a:solidFill>
                <a:latin typeface="Candara"/>
                <a:cs typeface="Candara"/>
              </a:rPr>
              <a:t>This</a:t>
            </a:r>
            <a:r>
              <a:rPr sz="13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300" dirty="0">
                <a:solidFill>
                  <a:srgbClr val="2E1F57"/>
                </a:solidFill>
                <a:latin typeface="Candara"/>
                <a:cs typeface="Candara"/>
              </a:rPr>
              <a:t>list</a:t>
            </a:r>
            <a:r>
              <a:rPr sz="1300" spc="-1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300" dirty="0">
                <a:solidFill>
                  <a:srgbClr val="2E1F57"/>
                </a:solidFill>
                <a:latin typeface="Candara"/>
                <a:cs typeface="Candara"/>
              </a:rPr>
              <a:t>must</a:t>
            </a:r>
            <a:r>
              <a:rPr sz="13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300" dirty="0">
                <a:solidFill>
                  <a:srgbClr val="2E1F57"/>
                </a:solidFill>
                <a:latin typeface="Candara"/>
                <a:cs typeface="Candara"/>
              </a:rPr>
              <a:t>be</a:t>
            </a:r>
            <a:r>
              <a:rPr sz="1300" spc="-3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300" dirty="0">
                <a:solidFill>
                  <a:srgbClr val="2E1F57"/>
                </a:solidFill>
                <a:latin typeface="Candara"/>
                <a:cs typeface="Candara"/>
              </a:rPr>
              <a:t>between</a:t>
            </a:r>
            <a:r>
              <a:rPr sz="1300" spc="-1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300" dirty="0">
                <a:solidFill>
                  <a:srgbClr val="2E1F57"/>
                </a:solidFill>
                <a:latin typeface="Candara"/>
                <a:cs typeface="Candara"/>
              </a:rPr>
              <a:t>2</a:t>
            </a:r>
            <a:r>
              <a:rPr sz="1300" spc="-20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300" dirty="0">
                <a:solidFill>
                  <a:srgbClr val="2E1F57"/>
                </a:solidFill>
                <a:latin typeface="Candara"/>
                <a:cs typeface="Candara"/>
              </a:rPr>
              <a:t>curly</a:t>
            </a:r>
            <a:r>
              <a:rPr sz="1300" spc="-25" dirty="0">
                <a:solidFill>
                  <a:srgbClr val="2E1F57"/>
                </a:solidFill>
                <a:latin typeface="Candara"/>
                <a:cs typeface="Candara"/>
              </a:rPr>
              <a:t> </a:t>
            </a:r>
            <a:r>
              <a:rPr sz="1300" spc="-10" dirty="0">
                <a:solidFill>
                  <a:srgbClr val="2E1F57"/>
                </a:solidFill>
                <a:latin typeface="Candara"/>
                <a:cs typeface="Candara"/>
              </a:rPr>
              <a:t>braces</a:t>
            </a:r>
            <a:endParaRPr sz="1300" dirty="0">
              <a:latin typeface="Candara"/>
              <a:cs typeface="Candar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FB8310-F1CB-4138-B468-40286C89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6000"/>
            <a:ext cx="4114800" cy="1381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1F5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899</Words>
  <Application>Microsoft Office PowerPoint</Application>
  <PresentationFormat>On-screen Show (4:3)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Meiryo</vt:lpstr>
      <vt:lpstr>MS Mincho</vt:lpstr>
      <vt:lpstr>Arial</vt:lpstr>
      <vt:lpstr>Candara</vt:lpstr>
      <vt:lpstr>Palatino Linotype</vt:lpstr>
      <vt:lpstr>Office Theme</vt:lpstr>
      <vt:lpstr>PowerPoint Presentation</vt:lpstr>
      <vt:lpstr>What is CSS?</vt:lpstr>
      <vt:lpstr>How were the pages before css ?</vt:lpstr>
      <vt:lpstr>How to write css?</vt:lpstr>
      <vt:lpstr>In-line css</vt:lpstr>
      <vt:lpstr>Internal css</vt:lpstr>
      <vt:lpstr>External CSS</vt:lpstr>
      <vt:lpstr>Overview in add style sheet </vt:lpstr>
      <vt:lpstr>Basic Syntax</vt:lpstr>
      <vt:lpstr>Selectors</vt:lpstr>
      <vt:lpstr>Element Selectors </vt:lpstr>
      <vt:lpstr>Example</vt:lpstr>
      <vt:lpstr>Question</vt:lpstr>
      <vt:lpstr>Answer</vt:lpstr>
      <vt:lpstr>Universal Selectors </vt:lpstr>
      <vt:lpstr>Selecting in CSS</vt:lpstr>
      <vt:lpstr>Class Selectors </vt:lpstr>
      <vt:lpstr>Classes (continued)</vt:lpstr>
      <vt:lpstr>EXAMPLE</vt:lpstr>
      <vt:lpstr>Practice!</vt:lpstr>
      <vt:lpstr>ID Selectors </vt:lpstr>
      <vt:lpstr> IDs (continued)</vt:lpstr>
      <vt:lpstr>Practice</vt:lpstr>
      <vt:lpstr>Overview in Selectors </vt:lpstr>
      <vt:lpstr>More CSS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artemis</dc:creator>
  <cp:keywords>2007</cp:keywords>
  <cp:lastModifiedBy>Youssef Ahmed</cp:lastModifiedBy>
  <cp:revision>1</cp:revision>
  <dcterms:created xsi:type="dcterms:W3CDTF">2023-02-13T17:38:10Z</dcterms:created>
  <dcterms:modified xsi:type="dcterms:W3CDTF">2023-02-20T14:08:46Z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2011-07-12T00:00:00Z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2023-02-13T00:00:00Z</vt:filetime>
  </property>
  <property fmtid="{D5CDD505-2E9C-101B-9397-08002B2CF9AE}" pid="5" name="Producer">
    <vt:lpwstr>Microsoft® Office PowerPoint® 2007</vt:lpwstr>
  </property>
</Properties>
</file>