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8" d="100"/>
          <a:sy n="88"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5107-B9DA-48A9-8841-2A81F6A699B3}"/>
              </a:ext>
            </a:extLst>
          </p:cNvPr>
          <p:cNvSpPr>
            <a:spLocks noGrp="1"/>
          </p:cNvSpPr>
          <p:nvPr>
            <p:ph type="ctrTitle"/>
          </p:nvPr>
        </p:nvSpPr>
        <p:spPr>
          <a:xfrm>
            <a:off x="4066902" y="2218268"/>
            <a:ext cx="7197726" cy="2421464"/>
          </a:xfrm>
        </p:spPr>
        <p:txBody>
          <a:bodyPr/>
          <a:lstStyle/>
          <a:p>
            <a:r>
              <a:rPr lang="en-US" b="1" dirty="0">
                <a:effectLst/>
                <a:latin typeface="Helvetica Neue"/>
              </a:rPr>
              <a:t>Gradient Boosting</a:t>
            </a:r>
            <a:br>
              <a:rPr lang="en-US" b="1" dirty="0">
                <a:effectLst/>
                <a:latin typeface="Helvetica Neue"/>
              </a:rPr>
            </a:br>
            <a:endParaRPr lang="en-US" dirty="0"/>
          </a:p>
        </p:txBody>
      </p:sp>
    </p:spTree>
    <p:extLst>
      <p:ext uri="{BB962C8B-B14F-4D97-AF65-F5344CB8AC3E}">
        <p14:creationId xmlns:p14="http://schemas.microsoft.com/office/powerpoint/2010/main" val="129228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buFont typeface="+mj-lt"/>
              <a:buAutoNum type="arabicPeriod"/>
            </a:pPr>
            <a:r>
              <a:rPr lang="en-US" sz="3600" dirty="0">
                <a:solidFill>
                  <a:schemeClr val="bg1"/>
                </a:solidFill>
                <a:latin typeface="Times New Roman" panose="02020603050405020304" pitchFamily="18" charset="0"/>
                <a:cs typeface="Times New Roman" panose="02020603050405020304" pitchFamily="18" charset="0"/>
              </a:rPr>
              <a:t> Tree Constraints</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551612"/>
            <a:ext cx="10820400" cy="4206240"/>
          </a:xfrm>
        </p:spPr>
        <p:txBody>
          <a:bodyPr>
            <a:normAutofit fontScale="77500" lnSpcReduction="200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 good general heuristic is that the more constrained tree creation is, the more trees you will need in the model.</a:t>
            </a:r>
          </a:p>
          <a:p>
            <a:pPr marL="0" indent="0" algn="l" fontAlgn="base">
              <a:buNone/>
            </a:pPr>
            <a:r>
              <a:rPr lang="en-US" sz="2900" dirty="0">
                <a:solidFill>
                  <a:srgbClr val="222222"/>
                </a:solidFill>
                <a:latin typeface="Times New Roman" panose="02020603050405020304" pitchFamily="18" charset="0"/>
                <a:cs typeface="Times New Roman" panose="02020603050405020304" pitchFamily="18" charset="0"/>
              </a:rPr>
              <a:t>There is some constraints that can be imposed on the construction of decision trees:</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Number of trees:</a:t>
            </a:r>
            <a:r>
              <a:rPr lang="en-US" sz="2900" dirty="0">
                <a:solidFill>
                  <a:srgbClr val="222222"/>
                </a:solidFill>
                <a:latin typeface="Times New Roman" panose="02020603050405020304" pitchFamily="18" charset="0"/>
                <a:cs typeface="Times New Roman" panose="02020603050405020304" pitchFamily="18" charset="0"/>
              </a:rPr>
              <a:t> keep adding trees until no further improvement is observed.</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Tree depth: </a:t>
            </a:r>
            <a:r>
              <a:rPr lang="en-US" sz="2900" dirty="0">
                <a:solidFill>
                  <a:srgbClr val="222222"/>
                </a:solidFill>
                <a:latin typeface="Times New Roman" panose="02020603050405020304" pitchFamily="18" charset="0"/>
                <a:cs typeface="Times New Roman" panose="02020603050405020304" pitchFamily="18" charset="0"/>
              </a:rPr>
              <a:t>better results are seen with 4-8 levels.</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Number of nodes or number of leaves: </a:t>
            </a:r>
            <a:r>
              <a:rPr lang="en-US" sz="2900" dirty="0">
                <a:solidFill>
                  <a:srgbClr val="222222"/>
                </a:solidFill>
                <a:latin typeface="Times New Roman" panose="02020603050405020304" pitchFamily="18" charset="0"/>
                <a:cs typeface="Times New Roman" panose="02020603050405020304" pitchFamily="18" charset="0"/>
              </a:rPr>
              <a:t>constrained to a symmetrical structure if other constraints are used.</a:t>
            </a:r>
          </a:p>
          <a:p>
            <a:pPr algn="l" fontAlgn="base">
              <a:buFont typeface="Arial" panose="020B0604020202020204" pitchFamily="34" charset="0"/>
              <a:buChar char="•"/>
            </a:pPr>
            <a:r>
              <a:rPr lang="en-US" sz="2900" b="1" dirty="0">
                <a:solidFill>
                  <a:srgbClr val="222222"/>
                </a:solidFill>
                <a:latin typeface="Times New Roman" panose="02020603050405020304" pitchFamily="18" charset="0"/>
                <a:cs typeface="Times New Roman" panose="02020603050405020304" pitchFamily="18" charset="0"/>
              </a:rPr>
              <a:t>Number of observations per split: </a:t>
            </a:r>
            <a:r>
              <a:rPr lang="en-US" sz="2900" dirty="0">
                <a:solidFill>
                  <a:srgbClr val="222222"/>
                </a:solidFill>
                <a:latin typeface="Times New Roman" panose="02020603050405020304" pitchFamily="18" charset="0"/>
                <a:cs typeface="Times New Roman" panose="02020603050405020304" pitchFamily="18" charset="0"/>
              </a:rPr>
              <a:t>imposes a minimum constraint on the amount of training data at a training node before a split can be considered</a:t>
            </a:r>
          </a:p>
          <a:p>
            <a:pPr algn="l" fontAlgn="base">
              <a:buFont typeface="Arial" panose="020B0604020202020204" pitchFamily="34" charset="0"/>
              <a:buChar char="•"/>
            </a:pPr>
            <a:r>
              <a:rPr lang="en-US" sz="2800" b="1" dirty="0" err="1">
                <a:solidFill>
                  <a:srgbClr val="222222"/>
                </a:solidFill>
                <a:latin typeface="Times New Roman" panose="02020603050405020304" pitchFamily="18" charset="0"/>
                <a:cs typeface="Times New Roman" panose="02020603050405020304" pitchFamily="18" charset="0"/>
              </a:rPr>
              <a:t>Minimim</a:t>
            </a:r>
            <a:r>
              <a:rPr lang="en-US" sz="2800" b="1" dirty="0">
                <a:solidFill>
                  <a:srgbClr val="222222"/>
                </a:solidFill>
                <a:latin typeface="Times New Roman" panose="02020603050405020304" pitchFamily="18" charset="0"/>
                <a:cs typeface="Times New Roman" panose="02020603050405020304" pitchFamily="18" charset="0"/>
              </a:rPr>
              <a:t> improvement </a:t>
            </a:r>
            <a:r>
              <a:rPr lang="en-US" sz="2900" b="1" dirty="0">
                <a:solidFill>
                  <a:srgbClr val="222222"/>
                </a:solidFill>
                <a:latin typeface="Times New Roman" panose="02020603050405020304" pitchFamily="18" charset="0"/>
                <a:cs typeface="Times New Roman" panose="02020603050405020304" pitchFamily="18" charset="0"/>
              </a:rPr>
              <a:t>to loss: </a:t>
            </a:r>
            <a:r>
              <a:rPr lang="en-US" sz="2900" dirty="0">
                <a:solidFill>
                  <a:srgbClr val="222222"/>
                </a:solidFill>
                <a:latin typeface="Times New Roman" panose="02020603050405020304" pitchFamily="18" charset="0"/>
                <a:cs typeface="Times New Roman" panose="02020603050405020304" pitchFamily="18" charset="0"/>
              </a:rPr>
              <a:t>is a constraint on the improvement of any split added to a tree.</a:t>
            </a:r>
          </a:p>
          <a:p>
            <a:pPr marL="0" indent="0" algn="l" fontAlgn="base">
              <a:buNone/>
            </a:pPr>
            <a:endParaRPr lang="en-US" sz="2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7731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2. Shrinkage</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predictions of each tree are added together sequentially.</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contribution of each tree to this sum can be weighted to slow down the learning by the algorithm. This weighting is called a shrinkage or a learning rate.</a:t>
            </a:r>
          </a:p>
        </p:txBody>
      </p:sp>
    </p:spTree>
    <p:extLst>
      <p:ext uri="{BB962C8B-B14F-4D97-AF65-F5344CB8AC3E}">
        <p14:creationId xmlns:p14="http://schemas.microsoft.com/office/powerpoint/2010/main" val="16703411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3. Random sampling</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 big insight into bagging ensembles and random forest was allowing trees to be greedily created from subsamples of the training dataset.</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This same benefit can be used to reduce the correlation between the trees in the sequence in gradient boosting models.</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This variation of boosting is called stochastic gradient boosting.</a:t>
            </a:r>
          </a:p>
        </p:txBody>
      </p:sp>
    </p:spTree>
    <p:extLst>
      <p:ext uri="{BB962C8B-B14F-4D97-AF65-F5344CB8AC3E}">
        <p14:creationId xmlns:p14="http://schemas.microsoft.com/office/powerpoint/2010/main" val="48169662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lvl="1" algn="ctr" fontAlgn="base"/>
            <a:r>
              <a:rPr lang="en-US" sz="3600" dirty="0">
                <a:solidFill>
                  <a:schemeClr val="bg1"/>
                </a:solidFill>
                <a:latin typeface="Times New Roman" panose="02020603050405020304" pitchFamily="18" charset="0"/>
                <a:cs typeface="Times New Roman" panose="02020603050405020304" pitchFamily="18" charset="0"/>
              </a:rPr>
              <a:t>4. Penalized Learning</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fontScale="92500" lnSpcReduction="100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Classical decision trees like CART are not used as weak learners, instead a modified form called a regression tree is used that has numeric values in the leaf nodes (also called terminal nodes). The values in the leaves of the trees can be called weights in some literature.</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As such, the leaf weight values of the trees can be regularized using popular regularization functions, such as:</a:t>
            </a:r>
          </a:p>
          <a:p>
            <a:pPr lvl="1" fontAlgn="base">
              <a:buFont typeface="Arial" panose="020B0604020202020204" pitchFamily="34" charset="0"/>
              <a:buChar char="•"/>
            </a:pPr>
            <a:r>
              <a:rPr lang="en-US" sz="2800" dirty="0">
                <a:solidFill>
                  <a:srgbClr val="222222"/>
                </a:solidFill>
                <a:latin typeface="Times New Roman" panose="02020603050405020304" pitchFamily="18" charset="0"/>
                <a:cs typeface="Times New Roman" panose="02020603050405020304" pitchFamily="18" charset="0"/>
              </a:rPr>
              <a:t>L1 regularization of weights.</a:t>
            </a:r>
          </a:p>
          <a:p>
            <a:pPr lvl="1" fontAlgn="base">
              <a:buFont typeface="Arial" panose="020B0604020202020204" pitchFamily="34" charset="0"/>
              <a:buChar char="•"/>
            </a:pPr>
            <a:r>
              <a:rPr lang="en-US" sz="2800" dirty="0">
                <a:solidFill>
                  <a:srgbClr val="222222"/>
                </a:solidFill>
                <a:latin typeface="Times New Roman" panose="02020603050405020304" pitchFamily="18" charset="0"/>
                <a:cs typeface="Times New Roman" panose="02020603050405020304" pitchFamily="18" charset="0"/>
              </a:rPr>
              <a:t>L2 regularization of weights.</a:t>
            </a:r>
          </a:p>
        </p:txBody>
      </p:sp>
    </p:spTree>
    <p:extLst>
      <p:ext uri="{BB962C8B-B14F-4D97-AF65-F5344CB8AC3E}">
        <p14:creationId xmlns:p14="http://schemas.microsoft.com/office/powerpoint/2010/main" val="38311705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3844108" y="2785533"/>
            <a:ext cx="4503783" cy="1286933"/>
          </a:xfrm>
        </p:spPr>
        <p:txBody>
          <a:bodyPr anchor="t">
            <a:normAutofit/>
          </a:bodyPr>
          <a:lstStyle/>
          <a:p>
            <a:pPr marL="0" indent="0" algn="ctr" fontAlgn="base">
              <a:buNone/>
            </a:pPr>
            <a:r>
              <a:rPr lang="en-US" sz="72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113527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i="0" dirty="0">
                <a:solidFill>
                  <a:schemeClr val="bg1"/>
                </a:solidFill>
                <a:effectLst/>
                <a:latin typeface="Lato" panose="020F0502020204030203" pitchFamily="34" charset="0"/>
              </a:rPr>
              <a:t>Boosting</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buNone/>
            </a:pPr>
            <a:r>
              <a:rPr lang="en-US" sz="2800" b="1" i="0" dirty="0">
                <a:solidFill>
                  <a:srgbClr val="222222"/>
                </a:solidFill>
                <a:effectLst/>
                <a:latin typeface="Times New Roman" panose="02020603050405020304" pitchFamily="18" charset="0"/>
                <a:cs typeface="Times New Roman" panose="02020603050405020304" pitchFamily="18" charset="0"/>
              </a:rPr>
              <a:t>Boosting</a:t>
            </a:r>
            <a:r>
              <a:rPr lang="en-US" b="0" i="0" dirty="0">
                <a:solidFill>
                  <a:srgbClr val="222222"/>
                </a:solidFill>
                <a:effectLst/>
                <a:latin typeface="Lato" panose="020F0502020204030203" pitchFamily="34" charset="0"/>
              </a:rPr>
              <a:t> </a:t>
            </a:r>
            <a:r>
              <a:rPr lang="en-US" sz="2800" dirty="0">
                <a:solidFill>
                  <a:srgbClr val="222222"/>
                </a:solidFill>
                <a:latin typeface="Times New Roman" panose="02020603050405020304" pitchFamily="18" charset="0"/>
                <a:cs typeface="Times New Roman" panose="02020603050405020304" pitchFamily="18" charset="0"/>
              </a:rPr>
              <a:t>can be referred to as a set of algorithms whose primary function is to convert weak learners to strong learners. They have become mainstream in the Data Science industry because they have been around in the machine learning community for years.</a:t>
            </a:r>
          </a:p>
        </p:txBody>
      </p:sp>
    </p:spTree>
    <p:extLst>
      <p:ext uri="{BB962C8B-B14F-4D97-AF65-F5344CB8AC3E}">
        <p14:creationId xmlns:p14="http://schemas.microsoft.com/office/powerpoint/2010/main" val="12870804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Gradient Boosting</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403566"/>
            <a:ext cx="6106885" cy="3971108"/>
          </a:xfrm>
        </p:spPr>
        <p:txBody>
          <a:bodyPr>
            <a:normAutofit/>
          </a:bodyPr>
          <a:lstStyle/>
          <a:p>
            <a:pPr marL="0" indent="0">
              <a:buNone/>
            </a:pPr>
            <a:r>
              <a:rPr lang="en-US" sz="2400" dirty="0">
                <a:solidFill>
                  <a:srgbClr val="222222"/>
                </a:solidFill>
                <a:latin typeface="Times New Roman" panose="02020603050405020304" pitchFamily="18" charset="0"/>
                <a:cs typeface="Times New Roman" panose="02020603050405020304" pitchFamily="18" charset="0"/>
              </a:rPr>
              <a:t>In the gradient boosting algorithm, we train multiple models sequentially, and for each new model, the model gradually minimizes the loss function using the </a:t>
            </a:r>
            <a:r>
              <a:rPr lang="en-US" sz="2400" b="1" dirty="0">
                <a:solidFill>
                  <a:srgbClr val="222222"/>
                </a:solidFill>
                <a:latin typeface="Times New Roman" panose="02020603050405020304" pitchFamily="18" charset="0"/>
                <a:cs typeface="Times New Roman" panose="02020603050405020304" pitchFamily="18" charset="0"/>
              </a:rPr>
              <a:t>Gradient Descent </a:t>
            </a:r>
            <a:r>
              <a:rPr lang="en-US" sz="2400" dirty="0">
                <a:solidFill>
                  <a:srgbClr val="222222"/>
                </a:solidFill>
                <a:latin typeface="Times New Roman" panose="02020603050405020304" pitchFamily="18" charset="0"/>
                <a:cs typeface="Times New Roman" panose="02020603050405020304" pitchFamily="18" charset="0"/>
              </a:rPr>
              <a:t>method. It is sequentially built because, for each new tree, the model considers the errors of the last tree, and the decision of every successive tree is built on the mistakes made by the previous tree.</a:t>
            </a:r>
          </a:p>
        </p:txBody>
      </p:sp>
      <p:pic>
        <p:nvPicPr>
          <p:cNvPr id="1026" name="Picture 2" descr="Schematical representation of gradient boosting regression in regards... |  Download Scientific Diagram">
            <a:extLst>
              <a:ext uri="{FF2B5EF4-FFF2-40B4-BE49-F238E27FC236}">
                <a16:creationId xmlns:a16="http://schemas.microsoft.com/office/drawing/2014/main" id="{FE76B9DD-15C6-42F5-BA6D-106D8E4C2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543" y="2439137"/>
            <a:ext cx="5203371" cy="369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5080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How Gradient Boosting Works</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Gradient boosting involves three elements:</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A loss function to be optimized.</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A weak learner to make predictions.</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An additive model to add weak learners to minimize the loss function.</a:t>
            </a:r>
          </a:p>
        </p:txBody>
      </p:sp>
    </p:spTree>
    <p:extLst>
      <p:ext uri="{BB962C8B-B14F-4D97-AF65-F5344CB8AC3E}">
        <p14:creationId xmlns:p14="http://schemas.microsoft.com/office/powerpoint/2010/main" val="23379401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sz="3600" b="1" dirty="0">
                <a:solidFill>
                  <a:schemeClr val="bg1"/>
                </a:solidFill>
                <a:effectLst/>
                <a:latin typeface="Helvetica Neue"/>
              </a:rPr>
              <a:t>1. Loss Function</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 loss function used depends on the type of problem being solved.</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It must be differentiable, but many standard loss functions are supported, and you can define your own.</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For example, regression may use a squared error and classification may use logarithmic loss.</a:t>
            </a:r>
          </a:p>
        </p:txBody>
      </p:sp>
    </p:spTree>
    <p:extLst>
      <p:ext uri="{BB962C8B-B14F-4D97-AF65-F5344CB8AC3E}">
        <p14:creationId xmlns:p14="http://schemas.microsoft.com/office/powerpoint/2010/main" val="19599368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fontAlgn="base"/>
            <a:r>
              <a:rPr lang="en-US" b="1" dirty="0">
                <a:solidFill>
                  <a:schemeClr val="bg1"/>
                </a:solidFill>
                <a:latin typeface="Helvetica Neue"/>
              </a:rPr>
              <a:t>2. Weak Learner</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685801" y="2592572"/>
            <a:ext cx="10820400" cy="3198627"/>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Decision trees are used as the weak learner in gradient boosting.</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Specifically, regression trees are used that output real values for splits and whose output can be added together, allowing subsequent models outputs to be added and “correct” the residuals in the predictions. </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Initially, very short decision trees were used that only had a single split, called a decision stump.</a:t>
            </a:r>
          </a:p>
        </p:txBody>
      </p:sp>
    </p:spTree>
    <p:extLst>
      <p:ext uri="{BB962C8B-B14F-4D97-AF65-F5344CB8AC3E}">
        <p14:creationId xmlns:p14="http://schemas.microsoft.com/office/powerpoint/2010/main" val="11204877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3. Additive Model</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9"/>
            <a:ext cx="10820400" cy="3291034"/>
          </a:xfrm>
        </p:spPr>
        <p:txBody>
          <a:bodyPr>
            <a:normAutofit fontScale="925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Trees are added one at a time, and existing trees in the model are not changed.</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A gradient descent procedure is used to minimize the loss when adding trees.</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Traditionally, gradient descent is used to minimize a set of parameters, such as the coefficients in a regression equation or weights in a neural network. After calculating error or loss, the weights are updated to minimize that error.</a:t>
            </a:r>
          </a:p>
        </p:txBody>
      </p:sp>
    </p:spTree>
    <p:extLst>
      <p:ext uri="{BB962C8B-B14F-4D97-AF65-F5344CB8AC3E}">
        <p14:creationId xmlns:p14="http://schemas.microsoft.com/office/powerpoint/2010/main" val="40671478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a:bodyPr>
          <a:lstStyle/>
          <a:p>
            <a:pPr algn="ctr"/>
            <a:r>
              <a:rPr lang="en-US" b="1" dirty="0">
                <a:solidFill>
                  <a:schemeClr val="bg1"/>
                </a:solidFill>
                <a:effectLst/>
                <a:latin typeface="Helvetica Neue"/>
              </a:rPr>
              <a:t>3. Additive Model</a:t>
            </a:r>
            <a:endParaRPr lang="en-US" dirty="0">
              <a:solidFill>
                <a:schemeClr val="bg1"/>
              </a:solidFill>
            </a:endParaRP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9"/>
            <a:ext cx="10820400" cy="3291034"/>
          </a:xfrm>
        </p:spPr>
        <p:txBody>
          <a:bodyPr>
            <a:normAutofit/>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Instead of parameters, we have weak learner sub-models or more specifically decision trees. After calculating the loss, to perform the gradient descent procedure, we must add a tree to the model that reduces the loss (i.e. follow the gradient). We do this by parameterizing the tree, then modify the parameters of the tree and move in the right direction by reducing the residual loss.</a:t>
            </a:r>
          </a:p>
        </p:txBody>
      </p:sp>
    </p:spTree>
    <p:extLst>
      <p:ext uri="{BB962C8B-B14F-4D97-AF65-F5344CB8AC3E}">
        <p14:creationId xmlns:p14="http://schemas.microsoft.com/office/powerpoint/2010/main" val="20077187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1B824DE9-1A69-4E48-84ED-5875997C71A7}"/>
              </a:ext>
            </a:extLst>
          </p:cNvPr>
          <p:cNvSpPr>
            <a:spLocks noGrp="1"/>
          </p:cNvSpPr>
          <p:nvPr>
            <p:ph type="title"/>
          </p:nvPr>
        </p:nvSpPr>
        <p:spPr>
          <a:xfrm>
            <a:off x="1030288" y="609600"/>
            <a:ext cx="10131425" cy="1110343"/>
          </a:xfrm>
        </p:spPr>
        <p:txBody>
          <a:bodyPr>
            <a:normAutofit fontScale="90000"/>
          </a:bodyPr>
          <a:lstStyle/>
          <a:p>
            <a:pPr algn="l" fontAlgn="base"/>
            <a:r>
              <a:rPr lang="en-US" b="1" dirty="0">
                <a:solidFill>
                  <a:schemeClr val="bg1"/>
                </a:solidFill>
                <a:effectLst/>
                <a:latin typeface="Helvetica Neue"/>
              </a:rPr>
              <a:t>Improvements to Basic Gradient Boosting</a:t>
            </a:r>
          </a:p>
        </p:txBody>
      </p:sp>
      <p:sp>
        <p:nvSpPr>
          <p:cNvPr id="3" name="Content Placeholder 2">
            <a:extLst>
              <a:ext uri="{FF2B5EF4-FFF2-40B4-BE49-F238E27FC236}">
                <a16:creationId xmlns:a16="http://schemas.microsoft.com/office/drawing/2014/main" id="{5DE761FC-C939-4680-A8D6-0A68075D76E3}"/>
              </a:ext>
            </a:extLst>
          </p:cNvPr>
          <p:cNvSpPr>
            <a:spLocks noGrp="1"/>
          </p:cNvSpPr>
          <p:nvPr>
            <p:ph idx="1"/>
          </p:nvPr>
        </p:nvSpPr>
        <p:spPr>
          <a:xfrm>
            <a:off x="746760" y="2726588"/>
            <a:ext cx="10820400" cy="3521811"/>
          </a:xfrm>
        </p:spPr>
        <p:txBody>
          <a:bodyPr>
            <a:normAutofit fontScale="85000" lnSpcReduction="10000"/>
          </a:bodyPr>
          <a:lstStyle/>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Gradient boosting is a greedy algorithm and can overfit a training dataset quickly.</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It can benefit from regularization methods that penalize various parts of the algorithm and generally improve the performance of the algorithm by reducing overfitting.</a:t>
            </a:r>
          </a:p>
          <a:p>
            <a:pPr marL="0" indent="0" algn="l" fontAlgn="base">
              <a:buNone/>
            </a:pPr>
            <a:r>
              <a:rPr lang="en-US" sz="2800" dirty="0">
                <a:solidFill>
                  <a:srgbClr val="222222"/>
                </a:solidFill>
                <a:latin typeface="Times New Roman" panose="02020603050405020304" pitchFamily="18" charset="0"/>
                <a:cs typeface="Times New Roman" panose="02020603050405020304" pitchFamily="18" charset="0"/>
              </a:rPr>
              <a:t>There are 4 enhancements to basic gradient boosting:</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Tree Constraints</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Shrinkage</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Random sampling</a:t>
            </a:r>
          </a:p>
          <a:p>
            <a:pPr lvl="1" fontAlgn="base">
              <a:buFont typeface="+mj-lt"/>
              <a:buAutoNum type="arabicPeriod"/>
            </a:pPr>
            <a:r>
              <a:rPr lang="en-US" sz="2800" dirty="0">
                <a:solidFill>
                  <a:srgbClr val="222222"/>
                </a:solidFill>
                <a:latin typeface="Times New Roman" panose="02020603050405020304" pitchFamily="18" charset="0"/>
                <a:cs typeface="Times New Roman" panose="02020603050405020304" pitchFamily="18" charset="0"/>
              </a:rPr>
              <a:t> Penalized Learning</a:t>
            </a:r>
          </a:p>
        </p:txBody>
      </p:sp>
    </p:spTree>
    <p:extLst>
      <p:ext uri="{BB962C8B-B14F-4D97-AF65-F5344CB8AC3E}">
        <p14:creationId xmlns:p14="http://schemas.microsoft.com/office/powerpoint/2010/main" val="28184372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{455B9051-2CEC-4F2C-87F9-720BE7AA5735}tf03457452</Template>
  <TotalTime>200</TotalTime>
  <Words>829</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Celestial</vt:lpstr>
      <vt:lpstr>Gradient Boosting </vt:lpstr>
      <vt:lpstr>Boosting</vt:lpstr>
      <vt:lpstr>Gradient Boosting</vt:lpstr>
      <vt:lpstr>How Gradient Boosting Works</vt:lpstr>
      <vt:lpstr>1. Loss Function</vt:lpstr>
      <vt:lpstr>2. Weak Learner</vt:lpstr>
      <vt:lpstr>3. Additive Model</vt:lpstr>
      <vt:lpstr>3. Additive Model</vt:lpstr>
      <vt:lpstr>Improvements to Basic Gradient Boosting</vt:lpstr>
      <vt:lpstr> Tree Constraints</vt:lpstr>
      <vt:lpstr>2. Shrinkage</vt:lpstr>
      <vt:lpstr>3. Random sampling</vt:lpstr>
      <vt:lpstr>4. Penalized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 </dc:title>
  <dc:creator>bassant ehab</dc:creator>
  <cp:lastModifiedBy>bassant ehab</cp:lastModifiedBy>
  <cp:revision>4</cp:revision>
  <dcterms:created xsi:type="dcterms:W3CDTF">2021-09-30T20:17:32Z</dcterms:created>
  <dcterms:modified xsi:type="dcterms:W3CDTF">2021-10-01T20:14:34Z</dcterms:modified>
</cp:coreProperties>
</file>