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53875D-616B-41B8-9F16-DBF3DFAB954E}">
          <p14:sldIdLst>
            <p14:sldId id="256"/>
            <p14:sldId id="257"/>
            <p14:sldId id="258"/>
          </p14:sldIdLst>
        </p14:section>
        <p14:section name="Untitled Section" id="{7412FA3D-38A3-412A-9357-014EE53ECD1D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E07C786-5CFE-4C87-9EA5-05C4A9BF5E8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4D8552-32EE-49DA-BCF3-419240B0B1B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dialect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Name/Bassel Ali </a:t>
            </a:r>
            <a:r>
              <a:rPr lang="en-US" sz="2000" dirty="0" smtClean="0"/>
              <a:t>Mahmoud</a:t>
            </a:r>
          </a:p>
          <a:p>
            <a:pPr algn="l"/>
            <a:r>
              <a:rPr lang="en-US" sz="2000" smtClean="0"/>
              <a:t>Email/Basel_ebeed1@yahoo.com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7669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Remove mentions @</a:t>
            </a:r>
          </a:p>
          <a:p>
            <a:r>
              <a:rPr lang="en-US" sz="1800" dirty="0" smtClean="0"/>
              <a:t>Remove links</a:t>
            </a:r>
            <a:endParaRPr lang="ar-EG" sz="1800" dirty="0" smtClean="0"/>
          </a:p>
          <a:p>
            <a:r>
              <a:rPr lang="en-US" sz="1800" dirty="0" smtClean="0"/>
              <a:t>Convert hashtags to  words</a:t>
            </a:r>
          </a:p>
          <a:p>
            <a:pPr marL="64008" indent="0">
              <a:buNone/>
            </a:pPr>
            <a:r>
              <a:rPr lang="en-US" sz="1800" dirty="0" smtClean="0"/>
              <a:t>Example: #</a:t>
            </a:r>
            <a:r>
              <a:rPr lang="ar-EG" sz="1800" dirty="0" smtClean="0"/>
              <a:t>مصر_ام_الدنيا</a:t>
            </a:r>
            <a:r>
              <a:rPr lang="en-US" sz="1800" dirty="0" smtClean="0"/>
              <a:t> to </a:t>
            </a:r>
            <a:r>
              <a:rPr lang="ar-EG" sz="1800" dirty="0" smtClean="0"/>
              <a:t>مصر, ام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ar-EG" sz="1800" dirty="0" smtClean="0"/>
              <a:t> الدنيا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Remove </a:t>
            </a:r>
            <a:r>
              <a:rPr lang="ar-EG" sz="1800" dirty="0" smtClean="0"/>
              <a:t>التشكيل</a:t>
            </a:r>
          </a:p>
          <a:p>
            <a:r>
              <a:rPr lang="en-US" sz="1800" dirty="0" smtClean="0"/>
              <a:t>Removing </a:t>
            </a:r>
            <a:r>
              <a:rPr lang="en-US" sz="1800" dirty="0" err="1" smtClean="0"/>
              <a:t>emojis</a:t>
            </a:r>
            <a:r>
              <a:rPr lang="en-US" sz="1800" dirty="0" smtClean="0"/>
              <a:t>,  numbers and punctuations</a:t>
            </a:r>
            <a:r>
              <a:rPr lang="ar-EG" sz="1800" dirty="0" smtClean="0"/>
              <a:t>  </a:t>
            </a:r>
            <a:endParaRPr lang="en-US" sz="1800" dirty="0" smtClean="0"/>
          </a:p>
          <a:p>
            <a:r>
              <a:rPr lang="en-US" sz="1800" dirty="0" smtClean="0"/>
              <a:t>Remove repeated letters</a:t>
            </a:r>
          </a:p>
          <a:p>
            <a:pPr marL="64008" indent="0">
              <a:buNone/>
            </a:pPr>
            <a:r>
              <a:rPr lang="en-US" sz="1800" dirty="0" smtClean="0"/>
              <a:t>Example:</a:t>
            </a:r>
          </a:p>
          <a:p>
            <a:pPr marL="64008" indent="0">
              <a:buNone/>
            </a:pPr>
            <a:r>
              <a:rPr lang="ar-EG" sz="1800" dirty="0" smtClean="0"/>
              <a:t>جداااااااا 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   </a:t>
            </a:r>
            <a:r>
              <a:rPr lang="ar-EG" sz="1800" dirty="0" smtClean="0">
                <a:sym typeface="Wingdings" pitchFamily="2" charset="2"/>
              </a:rPr>
              <a:t>جدا</a:t>
            </a:r>
          </a:p>
          <a:p>
            <a:pPr marL="64008" indent="0">
              <a:buNone/>
            </a:pPr>
            <a:r>
              <a:rPr lang="ar-EG" sz="1800" dirty="0" smtClean="0">
                <a:sym typeface="Wingdings" pitchFamily="2" charset="2"/>
              </a:rPr>
              <a:t>ههههههه 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ar-EG" sz="1800" dirty="0" smtClean="0">
                <a:sym typeface="Wingdings" pitchFamily="2" charset="2"/>
              </a:rPr>
              <a:t>ه</a:t>
            </a:r>
            <a:endParaRPr lang="en-US" sz="1800" dirty="0" smtClean="0">
              <a:sym typeface="Wingdings" pitchFamily="2" charset="2"/>
            </a:endParaRPr>
          </a:p>
          <a:p>
            <a:r>
              <a:rPr lang="en-US" sz="1800" dirty="0" smtClean="0"/>
              <a:t>Lemmatization</a:t>
            </a:r>
          </a:p>
          <a:p>
            <a:pPr marL="64008" indent="0">
              <a:buNone/>
            </a:pPr>
            <a:r>
              <a:rPr lang="ar-EG" sz="1100" dirty="0" smtClean="0"/>
              <a:t> </a:t>
            </a:r>
            <a:endParaRPr lang="ar-EG" sz="1100" dirty="0"/>
          </a:p>
        </p:txBody>
      </p:sp>
    </p:spTree>
    <p:extLst>
      <p:ext uri="{BB962C8B-B14F-4D97-AF65-F5344CB8AC3E}">
        <p14:creationId xmlns:p14="http://schemas.microsoft.com/office/powerpoint/2010/main" val="40311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Normalize some Arabic  letters</a:t>
            </a:r>
          </a:p>
          <a:p>
            <a:pPr marL="64008" indent="0">
              <a:buNone/>
            </a:pPr>
            <a:r>
              <a:rPr lang="en-US" sz="1800" dirty="0" smtClean="0"/>
              <a:t>Example:</a:t>
            </a:r>
          </a:p>
          <a:p>
            <a:r>
              <a:rPr lang="en-US" sz="1800" dirty="0" smtClean="0"/>
              <a:t>Converting </a:t>
            </a:r>
            <a:r>
              <a:rPr lang="ar-EG" sz="1800" dirty="0" smtClean="0"/>
              <a:t>أ </a:t>
            </a:r>
            <a:r>
              <a:rPr lang="en-US" sz="1800" dirty="0" smtClean="0"/>
              <a:t>and </a:t>
            </a:r>
            <a:r>
              <a:rPr lang="ar-EG" sz="1800" dirty="0" smtClean="0"/>
              <a:t> إ </a:t>
            </a:r>
            <a:r>
              <a:rPr lang="en-US" sz="1800" dirty="0"/>
              <a:t>and </a:t>
            </a:r>
            <a:r>
              <a:rPr lang="ar-EG" sz="1800" dirty="0" smtClean="0"/>
              <a:t> آ </a:t>
            </a:r>
            <a:r>
              <a:rPr lang="en-US" sz="1800" dirty="0" smtClean="0"/>
              <a:t>to </a:t>
            </a:r>
            <a:r>
              <a:rPr lang="ar-EG" sz="1800" dirty="0"/>
              <a:t>ا</a:t>
            </a:r>
          </a:p>
          <a:p>
            <a:r>
              <a:rPr lang="en-US" sz="1800" dirty="0"/>
              <a:t>Converting   </a:t>
            </a:r>
            <a:r>
              <a:rPr lang="ar-EG" sz="1800" dirty="0" smtClean="0"/>
              <a:t> ة </a:t>
            </a:r>
            <a:r>
              <a:rPr lang="en-US" sz="1800" dirty="0" smtClean="0"/>
              <a:t>to </a:t>
            </a:r>
            <a:r>
              <a:rPr lang="ar-EG" sz="1800" dirty="0" smtClean="0"/>
              <a:t> ه</a:t>
            </a:r>
            <a:r>
              <a:rPr lang="en-US" sz="1800" dirty="0" smtClean="0"/>
              <a:t>so </a:t>
            </a:r>
            <a:r>
              <a:rPr lang="en-US" sz="1800" dirty="0"/>
              <a:t>that  words like </a:t>
            </a:r>
            <a:r>
              <a:rPr lang="ar-EG" sz="1800" dirty="0"/>
              <a:t>النهايه </a:t>
            </a:r>
            <a:r>
              <a:rPr lang="en-US" sz="1800" dirty="0"/>
              <a:t>and </a:t>
            </a:r>
            <a:r>
              <a:rPr lang="ar-EG" sz="1800" dirty="0"/>
              <a:t>النهاية  </a:t>
            </a:r>
            <a:r>
              <a:rPr lang="en-US" sz="1800" dirty="0"/>
              <a:t>can </a:t>
            </a:r>
            <a:r>
              <a:rPr lang="en-US" sz="1800" dirty="0" smtClean="0"/>
              <a:t>the be </a:t>
            </a:r>
            <a:r>
              <a:rPr lang="en-US" sz="1800" dirty="0"/>
              <a:t>same words</a:t>
            </a:r>
          </a:p>
          <a:p>
            <a:r>
              <a:rPr lang="en-US" sz="1800" dirty="0" smtClean="0"/>
              <a:t>Converting </a:t>
            </a:r>
            <a:r>
              <a:rPr lang="ar-EG" sz="1800" dirty="0" smtClean="0"/>
              <a:t>ى </a:t>
            </a:r>
            <a:r>
              <a:rPr lang="en-US" sz="1800" dirty="0"/>
              <a:t> </a:t>
            </a:r>
            <a:r>
              <a:rPr lang="en-US" sz="1800" dirty="0" smtClean="0"/>
              <a:t>into </a:t>
            </a:r>
            <a:r>
              <a:rPr lang="ar-EG" sz="1800" dirty="0" smtClean="0"/>
              <a:t>ي</a:t>
            </a:r>
            <a:r>
              <a:rPr lang="en-US" sz="1800" dirty="0" smtClean="0"/>
              <a:t> so that words like </a:t>
            </a:r>
            <a:r>
              <a:rPr lang="ar-EG" sz="1800" dirty="0" smtClean="0"/>
              <a:t>يمنى</a:t>
            </a:r>
            <a:r>
              <a:rPr lang="en-US" sz="1800" dirty="0" smtClean="0"/>
              <a:t> and </a:t>
            </a:r>
            <a:r>
              <a:rPr lang="ar-EG" sz="1800" dirty="0" smtClean="0"/>
              <a:t>يمني</a:t>
            </a:r>
            <a:r>
              <a:rPr lang="en-US" sz="1800" dirty="0" smtClean="0"/>
              <a:t> can be the same word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39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Logestic</a:t>
            </a:r>
            <a:r>
              <a:rPr lang="en-US" sz="1800" dirty="0" smtClean="0"/>
              <a:t> regression with gradient decent</a:t>
            </a:r>
          </a:p>
          <a:p>
            <a:r>
              <a:rPr lang="en-US" sz="1800" dirty="0" smtClean="0"/>
              <a:t>Linear SVM</a:t>
            </a:r>
          </a:p>
          <a:p>
            <a:r>
              <a:rPr lang="en-US" sz="1800" dirty="0" smtClean="0"/>
              <a:t>Naïve Bayes</a:t>
            </a:r>
          </a:p>
          <a:p>
            <a:r>
              <a:rPr lang="en-US" sz="1800" dirty="0" smtClean="0"/>
              <a:t>I did cross validation with </a:t>
            </a:r>
            <a:r>
              <a:rPr lang="en-US" sz="1800" dirty="0"/>
              <a:t>3</a:t>
            </a:r>
            <a:r>
              <a:rPr lang="en-US" sz="1800" dirty="0" smtClean="0"/>
              <a:t> folds to choose the best model with highest accuracy</a:t>
            </a:r>
          </a:p>
          <a:p>
            <a:pPr marL="64008" indent="0">
              <a:buNone/>
            </a:pPr>
            <a:r>
              <a:rPr lang="en-US" sz="1800" dirty="0" smtClean="0"/>
              <a:t>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02291"/>
              </p:ext>
            </p:extLst>
          </p:nvPr>
        </p:nvGraphicFramePr>
        <p:xfrm>
          <a:off x="2057400" y="4114800"/>
          <a:ext cx="3733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Logestic</a:t>
                      </a:r>
                      <a:r>
                        <a:rPr lang="en-US" dirty="0" smtClean="0"/>
                        <a:t> regression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7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After that I tested 2-gram and </a:t>
            </a:r>
            <a:r>
              <a:rPr lang="en-US" sz="1800" dirty="0" err="1"/>
              <a:t>uni</a:t>
            </a:r>
            <a:r>
              <a:rPr lang="en-US" sz="1800" dirty="0"/>
              <a:t>-gram </a:t>
            </a:r>
            <a:r>
              <a:rPr lang="en-US" sz="1800" dirty="0" err="1"/>
              <a:t>Tf-idf</a:t>
            </a:r>
            <a:r>
              <a:rPr lang="en-US" sz="1800" dirty="0"/>
              <a:t> to see  which one is  the best with the support </a:t>
            </a:r>
            <a:r>
              <a:rPr lang="en-US" sz="1800" dirty="0" smtClean="0"/>
              <a:t>vector </a:t>
            </a:r>
            <a:r>
              <a:rPr lang="en-US" sz="1800" dirty="0"/>
              <a:t>classifier </a:t>
            </a:r>
          </a:p>
          <a:p>
            <a:r>
              <a:rPr lang="en-US" sz="1800" dirty="0" smtClean="0"/>
              <a:t>These results are on the validation set 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51783"/>
              </p:ext>
            </p:extLst>
          </p:nvPr>
        </p:nvGraphicFramePr>
        <p:xfrm>
          <a:off x="1524000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Tf-idf</a:t>
                      </a:r>
                      <a:r>
                        <a:rPr lang="en-US" dirty="0" smtClean="0"/>
                        <a:t> model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</a:t>
                      </a:r>
                      <a:r>
                        <a:rPr lang="en-US" dirty="0" smtClean="0"/>
                        <a:t>-gram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-gram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 did 6 experiments with different models and ideas. </a:t>
            </a:r>
          </a:p>
          <a:p>
            <a:r>
              <a:rPr lang="en-US" sz="1800" dirty="0" smtClean="0"/>
              <a:t>I downloaded 2 different word embeddings </a:t>
            </a:r>
            <a:r>
              <a:rPr lang="en-US" sz="1800" dirty="0"/>
              <a:t>(</a:t>
            </a:r>
            <a:r>
              <a:rPr lang="en-US" sz="1800" dirty="0" smtClean="0"/>
              <a:t>Mazajak and AraVec)</a:t>
            </a:r>
          </a:p>
          <a:p>
            <a:r>
              <a:rPr lang="en-US" sz="1800" dirty="0" smtClean="0"/>
              <a:t>NOTE: those numbers/metrics were done on validation  set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08199"/>
              </p:ext>
            </p:extLst>
          </p:nvPr>
        </p:nvGraphicFramePr>
        <p:xfrm>
          <a:off x="563418" y="3200400"/>
          <a:ext cx="8199582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982"/>
                <a:gridCol w="2448406"/>
                <a:gridCol w="2733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LSTM</a:t>
                      </a:r>
                      <a:r>
                        <a:rPr lang="en-US" sz="1200" baseline="0" dirty="0" smtClean="0"/>
                        <a:t> from scratch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LSTM</a:t>
                      </a:r>
                      <a:r>
                        <a:rPr lang="en-US" sz="1200" baseline="0" dirty="0" smtClean="0"/>
                        <a:t> with fixed pre-trained  word embedding  Mazajak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LSTM with fixed pre-trained  word embedding  AraVec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Embedding  without LSTM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Embedding with fine-tuning pre-trained  word embedding  AraVec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Embedding with fine-tuning pre-trained  word embedding  Mazajak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best machine learning model was SVM with 2-gram </a:t>
            </a:r>
            <a:r>
              <a:rPr lang="en-US" sz="1800" dirty="0" err="1" smtClean="0"/>
              <a:t>Tf-idf</a:t>
            </a:r>
            <a:endParaRPr lang="en-US" sz="1800" dirty="0" smtClean="0"/>
          </a:p>
          <a:p>
            <a:r>
              <a:rPr lang="en-US" sz="1800" dirty="0" smtClean="0"/>
              <a:t>The  best deep learning model was fine-tuned </a:t>
            </a:r>
            <a:r>
              <a:rPr lang="en-US" sz="1800" dirty="0" err="1" smtClean="0"/>
              <a:t>pretrained</a:t>
            </a:r>
            <a:r>
              <a:rPr lang="en-US" sz="1800" dirty="0" smtClean="0"/>
              <a:t> word embedding with Mazajak  </a:t>
            </a:r>
          </a:p>
          <a:p>
            <a:r>
              <a:rPr lang="en-US" sz="1800" dirty="0" smtClean="0"/>
              <a:t>The table below shows the performance on the test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64427"/>
              </p:ext>
            </p:extLst>
          </p:nvPr>
        </p:nvGraphicFramePr>
        <p:xfrm>
          <a:off x="304800" y="3886200"/>
          <a:ext cx="838200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F1 score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SVM with  2-gram  </a:t>
                      </a:r>
                      <a:r>
                        <a:rPr lang="en-US" sz="1400" dirty="0" err="1" smtClean="0"/>
                        <a:t>Tf-idf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.507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Fine-tuned </a:t>
                      </a:r>
                      <a:r>
                        <a:rPr lang="en-US" sz="1400" dirty="0" err="1" smtClean="0"/>
                        <a:t>pretrained</a:t>
                      </a:r>
                      <a:r>
                        <a:rPr lang="en-US" sz="1400" dirty="0" smtClean="0"/>
                        <a:t> word embedding with Mazajak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.502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98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F1 score is proportional  with the accuracy which means there is no class imbalance problem</a:t>
            </a:r>
          </a:p>
          <a:p>
            <a:r>
              <a:rPr lang="en-US" sz="1800" dirty="0" smtClean="0"/>
              <a:t>Fine tuning </a:t>
            </a:r>
            <a:r>
              <a:rPr lang="en-US" sz="1800" dirty="0" err="1" smtClean="0"/>
              <a:t>pretrained</a:t>
            </a:r>
            <a:r>
              <a:rPr lang="en-US" sz="1800" dirty="0" smtClean="0"/>
              <a:t> word embeddings that were trained on tweets gives high accuracy which means they have an idea of  what the words  mean</a:t>
            </a:r>
          </a:p>
          <a:p>
            <a:r>
              <a:rPr lang="en-US" sz="1800" dirty="0" smtClean="0"/>
              <a:t>Simple embedding model gives higher accuracy than complex LSTM on the validation set</a:t>
            </a:r>
          </a:p>
          <a:p>
            <a:r>
              <a:rPr lang="en-US" sz="1800" dirty="0" smtClean="0"/>
              <a:t>Complex models like  LSTM </a:t>
            </a:r>
            <a:r>
              <a:rPr lang="en-US" sz="1800" dirty="0" err="1" smtClean="0"/>
              <a:t>overfit</a:t>
            </a:r>
            <a:r>
              <a:rPr lang="en-US" sz="1800" dirty="0" smtClean="0"/>
              <a:t> the training  data while simple SVM doesn’t </a:t>
            </a:r>
          </a:p>
          <a:p>
            <a:r>
              <a:rPr lang="en-US" sz="1800" dirty="0" smtClean="0"/>
              <a:t>Fine-tuning </a:t>
            </a:r>
            <a:r>
              <a:rPr lang="en-US" sz="1800" dirty="0" err="1" smtClean="0"/>
              <a:t>pretrained</a:t>
            </a:r>
            <a:r>
              <a:rPr lang="en-US" sz="1800" dirty="0" smtClean="0"/>
              <a:t> word embeddings is better than training from scratch</a:t>
            </a:r>
          </a:p>
          <a:p>
            <a:r>
              <a:rPr lang="en-US" sz="1800" dirty="0" smtClean="0"/>
              <a:t>Mazajak  word embedding give higher accuracy than AraVec which means it has a better word representation 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3329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172</TotalTime>
  <Words>419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Twitter dialect classification</vt:lpstr>
      <vt:lpstr>Data processing</vt:lpstr>
      <vt:lpstr>PowerPoint Presentation</vt:lpstr>
      <vt:lpstr>Machine learning</vt:lpstr>
      <vt:lpstr>PowerPoint Presentation</vt:lpstr>
      <vt:lpstr>Deep learning</vt:lpstr>
      <vt:lpstr>Comparison  </vt:lpstr>
      <vt:lpstr>Conclusion </vt:lpstr>
    </vt:vector>
  </TitlesOfParts>
  <Company>SACC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Tweeter dialect classification</dc:title>
  <dc:creator>Maher</dc:creator>
  <cp:lastModifiedBy>Maher</cp:lastModifiedBy>
  <cp:revision>37</cp:revision>
  <dcterms:created xsi:type="dcterms:W3CDTF">2022-03-06T22:50:40Z</dcterms:created>
  <dcterms:modified xsi:type="dcterms:W3CDTF">2022-03-12T16:02:06Z</dcterms:modified>
</cp:coreProperties>
</file>